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1" r:id="rId5"/>
    <p:sldId id="337" r:id="rId6"/>
    <p:sldId id="262" r:id="rId7"/>
    <p:sldId id="264" r:id="rId8"/>
    <p:sldId id="265" r:id="rId9"/>
    <p:sldId id="267" r:id="rId10"/>
    <p:sldId id="266" r:id="rId11"/>
    <p:sldId id="268" r:id="rId12"/>
    <p:sldId id="269" r:id="rId13"/>
    <p:sldId id="270" r:id="rId14"/>
    <p:sldId id="271" r:id="rId15"/>
    <p:sldId id="272" r:id="rId16"/>
    <p:sldId id="273" r:id="rId17"/>
    <p:sldId id="274" r:id="rId18"/>
    <p:sldId id="276" r:id="rId19"/>
    <p:sldId id="278" r:id="rId20"/>
    <p:sldId id="277" r:id="rId21"/>
    <p:sldId id="279" r:id="rId22"/>
    <p:sldId id="280" r:id="rId23"/>
    <p:sldId id="281" r:id="rId24"/>
    <p:sldId id="342" r:id="rId25"/>
    <p:sldId id="282" r:id="rId26"/>
    <p:sldId id="283" r:id="rId27"/>
    <p:sldId id="284" r:id="rId28"/>
    <p:sldId id="285" r:id="rId29"/>
    <p:sldId id="344" r:id="rId30"/>
    <p:sldId id="286" r:id="rId31"/>
    <p:sldId id="287" r:id="rId32"/>
    <p:sldId id="289" r:id="rId33"/>
    <p:sldId id="291" r:id="rId34"/>
    <p:sldId id="292" r:id="rId35"/>
    <p:sldId id="290" r:id="rId36"/>
    <p:sldId id="293" r:id="rId37"/>
    <p:sldId id="294" r:id="rId38"/>
    <p:sldId id="295" r:id="rId39"/>
    <p:sldId id="296" r:id="rId40"/>
    <p:sldId id="297" r:id="rId41"/>
    <p:sldId id="298" r:id="rId42"/>
    <p:sldId id="300" r:id="rId43"/>
    <p:sldId id="302" r:id="rId44"/>
    <p:sldId id="303" r:id="rId45"/>
    <p:sldId id="339" r:id="rId46"/>
    <p:sldId id="341" r:id="rId47"/>
    <p:sldId id="304" r:id="rId48"/>
    <p:sldId id="338" r:id="rId49"/>
    <p:sldId id="343" r:id="rId50"/>
    <p:sldId id="305" r:id="rId51"/>
    <p:sldId id="306" r:id="rId52"/>
    <p:sldId id="307" r:id="rId53"/>
    <p:sldId id="308" r:id="rId54"/>
    <p:sldId id="310" r:id="rId55"/>
    <p:sldId id="311" r:id="rId56"/>
    <p:sldId id="314" r:id="rId57"/>
    <p:sldId id="345" r:id="rId58"/>
    <p:sldId id="315" r:id="rId59"/>
    <p:sldId id="316" r:id="rId60"/>
    <p:sldId id="317" r:id="rId61"/>
    <p:sldId id="320" r:id="rId62"/>
    <p:sldId id="318" r:id="rId63"/>
    <p:sldId id="321" r:id="rId64"/>
    <p:sldId id="322" r:id="rId65"/>
    <p:sldId id="340" r:id="rId66"/>
    <p:sldId id="323" r:id="rId67"/>
    <p:sldId id="324" r:id="rId68"/>
    <p:sldId id="325" r:id="rId69"/>
    <p:sldId id="327" r:id="rId70"/>
    <p:sldId id="329" r:id="rId71"/>
    <p:sldId id="330" r:id="rId72"/>
    <p:sldId id="331" r:id="rId73"/>
    <p:sldId id="332" r:id="rId74"/>
    <p:sldId id="333" r:id="rId75"/>
    <p:sldId id="334" r:id="rId76"/>
    <p:sldId id="335" r:id="rId77"/>
    <p:sldId id="336" r:id="rId7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2" autoAdjust="0"/>
    <p:restoredTop sz="94660"/>
  </p:normalViewPr>
  <p:slideViewPr>
    <p:cSldViewPr snapToGrid="0">
      <p:cViewPr varScale="1">
        <p:scale>
          <a:sx n="71" d="100"/>
          <a:sy n="71" d="100"/>
        </p:scale>
        <p:origin x="134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1EBF232-7B4E-4E68-8250-EBE7B9DAA3B6}" type="datetimeFigureOut">
              <a:rPr lang="ru-RU" smtClean="0"/>
              <a:t>03.02.2020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3809378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1EBF232-7B4E-4E68-8250-EBE7B9DAA3B6}" type="datetimeFigureOut">
              <a:rPr lang="ru-RU" smtClean="0"/>
              <a:t>03.02.2020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2292620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1EBF232-7B4E-4E68-8250-EBE7B9DAA3B6}" type="datetimeFigureOut">
              <a:rPr lang="ru-RU" smtClean="0"/>
              <a:t>03.02.2020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64755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1EBF232-7B4E-4E68-8250-EBE7B9DAA3B6}" type="datetimeFigureOut">
              <a:rPr lang="ru-RU" smtClean="0"/>
              <a:t>03.02.2020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157079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1EBF232-7B4E-4E68-8250-EBE7B9DAA3B6}" type="datetimeFigureOut">
              <a:rPr lang="ru-RU" smtClean="0"/>
              <a:t>03.02.2020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72390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1EBF232-7B4E-4E68-8250-EBE7B9DAA3B6}" type="datetimeFigureOut">
              <a:rPr lang="ru-RU" smtClean="0"/>
              <a:t>03.02.2020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366246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1EBF232-7B4E-4E68-8250-EBE7B9DAA3B6}" type="datetimeFigureOut">
              <a:rPr lang="ru-RU" smtClean="0"/>
              <a:t>03.02.2020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391737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1EBF232-7B4E-4E68-8250-EBE7B9DAA3B6}" type="datetimeFigureOut">
              <a:rPr lang="ru-RU" smtClean="0"/>
              <a:t>03.02.2020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6087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EBF232-7B4E-4E68-8250-EBE7B9DAA3B6}" type="datetimeFigureOut">
              <a:rPr lang="ru-RU" smtClean="0"/>
              <a:t>03.02.2020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1211997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1EBF232-7B4E-4E68-8250-EBE7B9DAA3B6}" type="datetimeFigureOut">
              <a:rPr lang="ru-RU" smtClean="0"/>
              <a:t>03.02.2020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411923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1EBF232-7B4E-4E68-8250-EBE7B9DAA3B6}" type="datetimeFigureOut">
              <a:rPr lang="ru-RU" smtClean="0"/>
              <a:t>03.02.2020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9BB7036-6FBB-4090-B55F-F07ACCCA038C}" type="slidenum">
              <a:rPr lang="ru-RU" smtClean="0"/>
              <a:t>‹#›</a:t>
            </a:fld>
            <a:endParaRPr lang="ru-RU"/>
          </a:p>
        </p:txBody>
      </p:sp>
    </p:spTree>
    <p:extLst>
      <p:ext uri="{BB962C8B-B14F-4D97-AF65-F5344CB8AC3E}">
        <p14:creationId xmlns:p14="http://schemas.microsoft.com/office/powerpoint/2010/main" val="403463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BF232-7B4E-4E68-8250-EBE7B9DAA3B6}" type="datetimeFigureOut">
              <a:rPr lang="ru-RU" smtClean="0"/>
              <a:t>03.02.2020</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B7036-6FBB-4090-B55F-F07ACCCA038C}" type="slidenum">
              <a:rPr lang="ru-RU" smtClean="0"/>
              <a:t>‹#›</a:t>
            </a:fld>
            <a:endParaRPr lang="ru-RU"/>
          </a:p>
        </p:txBody>
      </p:sp>
    </p:spTree>
    <p:extLst>
      <p:ext uri="{BB962C8B-B14F-4D97-AF65-F5344CB8AC3E}">
        <p14:creationId xmlns:p14="http://schemas.microsoft.com/office/powerpoint/2010/main" val="899657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13" Type="http://schemas.openxmlformats.org/officeDocument/2006/relationships/slide" Target="slide15.xml"/><Relationship Id="rId18" Type="http://schemas.openxmlformats.org/officeDocument/2006/relationships/slide" Target="slide20.xml"/><Relationship Id="rId26" Type="http://schemas.openxmlformats.org/officeDocument/2006/relationships/slide" Target="slide28.xml"/><Relationship Id="rId39" Type="http://schemas.openxmlformats.org/officeDocument/2006/relationships/slide" Target="slide41.xml"/><Relationship Id="rId21" Type="http://schemas.openxmlformats.org/officeDocument/2006/relationships/slide" Target="slide23.xml"/><Relationship Id="rId34" Type="http://schemas.openxmlformats.org/officeDocument/2006/relationships/slide" Target="slide36.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19.xml"/><Relationship Id="rId25" Type="http://schemas.openxmlformats.org/officeDocument/2006/relationships/slide" Target="slide27.xml"/><Relationship Id="rId33" Type="http://schemas.openxmlformats.org/officeDocument/2006/relationships/slide" Target="slide35.xml"/><Relationship Id="rId38" Type="http://schemas.openxmlformats.org/officeDocument/2006/relationships/slide" Target="slide40.xml"/><Relationship Id="rId2" Type="http://schemas.openxmlformats.org/officeDocument/2006/relationships/slide" Target="slide4.xml"/><Relationship Id="rId16" Type="http://schemas.openxmlformats.org/officeDocument/2006/relationships/slide" Target="slide18.xml"/><Relationship Id="rId20" Type="http://schemas.openxmlformats.org/officeDocument/2006/relationships/slide" Target="slide22.xml"/><Relationship Id="rId29" Type="http://schemas.openxmlformats.org/officeDocument/2006/relationships/slide" Target="slide31.xml"/><Relationship Id="rId1" Type="http://schemas.openxmlformats.org/officeDocument/2006/relationships/slideLayout" Target="../slideLayouts/slideLayout4.xml"/><Relationship Id="rId6" Type="http://schemas.openxmlformats.org/officeDocument/2006/relationships/slide" Target="slide8.xml"/><Relationship Id="rId11" Type="http://schemas.openxmlformats.org/officeDocument/2006/relationships/slide" Target="slide13.xml"/><Relationship Id="rId24" Type="http://schemas.openxmlformats.org/officeDocument/2006/relationships/slide" Target="slide26.xml"/><Relationship Id="rId32" Type="http://schemas.openxmlformats.org/officeDocument/2006/relationships/slide" Target="slide34.xml"/><Relationship Id="rId37" Type="http://schemas.openxmlformats.org/officeDocument/2006/relationships/slide" Target="slide39.xml"/><Relationship Id="rId40" Type="http://schemas.openxmlformats.org/officeDocument/2006/relationships/image" Target="../media/image4.png"/><Relationship Id="rId5" Type="http://schemas.openxmlformats.org/officeDocument/2006/relationships/slide" Target="slide7.xml"/><Relationship Id="rId15" Type="http://schemas.openxmlformats.org/officeDocument/2006/relationships/slide" Target="slide17.xml"/><Relationship Id="rId23" Type="http://schemas.openxmlformats.org/officeDocument/2006/relationships/slide" Target="slide25.xml"/><Relationship Id="rId28" Type="http://schemas.openxmlformats.org/officeDocument/2006/relationships/slide" Target="slide30.xml"/><Relationship Id="rId36" Type="http://schemas.openxmlformats.org/officeDocument/2006/relationships/slide" Target="slide38.xml"/><Relationship Id="rId10" Type="http://schemas.openxmlformats.org/officeDocument/2006/relationships/slide" Target="slide12.xml"/><Relationship Id="rId19" Type="http://schemas.openxmlformats.org/officeDocument/2006/relationships/slide" Target="slide21.xml"/><Relationship Id="rId31" Type="http://schemas.openxmlformats.org/officeDocument/2006/relationships/slide" Target="slide33.xml"/><Relationship Id="rId4" Type="http://schemas.openxmlformats.org/officeDocument/2006/relationships/slide" Target="slide6.xml"/><Relationship Id="rId9" Type="http://schemas.openxmlformats.org/officeDocument/2006/relationships/slide" Target="slide11.xml"/><Relationship Id="rId14" Type="http://schemas.openxmlformats.org/officeDocument/2006/relationships/slide" Target="slide16.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32.xml"/><Relationship Id="rId35" Type="http://schemas.openxmlformats.org/officeDocument/2006/relationships/slide" Target="slide37.xml"/><Relationship Id="rId8" Type="http://schemas.openxmlformats.org/officeDocument/2006/relationships/slide" Target="slide10.xml"/><Relationship Id="rId3"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3" Type="http://schemas.openxmlformats.org/officeDocument/2006/relationships/slide" Target="slide53.xml"/><Relationship Id="rId18" Type="http://schemas.openxmlformats.org/officeDocument/2006/relationships/slide" Target="slide58.xml"/><Relationship Id="rId26" Type="http://schemas.openxmlformats.org/officeDocument/2006/relationships/slide" Target="slide66.xml"/><Relationship Id="rId21" Type="http://schemas.openxmlformats.org/officeDocument/2006/relationships/slide" Target="slide61.xml"/><Relationship Id="rId34" Type="http://schemas.openxmlformats.org/officeDocument/2006/relationships/slide" Target="slide74.xml"/><Relationship Id="rId7" Type="http://schemas.openxmlformats.org/officeDocument/2006/relationships/slide" Target="slide47.xml"/><Relationship Id="rId12" Type="http://schemas.openxmlformats.org/officeDocument/2006/relationships/slide" Target="slide52.xml"/><Relationship Id="rId17" Type="http://schemas.openxmlformats.org/officeDocument/2006/relationships/slide" Target="slide57.xml"/><Relationship Id="rId25" Type="http://schemas.openxmlformats.org/officeDocument/2006/relationships/slide" Target="slide65.xml"/><Relationship Id="rId33" Type="http://schemas.openxmlformats.org/officeDocument/2006/relationships/slide" Target="slide73.xml"/><Relationship Id="rId38" Type="http://schemas.openxmlformats.org/officeDocument/2006/relationships/image" Target="../media/image5.png"/><Relationship Id="rId2" Type="http://schemas.openxmlformats.org/officeDocument/2006/relationships/slide" Target="slide42.xml"/><Relationship Id="rId16" Type="http://schemas.openxmlformats.org/officeDocument/2006/relationships/slide" Target="slide56.xml"/><Relationship Id="rId20" Type="http://schemas.openxmlformats.org/officeDocument/2006/relationships/slide" Target="slide60.xml"/><Relationship Id="rId29" Type="http://schemas.openxmlformats.org/officeDocument/2006/relationships/slide" Target="slide69.xml"/><Relationship Id="rId1" Type="http://schemas.openxmlformats.org/officeDocument/2006/relationships/slideLayout" Target="../slideLayouts/slideLayout4.xml"/><Relationship Id="rId6" Type="http://schemas.openxmlformats.org/officeDocument/2006/relationships/slide" Target="slide46.xml"/><Relationship Id="rId11" Type="http://schemas.openxmlformats.org/officeDocument/2006/relationships/slide" Target="slide51.xml"/><Relationship Id="rId24" Type="http://schemas.openxmlformats.org/officeDocument/2006/relationships/slide" Target="slide64.xml"/><Relationship Id="rId32" Type="http://schemas.openxmlformats.org/officeDocument/2006/relationships/slide" Target="slide72.xml"/><Relationship Id="rId37" Type="http://schemas.openxmlformats.org/officeDocument/2006/relationships/slide" Target="slide77.xml"/><Relationship Id="rId5" Type="http://schemas.openxmlformats.org/officeDocument/2006/relationships/slide" Target="slide45.xml"/><Relationship Id="rId15" Type="http://schemas.openxmlformats.org/officeDocument/2006/relationships/slide" Target="slide55.xml"/><Relationship Id="rId23" Type="http://schemas.openxmlformats.org/officeDocument/2006/relationships/slide" Target="slide63.xml"/><Relationship Id="rId28" Type="http://schemas.openxmlformats.org/officeDocument/2006/relationships/slide" Target="slide68.xml"/><Relationship Id="rId36" Type="http://schemas.openxmlformats.org/officeDocument/2006/relationships/slide" Target="slide76.xml"/><Relationship Id="rId10" Type="http://schemas.openxmlformats.org/officeDocument/2006/relationships/slide" Target="slide50.xml"/><Relationship Id="rId19" Type="http://schemas.openxmlformats.org/officeDocument/2006/relationships/slide" Target="slide59.xml"/><Relationship Id="rId31" Type="http://schemas.openxmlformats.org/officeDocument/2006/relationships/slide" Target="slide71.xml"/><Relationship Id="rId4" Type="http://schemas.openxmlformats.org/officeDocument/2006/relationships/slide" Target="slide44.xml"/><Relationship Id="rId9" Type="http://schemas.openxmlformats.org/officeDocument/2006/relationships/slide" Target="slide49.xml"/><Relationship Id="rId14" Type="http://schemas.openxmlformats.org/officeDocument/2006/relationships/slide" Target="slide54.xml"/><Relationship Id="rId22" Type="http://schemas.openxmlformats.org/officeDocument/2006/relationships/slide" Target="slide62.xml"/><Relationship Id="rId27" Type="http://schemas.openxmlformats.org/officeDocument/2006/relationships/slide" Target="slide67.xml"/><Relationship Id="rId30" Type="http://schemas.openxmlformats.org/officeDocument/2006/relationships/slide" Target="slide70.xml"/><Relationship Id="rId35" Type="http://schemas.openxmlformats.org/officeDocument/2006/relationships/slide" Target="slide75.xml"/><Relationship Id="rId8" Type="http://schemas.openxmlformats.org/officeDocument/2006/relationships/slide" Target="slide48.xml"/><Relationship Id="rId3" Type="http://schemas.openxmlformats.org/officeDocument/2006/relationships/slide" Target="slide43.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3.xml"/></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3.xml"/></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996385" y="1633313"/>
            <a:ext cx="5823581" cy="1323439"/>
          </a:xfrm>
          <a:prstGeom prst="rect">
            <a:avLst/>
          </a:prstGeom>
          <a:noFill/>
        </p:spPr>
        <p:txBody>
          <a:bodyPr wrap="none" lIns="91440" tIns="45720" rIns="91440" bIns="45720">
            <a:spAutoFit/>
          </a:bodyPr>
          <a:lstStyle/>
          <a:p>
            <a:pPr algn="ctr"/>
            <a:r>
              <a:rPr lang="ru-RU" sz="4000" b="1" dirty="0" smtClean="0">
                <a:ln w="6600">
                  <a:solidFill>
                    <a:schemeClr val="accent2"/>
                  </a:solidFill>
                  <a:prstDash val="solid"/>
                </a:ln>
                <a:solidFill>
                  <a:srgbClr val="C00000"/>
                </a:solidFill>
                <a:effectLst>
                  <a:outerShdw dist="38100" dir="2700000" algn="tl" rotWithShape="0">
                    <a:schemeClr val="accent2"/>
                  </a:outerShdw>
                </a:effectLst>
              </a:rPr>
              <a:t>КАРТОТЕКА</a:t>
            </a:r>
          </a:p>
          <a:p>
            <a:pPr algn="ctr"/>
            <a:r>
              <a:rPr lang="ru-RU" sz="4000" b="1" cap="none" spc="0" dirty="0" smtClean="0">
                <a:ln w="6600">
                  <a:solidFill>
                    <a:schemeClr val="accent2"/>
                  </a:solidFill>
                  <a:prstDash val="solid"/>
                </a:ln>
                <a:solidFill>
                  <a:srgbClr val="C00000"/>
                </a:solidFill>
                <a:effectLst>
                  <a:outerShdw dist="38100" dir="2700000" algn="tl" rotWithShape="0">
                    <a:schemeClr val="accent2"/>
                  </a:outerShdw>
                </a:effectLst>
              </a:rPr>
              <a:t>РУССКИХ НАРОДНЫХ ИГР</a:t>
            </a:r>
            <a:endParaRPr lang="ru-RU" sz="4000" b="1" cap="none" spc="0" dirty="0">
              <a:ln w="6600">
                <a:solidFill>
                  <a:schemeClr val="accent2"/>
                </a:solidFill>
                <a:prstDash val="solid"/>
              </a:ln>
              <a:solidFill>
                <a:srgbClr val="C00000"/>
              </a:solidFill>
              <a:effectLst>
                <a:outerShdw dist="38100" dir="2700000" algn="tl" rotWithShape="0">
                  <a:schemeClr val="accent2"/>
                </a:outerShdw>
              </a:effectLst>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894" y="3148722"/>
            <a:ext cx="2937389" cy="2081320"/>
          </a:xfrm>
          <a:prstGeom prst="rect">
            <a:avLst/>
          </a:prstGeom>
        </p:spPr>
      </p:pic>
      <p:sp>
        <p:nvSpPr>
          <p:cNvPr id="2" name="Прямоугольник 1"/>
          <p:cNvSpPr/>
          <p:nvPr/>
        </p:nvSpPr>
        <p:spPr>
          <a:xfrm>
            <a:off x="1186182" y="675115"/>
            <a:ext cx="7443988" cy="646331"/>
          </a:xfrm>
          <a:prstGeom prst="rect">
            <a:avLst/>
          </a:prstGeom>
        </p:spPr>
        <p:txBody>
          <a:bodyPr wrap="square">
            <a:spAutoFit/>
          </a:bodyPr>
          <a:lstStyle/>
          <a:p>
            <a:pPr algn="ctr"/>
            <a:r>
              <a:rPr lang="ru-RU" b="1" dirty="0">
                <a:solidFill>
                  <a:srgbClr val="6C0000"/>
                </a:solidFill>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учреждение</a:t>
            </a:r>
            <a:endParaRPr lang="ru-RU" dirty="0">
              <a:solidFill>
                <a:srgbClr val="6C0000"/>
              </a:solidFill>
              <a:latin typeface="Times New Roman" panose="02020603050405020304" pitchFamily="18" charset="0"/>
              <a:cs typeface="Times New Roman" panose="02020603050405020304" pitchFamily="18" charset="0"/>
            </a:endParaRPr>
          </a:p>
          <a:p>
            <a:pPr algn="ctr"/>
            <a:r>
              <a:rPr lang="ru-RU" b="1" dirty="0">
                <a:solidFill>
                  <a:srgbClr val="6C0000"/>
                </a:solidFill>
                <a:latin typeface="Times New Roman" panose="02020603050405020304" pitchFamily="18" charset="0"/>
                <a:cs typeface="Times New Roman" panose="02020603050405020304" pitchFamily="18" charset="0"/>
              </a:rPr>
              <a:t>г. Владимира «Детский сад № 34 комбинированного вида»</a:t>
            </a:r>
            <a:endParaRPr lang="ru-RU" dirty="0">
              <a:solidFill>
                <a:srgbClr val="6C00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275283" y="3752714"/>
            <a:ext cx="4250531" cy="1477328"/>
          </a:xfrm>
          <a:prstGeom prst="rect">
            <a:avLst/>
          </a:prstGeom>
        </p:spPr>
        <p:txBody>
          <a:bodyPr wrap="square">
            <a:spAutoFit/>
          </a:bodyPr>
          <a:lstStyle/>
          <a:p>
            <a:pPr lvl="1"/>
            <a:r>
              <a:rPr lang="ru-RU" b="1" dirty="0" smtClean="0">
                <a:solidFill>
                  <a:srgbClr val="6C0000"/>
                </a:solidFill>
                <a:latin typeface="Times New Roman" panose="02020603050405020304" pitchFamily="18" charset="0"/>
                <a:cs typeface="Times New Roman" panose="02020603050405020304" pitchFamily="18" charset="0"/>
              </a:rPr>
              <a:t>Составили: </a:t>
            </a:r>
          </a:p>
          <a:p>
            <a:pPr lvl="1"/>
            <a:r>
              <a:rPr lang="ru-RU" b="1" dirty="0" smtClean="0">
                <a:solidFill>
                  <a:srgbClr val="6C0000"/>
                </a:solidFill>
                <a:latin typeface="Times New Roman" panose="02020603050405020304" pitchFamily="18" charset="0"/>
                <a:cs typeface="Times New Roman" panose="02020603050405020304" pitchFamily="18" charset="0"/>
              </a:rPr>
              <a:t>воспитатель высшей </a:t>
            </a:r>
            <a:r>
              <a:rPr lang="ru-RU" b="1" dirty="0">
                <a:solidFill>
                  <a:srgbClr val="6C0000"/>
                </a:solidFill>
                <a:latin typeface="Times New Roman" panose="02020603050405020304" pitchFamily="18" charset="0"/>
                <a:cs typeface="Times New Roman" panose="02020603050405020304" pitchFamily="18" charset="0"/>
              </a:rPr>
              <a:t>категории  </a:t>
            </a:r>
            <a:endParaRPr lang="ru-RU" b="1" dirty="0" smtClean="0">
              <a:solidFill>
                <a:srgbClr val="6C0000"/>
              </a:solidFill>
              <a:latin typeface="Times New Roman" panose="02020603050405020304" pitchFamily="18" charset="0"/>
              <a:cs typeface="Times New Roman" panose="02020603050405020304" pitchFamily="18" charset="0"/>
            </a:endParaRPr>
          </a:p>
          <a:p>
            <a:pPr lvl="1"/>
            <a:r>
              <a:rPr lang="ru-RU" b="1" dirty="0" smtClean="0">
                <a:solidFill>
                  <a:srgbClr val="6C0000"/>
                </a:solidFill>
                <a:latin typeface="Times New Roman" panose="02020603050405020304" pitchFamily="18" charset="0"/>
                <a:cs typeface="Times New Roman" panose="02020603050405020304" pitchFamily="18" charset="0"/>
              </a:rPr>
              <a:t>Маркова </a:t>
            </a:r>
            <a:r>
              <a:rPr lang="ru-RU" b="1" dirty="0">
                <a:solidFill>
                  <a:srgbClr val="6C0000"/>
                </a:solidFill>
                <a:latin typeface="Times New Roman" panose="02020603050405020304" pitchFamily="18" charset="0"/>
                <a:cs typeface="Times New Roman" panose="02020603050405020304" pitchFamily="18" charset="0"/>
              </a:rPr>
              <a:t>Галина </a:t>
            </a:r>
            <a:r>
              <a:rPr lang="ru-RU" b="1" dirty="0" smtClean="0">
                <a:solidFill>
                  <a:srgbClr val="6C0000"/>
                </a:solidFill>
                <a:latin typeface="Times New Roman" panose="02020603050405020304" pitchFamily="18" charset="0"/>
                <a:cs typeface="Times New Roman" panose="02020603050405020304" pitchFamily="18" charset="0"/>
              </a:rPr>
              <a:t>Капитоновна</a:t>
            </a:r>
          </a:p>
          <a:p>
            <a:pPr lvl="1"/>
            <a:r>
              <a:rPr lang="ru-RU" b="1" dirty="0">
                <a:solidFill>
                  <a:srgbClr val="6C0000"/>
                </a:solidFill>
                <a:latin typeface="Times New Roman" panose="02020603050405020304" pitchFamily="18" charset="0"/>
                <a:cs typeface="Times New Roman" panose="02020603050405020304" pitchFamily="18" charset="0"/>
              </a:rPr>
              <a:t>в</a:t>
            </a:r>
            <a:r>
              <a:rPr lang="ru-RU" b="1" dirty="0" smtClean="0">
                <a:solidFill>
                  <a:srgbClr val="6C0000"/>
                </a:solidFill>
                <a:latin typeface="Times New Roman" panose="02020603050405020304" pitchFamily="18" charset="0"/>
                <a:cs typeface="Times New Roman" panose="02020603050405020304" pitchFamily="18" charset="0"/>
              </a:rPr>
              <a:t>оспитатель  высшей категории</a:t>
            </a:r>
          </a:p>
          <a:p>
            <a:pPr lvl="1"/>
            <a:r>
              <a:rPr lang="ru-RU" b="1" dirty="0" smtClean="0">
                <a:solidFill>
                  <a:srgbClr val="6C0000"/>
                </a:solidFill>
                <a:latin typeface="Times New Roman" panose="02020603050405020304" pitchFamily="18" charset="0"/>
                <a:cs typeface="Times New Roman" panose="02020603050405020304" pitchFamily="18" charset="0"/>
              </a:rPr>
              <a:t>Гуренкова Валентина Васильевна</a:t>
            </a:r>
            <a:endParaRPr lang="ru-RU" b="1" dirty="0">
              <a:solidFill>
                <a:srgbClr val="6C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5217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«ВЕСЁЛЫЕ РЕБЯТА»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4801314"/>
          </a:xfrm>
          <a:prstGeom prst="rect">
            <a:avLst/>
          </a:prstGeom>
        </p:spPr>
        <p:txBody>
          <a:bodyPr wrap="square">
            <a:spAutoFit/>
          </a:bodyPr>
          <a:lstStyle/>
          <a:p>
            <a:pPr algn="just"/>
            <a:r>
              <a:rPr lang="ru-RU" dirty="0"/>
              <a:t> </a:t>
            </a:r>
            <a:r>
              <a:rPr lang="ru-RU" b="1" dirty="0">
                <a:solidFill>
                  <a:srgbClr val="C00000"/>
                </a:solidFill>
              </a:rPr>
              <a:t>Цель:</a:t>
            </a:r>
            <a:r>
              <a:rPr lang="ru-RU" dirty="0">
                <a:solidFill>
                  <a:srgbClr val="C00000"/>
                </a:solidFill>
              </a:rPr>
              <a:t> упражнять детей в беге в различных направлениях, учить ориентироваться в пространстве, соблюдать правила игры.</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На двух противоположных сторонах площадки чертят линии, а сбоку – несколько кружков. Это дом водящего. Играющие собираются за линией на одной стороне площадки и хором произносят:</a:t>
            </a:r>
          </a:p>
          <a:p>
            <a:pPr algn="just"/>
            <a:r>
              <a:rPr lang="ru-RU" dirty="0">
                <a:solidFill>
                  <a:srgbClr val="C00000"/>
                </a:solidFill>
              </a:rPr>
              <a:t>Мы, весёлые ребята, </a:t>
            </a:r>
            <a:endParaRPr lang="ru-RU" dirty="0" smtClean="0">
              <a:solidFill>
                <a:srgbClr val="C00000"/>
              </a:solidFill>
            </a:endParaRPr>
          </a:p>
          <a:p>
            <a:pPr algn="just"/>
            <a:r>
              <a:rPr lang="ru-RU" dirty="0">
                <a:solidFill>
                  <a:srgbClr val="C00000"/>
                </a:solidFill>
              </a:rPr>
              <a:t>Л</a:t>
            </a:r>
            <a:r>
              <a:rPr lang="ru-RU" dirty="0" smtClean="0">
                <a:solidFill>
                  <a:srgbClr val="C00000"/>
                </a:solidFill>
              </a:rPr>
              <a:t>юбим</a:t>
            </a:r>
            <a:r>
              <a:rPr lang="ru-RU" dirty="0">
                <a:solidFill>
                  <a:srgbClr val="C00000"/>
                </a:solidFill>
              </a:rPr>
              <a:t>, бегать и скакать.</a:t>
            </a:r>
          </a:p>
          <a:p>
            <a:pPr algn="just"/>
            <a:r>
              <a:rPr lang="ru-RU" dirty="0">
                <a:solidFill>
                  <a:srgbClr val="C00000"/>
                </a:solidFill>
              </a:rPr>
              <a:t>Ну, попробуй нас поймать! </a:t>
            </a:r>
            <a:endParaRPr lang="ru-RU" dirty="0" smtClean="0">
              <a:solidFill>
                <a:srgbClr val="C00000"/>
              </a:solidFill>
            </a:endParaRPr>
          </a:p>
          <a:p>
            <a:pPr algn="just"/>
            <a:r>
              <a:rPr lang="ru-RU" dirty="0" smtClean="0">
                <a:solidFill>
                  <a:srgbClr val="C00000"/>
                </a:solidFill>
              </a:rPr>
              <a:t>Раз</a:t>
            </a:r>
            <a:r>
              <a:rPr lang="ru-RU" dirty="0">
                <a:solidFill>
                  <a:srgbClr val="C00000"/>
                </a:solidFill>
              </a:rPr>
              <a:t>, два, три – лови!</a:t>
            </a:r>
          </a:p>
          <a:p>
            <a:pPr algn="just"/>
            <a:r>
              <a:rPr lang="ru-RU" dirty="0">
                <a:solidFill>
                  <a:srgbClr val="C00000"/>
                </a:solidFill>
              </a:rPr>
              <a:t>После слова «лови!» все перебегают на противоположную сторону площадки. Водящий должен поймать кого-либо из бегущих детей, прежде чем тот переступит вторую линию. Пойманный становится в кружок – дом водящего. Затем дети снова читают стихи и перебегают площадку в обратном направлении.</a:t>
            </a:r>
          </a:p>
          <a:p>
            <a:pPr algn="just"/>
            <a:r>
              <a:rPr lang="ru-RU" dirty="0">
                <a:solidFill>
                  <a:srgbClr val="C00000"/>
                </a:solidFill>
              </a:rPr>
              <a:t>После 2-3 попыток подсчитывают, сколько детей поймано, выбирают нового водящего и игра продолжается.</a:t>
            </a:r>
            <a:endParaRPr lang="ru-RU" dirty="0">
              <a:solidFill>
                <a:srgbClr val="C00000"/>
              </a:solidFill>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09147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«ВОДЯНОЙ»</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600075" y="1937250"/>
            <a:ext cx="7969063" cy="2585323"/>
          </a:xfrm>
          <a:prstGeom prst="rect">
            <a:avLst/>
          </a:prstGeom>
        </p:spPr>
        <p:txBody>
          <a:bodyPr wrap="square">
            <a:spAutoFit/>
          </a:bodyPr>
          <a:lstStyle/>
          <a:p>
            <a:pPr algn="ctr"/>
            <a:r>
              <a:rPr lang="ru-RU" b="1" dirty="0" smtClean="0">
                <a:solidFill>
                  <a:srgbClr val="C00000"/>
                </a:solidFill>
              </a:rPr>
              <a:t>Ход игры:</a:t>
            </a:r>
            <a:endParaRPr lang="ru-RU" dirty="0" smtClean="0">
              <a:solidFill>
                <a:srgbClr val="C00000"/>
              </a:solidFill>
            </a:endParaRPr>
          </a:p>
          <a:p>
            <a:pPr algn="just"/>
            <a:r>
              <a:rPr lang="ru-RU" dirty="0" smtClean="0">
                <a:solidFill>
                  <a:srgbClr val="C00000"/>
                </a:solidFill>
              </a:rPr>
              <a:t>Считалочкой выбирается «Водяной», который встаёт в центре круга и закрывает глаза. Играющие идут по кругу и хором громко произносят:</a:t>
            </a:r>
          </a:p>
          <a:p>
            <a:pPr algn="just"/>
            <a:r>
              <a:rPr lang="ru-RU" dirty="0" smtClean="0">
                <a:solidFill>
                  <a:srgbClr val="C00000"/>
                </a:solidFill>
              </a:rPr>
              <a:t>Водяной, Водяной,</a:t>
            </a:r>
          </a:p>
          <a:p>
            <a:pPr algn="just"/>
            <a:r>
              <a:rPr lang="ru-RU" dirty="0">
                <a:solidFill>
                  <a:srgbClr val="C00000"/>
                </a:solidFill>
              </a:rPr>
              <a:t>Ч</a:t>
            </a:r>
            <a:r>
              <a:rPr lang="ru-RU" dirty="0" smtClean="0">
                <a:solidFill>
                  <a:srgbClr val="C00000"/>
                </a:solidFill>
              </a:rPr>
              <a:t>то сидишь ты под водой?</a:t>
            </a:r>
          </a:p>
          <a:p>
            <a:pPr algn="just"/>
            <a:r>
              <a:rPr lang="ru-RU" dirty="0" smtClean="0">
                <a:solidFill>
                  <a:srgbClr val="C00000"/>
                </a:solidFill>
              </a:rPr>
              <a:t>Выйди на минуточку,</a:t>
            </a:r>
          </a:p>
          <a:p>
            <a:pPr algn="just"/>
            <a:r>
              <a:rPr lang="ru-RU" dirty="0" smtClean="0">
                <a:solidFill>
                  <a:srgbClr val="C00000"/>
                </a:solidFill>
              </a:rPr>
              <a:t>Поиграем чуточку: </a:t>
            </a:r>
          </a:p>
          <a:p>
            <a:pPr algn="just"/>
            <a:r>
              <a:rPr lang="ru-RU" dirty="0" smtClean="0">
                <a:solidFill>
                  <a:srgbClr val="C00000"/>
                </a:solidFill>
              </a:rPr>
              <a:t>Раз, два, три - гори!</a:t>
            </a:r>
          </a:p>
          <a:p>
            <a:r>
              <a:rPr lang="ru-RU" dirty="0" smtClean="0">
                <a:solidFill>
                  <a:srgbClr val="C00000"/>
                </a:solidFill>
              </a:rPr>
              <a:t> </a:t>
            </a:r>
            <a:endParaRPr lang="ru-RU" dirty="0">
              <a:solidFill>
                <a:srgbClr val="C00000"/>
              </a:solidFill>
              <a:effectLst/>
            </a:endParaRP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5403" t="5932" r="8842" b="14438"/>
          <a:stretch/>
        </p:blipFill>
        <p:spPr>
          <a:xfrm>
            <a:off x="5600515" y="3127620"/>
            <a:ext cx="2968623" cy="3052481"/>
          </a:xfrm>
          <a:prstGeom prst="rect">
            <a:avLst/>
          </a:prstGeom>
        </p:spPr>
      </p:pic>
      <p:sp>
        <p:nvSpPr>
          <p:cNvPr id="6" name="Прямоугольник 5"/>
          <p:cNvSpPr/>
          <p:nvPr/>
        </p:nvSpPr>
        <p:spPr>
          <a:xfrm>
            <a:off x="564777" y="1290919"/>
            <a:ext cx="8004362" cy="646331"/>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развивать умение действовать по сигналу, внимание, упражнять детей ориентироваться в пространстве.</a:t>
            </a:r>
          </a:p>
        </p:txBody>
      </p:sp>
      <p:sp>
        <p:nvSpPr>
          <p:cNvPr id="7" name="Прямоугольник 6"/>
          <p:cNvSpPr/>
          <p:nvPr/>
        </p:nvSpPr>
        <p:spPr>
          <a:xfrm>
            <a:off x="564777" y="4148776"/>
            <a:ext cx="5163670" cy="1754326"/>
          </a:xfrm>
          <a:prstGeom prst="rect">
            <a:avLst/>
          </a:prstGeom>
        </p:spPr>
        <p:txBody>
          <a:bodyPr wrap="square">
            <a:spAutoFit/>
          </a:bodyPr>
          <a:lstStyle/>
          <a:p>
            <a:pPr algn="just"/>
            <a:r>
              <a:rPr lang="ru-RU" dirty="0">
                <a:solidFill>
                  <a:srgbClr val="C00000"/>
                </a:solidFill>
              </a:rPr>
              <a:t>После слова «гори!» Водяной открывает глаза и старается осалить кого-нибудь из </a:t>
            </a:r>
            <a:r>
              <a:rPr lang="ru-RU" dirty="0" smtClean="0">
                <a:solidFill>
                  <a:srgbClr val="C00000"/>
                </a:solidFill>
              </a:rPr>
              <a:t>убегающих. </a:t>
            </a:r>
            <a:r>
              <a:rPr lang="ru-RU" b="1" dirty="0" smtClean="0">
                <a:solidFill>
                  <a:srgbClr val="C00000"/>
                </a:solidFill>
              </a:rPr>
              <a:t>Правила:</a:t>
            </a:r>
          </a:p>
          <a:p>
            <a:pPr marL="285750" indent="-285750" algn="just">
              <a:buFont typeface="Arial" panose="020B0604020202020204" pitchFamily="34" charset="0"/>
              <a:buChar char="•"/>
            </a:pPr>
            <a:r>
              <a:rPr lang="ru-RU" dirty="0" smtClean="0">
                <a:solidFill>
                  <a:srgbClr val="C00000"/>
                </a:solidFill>
              </a:rPr>
              <a:t>Осаливать </a:t>
            </a:r>
            <a:r>
              <a:rPr lang="ru-RU" dirty="0">
                <a:solidFill>
                  <a:srgbClr val="C00000"/>
                </a:solidFill>
              </a:rPr>
              <a:t>можно только в пределах ограниченного круга.  </a:t>
            </a:r>
            <a:endParaRPr lang="ru-RU" dirty="0" smtClean="0">
              <a:solidFill>
                <a:srgbClr val="C00000"/>
              </a:solidFill>
            </a:endParaRPr>
          </a:p>
          <a:p>
            <a:pPr marL="285750" indent="-285750" algn="just">
              <a:buFont typeface="Arial" panose="020B0604020202020204" pitchFamily="34" charset="0"/>
              <a:buChar char="•"/>
            </a:pPr>
            <a:r>
              <a:rPr lang="ru-RU" dirty="0" smtClean="0">
                <a:solidFill>
                  <a:srgbClr val="C00000"/>
                </a:solidFill>
              </a:rPr>
              <a:t>Пойманный </a:t>
            </a:r>
            <a:r>
              <a:rPr lang="ru-RU" dirty="0">
                <a:solidFill>
                  <a:srgbClr val="C00000"/>
                </a:solidFill>
              </a:rPr>
              <a:t>ребёнок становится «Водяным».</a:t>
            </a:r>
          </a:p>
        </p:txBody>
      </p:sp>
      <p:sp>
        <p:nvSpPr>
          <p:cNvPr id="8" name="Управляющая кнопка: домой 7">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91889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«ВОЗЬМИ ПЛАТОЧЕК»</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2118199"/>
            <a:ext cx="5768788" cy="3970318"/>
          </a:xfrm>
          <a:prstGeom prst="rect">
            <a:avLst/>
          </a:prstGeom>
        </p:spPr>
        <p:txBody>
          <a:bodyPr wrap="square">
            <a:spAutoFit/>
          </a:bodyPr>
          <a:lstStyle/>
          <a:p>
            <a:pPr algn="ctr"/>
            <a:r>
              <a:rPr lang="ru-RU" b="1" dirty="0" smtClean="0">
                <a:solidFill>
                  <a:srgbClr val="C00000"/>
                </a:solidFill>
              </a:rPr>
              <a:t>Ход </a:t>
            </a:r>
            <a:r>
              <a:rPr lang="ru-RU" b="1" dirty="0">
                <a:solidFill>
                  <a:srgbClr val="C00000"/>
                </a:solidFill>
              </a:rPr>
              <a:t>игры:</a:t>
            </a:r>
            <a:endParaRPr lang="ru-RU" dirty="0">
              <a:solidFill>
                <a:srgbClr val="C00000"/>
              </a:solidFill>
            </a:endParaRPr>
          </a:p>
          <a:p>
            <a:pPr algn="just"/>
            <a:r>
              <a:rPr lang="ru-RU" dirty="0" smtClean="0">
                <a:solidFill>
                  <a:srgbClr val="C00000"/>
                </a:solidFill>
              </a:rPr>
              <a:t>Дети </a:t>
            </a:r>
            <a:r>
              <a:rPr lang="ru-RU" dirty="0">
                <a:solidFill>
                  <a:srgbClr val="C00000"/>
                </a:solidFill>
              </a:rPr>
              <a:t>выстраиваются в колонну парами на одной из сторон площадки. Один ребенок – водящий - уходит на противоположную сторону площадки, встает лицом к детям. Он держит в вытянутой руке платочек и говорит:</a:t>
            </a:r>
          </a:p>
          <a:p>
            <a:pPr algn="just"/>
            <a:r>
              <a:rPr lang="ru-RU" dirty="0" smtClean="0">
                <a:solidFill>
                  <a:srgbClr val="C00000"/>
                </a:solidFill>
              </a:rPr>
              <a:t>Кто </a:t>
            </a:r>
            <a:r>
              <a:rPr lang="ru-RU" dirty="0">
                <a:solidFill>
                  <a:srgbClr val="C00000"/>
                </a:solidFill>
              </a:rPr>
              <a:t>успеет </a:t>
            </a:r>
            <a:r>
              <a:rPr lang="ru-RU" dirty="0" smtClean="0">
                <a:solidFill>
                  <a:srgbClr val="C00000"/>
                </a:solidFill>
              </a:rPr>
              <a:t>добежать, </a:t>
            </a:r>
          </a:p>
          <a:p>
            <a:pPr algn="just"/>
            <a:r>
              <a:rPr lang="ru-RU" dirty="0">
                <a:solidFill>
                  <a:srgbClr val="C00000"/>
                </a:solidFill>
              </a:rPr>
              <a:t>И</a:t>
            </a:r>
            <a:r>
              <a:rPr lang="ru-RU" dirty="0" smtClean="0">
                <a:solidFill>
                  <a:srgbClr val="C00000"/>
                </a:solidFill>
              </a:rPr>
              <a:t> </a:t>
            </a:r>
            <a:r>
              <a:rPr lang="ru-RU" dirty="0">
                <a:solidFill>
                  <a:srgbClr val="C00000"/>
                </a:solidFill>
              </a:rPr>
              <a:t>платочек забрать.</a:t>
            </a:r>
          </a:p>
          <a:p>
            <a:pPr algn="just"/>
            <a:r>
              <a:rPr lang="ru-RU" dirty="0">
                <a:solidFill>
                  <a:srgbClr val="C00000"/>
                </a:solidFill>
              </a:rPr>
              <a:t>Раз, два, три – беги</a:t>
            </a:r>
            <a:r>
              <a:rPr lang="ru-RU" dirty="0" smtClean="0">
                <a:solidFill>
                  <a:srgbClr val="C00000"/>
                </a:solidFill>
              </a:rPr>
              <a:t>!</a:t>
            </a:r>
            <a:endParaRPr lang="ru-RU" dirty="0">
              <a:solidFill>
                <a:srgbClr val="C00000"/>
              </a:solidFill>
            </a:endParaRPr>
          </a:p>
          <a:p>
            <a:pPr algn="just"/>
            <a:r>
              <a:rPr lang="ru-RU" dirty="0">
                <a:solidFill>
                  <a:srgbClr val="C00000"/>
                </a:solidFill>
              </a:rPr>
              <a:t>После этих слов дети, стоящие последними в колонне, расцепляют руки и бегут вдоль детей каждый со своей стороны за платочком. Кто быстрее возьмет платочек, тот становится водящим. </a:t>
            </a:r>
            <a:endParaRPr lang="ru-RU" dirty="0" smtClean="0">
              <a:solidFill>
                <a:srgbClr val="C00000"/>
              </a:solidFill>
            </a:endParaRPr>
          </a:p>
          <a:p>
            <a:pPr algn="just"/>
            <a:r>
              <a:rPr lang="ru-RU" dirty="0" smtClean="0">
                <a:solidFill>
                  <a:srgbClr val="C00000"/>
                </a:solidFill>
              </a:rPr>
              <a:t>Новая </a:t>
            </a:r>
            <a:r>
              <a:rPr lang="ru-RU" dirty="0">
                <a:solidFill>
                  <a:srgbClr val="C00000"/>
                </a:solidFill>
              </a:rPr>
              <a:t>пара становится впереди колонны. </a:t>
            </a:r>
            <a:endParaRPr lang="ru-RU" dirty="0" smtClean="0">
              <a:solidFill>
                <a:srgbClr val="C00000"/>
              </a:solidFill>
            </a:endParaRPr>
          </a:p>
          <a:p>
            <a:pPr algn="just"/>
            <a:r>
              <a:rPr lang="ru-RU" dirty="0" smtClean="0">
                <a:solidFill>
                  <a:srgbClr val="C00000"/>
                </a:solidFill>
              </a:rPr>
              <a:t>Игра </a:t>
            </a:r>
            <a:r>
              <a:rPr lang="ru-RU" dirty="0">
                <a:solidFill>
                  <a:srgbClr val="C00000"/>
                </a:solidFill>
              </a:rPr>
              <a:t>продолжается.</a:t>
            </a:r>
            <a:endParaRPr lang="ru-RU" dirty="0">
              <a:solidFill>
                <a:srgbClr val="C00000"/>
              </a:solidFill>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812491" y="2614743"/>
            <a:ext cx="2904565" cy="3556688"/>
          </a:xfrm>
          <a:prstGeom prst="rect">
            <a:avLst/>
          </a:prstGeom>
        </p:spPr>
      </p:pic>
      <p:sp>
        <p:nvSpPr>
          <p:cNvPr id="6" name="Прямоугольник 5"/>
          <p:cNvSpPr/>
          <p:nvPr/>
        </p:nvSpPr>
        <p:spPr>
          <a:xfrm>
            <a:off x="564777" y="1519893"/>
            <a:ext cx="8004361" cy="369332"/>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Развивать у детей умение действовать по сигналу, упражнять в беге.</a:t>
            </a:r>
          </a:p>
        </p:txBody>
      </p:sp>
      <p:sp>
        <p:nvSpPr>
          <p:cNvPr id="7" name="Управляющая кнопка: домой 6">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91198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«ВОРОН»</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5078313"/>
          </a:xfrm>
          <a:prstGeom prst="rect">
            <a:avLst/>
          </a:prstGeom>
        </p:spPr>
        <p:txBody>
          <a:bodyPr wrap="square">
            <a:spAutoFit/>
          </a:bodyPr>
          <a:lstStyle/>
          <a:p>
            <a:pPr algn="just"/>
            <a:r>
              <a:rPr lang="ru-RU" b="1" dirty="0">
                <a:solidFill>
                  <a:srgbClr val="C00000"/>
                </a:solidFill>
                <a:ea typeface="Times New Roman" panose="02020603050405020304" pitchFamily="18" charset="0"/>
              </a:rPr>
              <a:t>Цель: </a:t>
            </a:r>
            <a:r>
              <a:rPr lang="ru-RU" dirty="0">
                <a:solidFill>
                  <a:srgbClr val="C00000"/>
                </a:solidFill>
                <a:ea typeface="Times New Roman" panose="02020603050405020304" pitchFamily="18" charset="0"/>
              </a:rPr>
              <a:t>двигаться в соответствии с плясовым характером музыки и передавать содержание текста </a:t>
            </a:r>
            <a:r>
              <a:rPr lang="ru-RU" dirty="0" smtClean="0">
                <a:solidFill>
                  <a:srgbClr val="C00000"/>
                </a:solidFill>
                <a:ea typeface="Times New Roman" panose="02020603050405020304" pitchFamily="18" charset="0"/>
              </a:rPr>
              <a:t>песни.</a:t>
            </a:r>
          </a:p>
          <a:p>
            <a:pPr algn="ctr"/>
            <a:r>
              <a:rPr lang="ru-RU" b="1" dirty="0" smtClean="0">
                <a:solidFill>
                  <a:srgbClr val="C00000"/>
                </a:solidFill>
                <a:ea typeface="Times New Roman" panose="02020603050405020304" pitchFamily="18" charset="0"/>
              </a:rPr>
              <a:t>Ход </a:t>
            </a:r>
            <a:r>
              <a:rPr lang="ru-RU" b="1" dirty="0">
                <a:solidFill>
                  <a:srgbClr val="C00000"/>
                </a:solidFill>
                <a:ea typeface="Times New Roman" panose="02020603050405020304" pitchFamily="18" charset="0"/>
              </a:rPr>
              <a:t>игры:</a:t>
            </a:r>
            <a:endParaRPr lang="ru-RU" dirty="0">
              <a:solidFill>
                <a:srgbClr val="C00000"/>
              </a:solidFill>
              <a:ea typeface="Times New Roman" panose="02020603050405020304" pitchFamily="18" charset="0"/>
            </a:endParaRPr>
          </a:p>
          <a:p>
            <a:pPr algn="just"/>
            <a:r>
              <a:rPr lang="ru-RU" dirty="0">
                <a:solidFill>
                  <a:srgbClr val="C00000"/>
                </a:solidFill>
                <a:ea typeface="Times New Roman" panose="02020603050405020304" pitchFamily="18" charset="0"/>
              </a:rPr>
              <a:t>Дети стоят по кругу</a:t>
            </a:r>
            <a:r>
              <a:rPr lang="ru-RU" dirty="0" smtClean="0">
                <a:solidFill>
                  <a:srgbClr val="C00000"/>
                </a:solidFill>
                <a:ea typeface="Times New Roman" panose="02020603050405020304" pitchFamily="18" charset="0"/>
              </a:rPr>
              <a:t>. «Ворон» </a:t>
            </a:r>
            <a:r>
              <a:rPr lang="ru-RU" dirty="0">
                <a:solidFill>
                  <a:srgbClr val="C00000"/>
                </a:solidFill>
                <a:ea typeface="Times New Roman" panose="02020603050405020304" pitchFamily="18" charset="0"/>
              </a:rPr>
              <a:t>стоит в кругу вместе со всеми.</a:t>
            </a:r>
          </a:p>
          <a:p>
            <a:pPr algn="just">
              <a:spcAft>
                <a:spcPts val="0"/>
              </a:spcAft>
            </a:pPr>
            <a:r>
              <a:rPr lang="ru-RU" dirty="0">
                <a:solidFill>
                  <a:srgbClr val="C00000"/>
                </a:solidFill>
                <a:ea typeface="Times New Roman" panose="02020603050405020304" pitchFamily="18" charset="0"/>
              </a:rPr>
              <a:t>Ой, ребята, </a:t>
            </a:r>
            <a:r>
              <a:rPr lang="ru-RU" dirty="0" smtClean="0">
                <a:solidFill>
                  <a:srgbClr val="C00000"/>
                </a:solidFill>
                <a:ea typeface="Times New Roman" panose="02020603050405020304" pitchFamily="18" charset="0"/>
              </a:rPr>
              <a:t>та-ра-ра, на </a:t>
            </a:r>
            <a:r>
              <a:rPr lang="ru-RU" dirty="0">
                <a:solidFill>
                  <a:srgbClr val="C00000"/>
                </a:solidFill>
                <a:ea typeface="Times New Roman" panose="02020603050405020304" pitchFamily="18" charset="0"/>
              </a:rPr>
              <a:t>горе стоит гора. </a:t>
            </a:r>
            <a:endParaRPr lang="ru-RU" dirty="0" smtClean="0">
              <a:solidFill>
                <a:srgbClr val="C00000"/>
              </a:solidFill>
              <a:ea typeface="Times New Roman" panose="02020603050405020304" pitchFamily="18" charset="0"/>
            </a:endParaRPr>
          </a:p>
          <a:p>
            <a:pPr algn="just">
              <a:spcAft>
                <a:spcPts val="0"/>
              </a:spcAft>
            </a:pPr>
            <a:r>
              <a:rPr lang="ru-RU" i="1" dirty="0" smtClean="0">
                <a:solidFill>
                  <a:srgbClr val="C00000"/>
                </a:solidFill>
                <a:ea typeface="Times New Roman" panose="02020603050405020304" pitchFamily="18" charset="0"/>
              </a:rPr>
              <a:t>Дети </a:t>
            </a:r>
            <a:r>
              <a:rPr lang="ru-RU" i="1" dirty="0">
                <a:solidFill>
                  <a:srgbClr val="C00000"/>
                </a:solidFill>
                <a:ea typeface="Times New Roman" panose="02020603050405020304" pitchFamily="18" charset="0"/>
              </a:rPr>
              <a:t>идут к центру круга дробным шагом</a:t>
            </a:r>
            <a:endParaRPr lang="ru-RU" dirty="0">
              <a:solidFill>
                <a:srgbClr val="C00000"/>
              </a:solidFill>
              <a:ea typeface="Times New Roman" panose="02020603050405020304" pitchFamily="18" charset="0"/>
            </a:endParaRPr>
          </a:p>
          <a:p>
            <a:pPr algn="just">
              <a:spcAft>
                <a:spcPts val="0"/>
              </a:spcAft>
            </a:pPr>
            <a:r>
              <a:rPr lang="ru-RU" dirty="0">
                <a:solidFill>
                  <a:srgbClr val="C00000"/>
                </a:solidFill>
                <a:ea typeface="Times New Roman" panose="02020603050405020304" pitchFamily="18" charset="0"/>
              </a:rPr>
              <a:t>А на той горе дубок</a:t>
            </a:r>
            <a:r>
              <a:rPr lang="ru-RU" dirty="0" smtClean="0">
                <a:solidFill>
                  <a:srgbClr val="C00000"/>
                </a:solidFill>
                <a:ea typeface="Times New Roman" panose="02020603050405020304" pitchFamily="18" charset="0"/>
              </a:rPr>
              <a:t>, а </a:t>
            </a:r>
            <a:r>
              <a:rPr lang="ru-RU" dirty="0">
                <a:solidFill>
                  <a:srgbClr val="C00000"/>
                </a:solidFill>
                <a:ea typeface="Times New Roman" panose="02020603050405020304" pitchFamily="18" charset="0"/>
              </a:rPr>
              <a:t>на дубе воронок. </a:t>
            </a:r>
            <a:endParaRPr lang="ru-RU" dirty="0" smtClean="0">
              <a:solidFill>
                <a:srgbClr val="C00000"/>
              </a:solidFill>
              <a:ea typeface="Times New Roman" panose="02020603050405020304" pitchFamily="18" charset="0"/>
            </a:endParaRPr>
          </a:p>
          <a:p>
            <a:pPr algn="just">
              <a:spcAft>
                <a:spcPts val="0"/>
              </a:spcAft>
            </a:pPr>
            <a:r>
              <a:rPr lang="ru-RU" i="1" dirty="0" smtClean="0">
                <a:solidFill>
                  <a:srgbClr val="C00000"/>
                </a:solidFill>
                <a:ea typeface="Times New Roman" panose="02020603050405020304" pitchFamily="18" charset="0"/>
              </a:rPr>
              <a:t>Тем </a:t>
            </a:r>
            <a:r>
              <a:rPr lang="ru-RU" i="1" dirty="0">
                <a:solidFill>
                  <a:srgbClr val="C00000"/>
                </a:solidFill>
                <a:ea typeface="Times New Roman" panose="02020603050405020304" pitchFamily="18" charset="0"/>
              </a:rPr>
              <a:t>же шагом идут </a:t>
            </a:r>
            <a:r>
              <a:rPr lang="ru-RU" i="1" dirty="0" smtClean="0">
                <a:solidFill>
                  <a:srgbClr val="C00000"/>
                </a:solidFill>
                <a:ea typeface="Times New Roman" panose="02020603050405020304" pitchFamily="18" charset="0"/>
              </a:rPr>
              <a:t>назад и </a:t>
            </a:r>
            <a:r>
              <a:rPr lang="ru-RU" i="1" dirty="0">
                <a:solidFill>
                  <a:srgbClr val="C00000"/>
                </a:solidFill>
                <a:ea typeface="Times New Roman" panose="02020603050405020304" pitchFamily="18" charset="0"/>
              </a:rPr>
              <a:t>оставляют в центре «ворона</a:t>
            </a:r>
            <a:r>
              <a:rPr lang="ru-RU" i="1" dirty="0" smtClean="0">
                <a:solidFill>
                  <a:srgbClr val="C00000"/>
                </a:solidFill>
                <a:ea typeface="Times New Roman" panose="02020603050405020304" pitchFamily="18" charset="0"/>
              </a:rPr>
              <a:t>».</a:t>
            </a:r>
          </a:p>
          <a:p>
            <a:pPr algn="just">
              <a:spcAft>
                <a:spcPts val="0"/>
              </a:spcAft>
            </a:pPr>
            <a:r>
              <a:rPr lang="ru-RU" i="1" dirty="0" smtClean="0">
                <a:solidFill>
                  <a:srgbClr val="C00000"/>
                </a:solidFill>
                <a:ea typeface="Times New Roman" panose="02020603050405020304" pitchFamily="18" charset="0"/>
              </a:rPr>
              <a:t>Ворон </a:t>
            </a:r>
            <a:r>
              <a:rPr lang="ru-RU" i="1" dirty="0">
                <a:solidFill>
                  <a:srgbClr val="C00000"/>
                </a:solidFill>
                <a:ea typeface="Times New Roman" panose="02020603050405020304" pitchFamily="18" charset="0"/>
              </a:rPr>
              <a:t>кружится, раскрыв руки в стороны.</a:t>
            </a:r>
            <a:endParaRPr lang="ru-RU" dirty="0">
              <a:solidFill>
                <a:srgbClr val="C00000"/>
              </a:solidFill>
              <a:ea typeface="Times New Roman" panose="02020603050405020304" pitchFamily="18" charset="0"/>
            </a:endParaRPr>
          </a:p>
          <a:p>
            <a:pPr algn="just">
              <a:spcAft>
                <a:spcPts val="0"/>
              </a:spcAft>
            </a:pPr>
            <a:r>
              <a:rPr lang="ru-RU" dirty="0">
                <a:solidFill>
                  <a:srgbClr val="C00000"/>
                </a:solidFill>
                <a:ea typeface="Times New Roman" panose="02020603050405020304" pitchFamily="18" charset="0"/>
              </a:rPr>
              <a:t>Ворон в красных сапогах</a:t>
            </a:r>
            <a:r>
              <a:rPr lang="ru-RU" dirty="0" smtClean="0">
                <a:solidFill>
                  <a:srgbClr val="C00000"/>
                </a:solidFill>
                <a:ea typeface="Times New Roman" panose="02020603050405020304" pitchFamily="18" charset="0"/>
              </a:rPr>
              <a:t>, в </a:t>
            </a:r>
            <a:r>
              <a:rPr lang="ru-RU" dirty="0">
                <a:solidFill>
                  <a:srgbClr val="C00000"/>
                </a:solidFill>
                <a:ea typeface="Times New Roman" panose="02020603050405020304" pitchFamily="18" charset="0"/>
              </a:rPr>
              <a:t>позолоченных серьгах. </a:t>
            </a:r>
            <a:endParaRPr lang="ru-RU" dirty="0" smtClean="0">
              <a:solidFill>
                <a:srgbClr val="C00000"/>
              </a:solidFill>
              <a:ea typeface="Times New Roman" panose="02020603050405020304" pitchFamily="18" charset="0"/>
            </a:endParaRPr>
          </a:p>
          <a:p>
            <a:pPr algn="just">
              <a:spcAft>
                <a:spcPts val="0"/>
              </a:spcAft>
            </a:pPr>
            <a:r>
              <a:rPr lang="ru-RU" i="1" dirty="0" smtClean="0">
                <a:solidFill>
                  <a:srgbClr val="C00000"/>
                </a:solidFill>
                <a:ea typeface="Times New Roman" panose="02020603050405020304" pitchFamily="18" charset="0"/>
              </a:rPr>
              <a:t>Ворон </a:t>
            </a:r>
            <a:r>
              <a:rPr lang="ru-RU" i="1" dirty="0">
                <a:solidFill>
                  <a:srgbClr val="C00000"/>
                </a:solidFill>
                <a:ea typeface="Times New Roman" panose="02020603050405020304" pitchFamily="18" charset="0"/>
              </a:rPr>
              <a:t>пляшет, играющие повторяют его </a:t>
            </a:r>
            <a:r>
              <a:rPr lang="ru-RU" i="1" dirty="0" smtClean="0">
                <a:solidFill>
                  <a:srgbClr val="C00000"/>
                </a:solidFill>
                <a:ea typeface="Times New Roman" panose="02020603050405020304" pitchFamily="18" charset="0"/>
              </a:rPr>
              <a:t>движения</a:t>
            </a:r>
            <a:r>
              <a:rPr lang="ru-RU" i="1" dirty="0">
                <a:solidFill>
                  <a:srgbClr val="C00000"/>
                </a:solidFill>
                <a:ea typeface="Times New Roman" panose="02020603050405020304" pitchFamily="18" charset="0"/>
              </a:rPr>
              <a:t>.</a:t>
            </a:r>
            <a:endParaRPr lang="ru-RU" dirty="0">
              <a:solidFill>
                <a:srgbClr val="C00000"/>
              </a:solidFill>
              <a:ea typeface="Times New Roman" panose="02020603050405020304" pitchFamily="18" charset="0"/>
            </a:endParaRPr>
          </a:p>
          <a:p>
            <a:pPr algn="just">
              <a:spcAft>
                <a:spcPts val="0"/>
              </a:spcAft>
            </a:pPr>
            <a:r>
              <a:rPr lang="ru-RU" dirty="0">
                <a:solidFill>
                  <a:srgbClr val="C00000"/>
                </a:solidFill>
                <a:ea typeface="Times New Roman" panose="02020603050405020304" pitchFamily="18" charset="0"/>
              </a:rPr>
              <a:t>Черный ворон на дубу, он играет во трубу.</a:t>
            </a:r>
          </a:p>
          <a:p>
            <a:pPr algn="just">
              <a:spcAft>
                <a:spcPts val="0"/>
              </a:spcAft>
            </a:pPr>
            <a:r>
              <a:rPr lang="ru-RU" dirty="0">
                <a:solidFill>
                  <a:srgbClr val="C00000"/>
                </a:solidFill>
                <a:ea typeface="Times New Roman" panose="02020603050405020304" pitchFamily="18" charset="0"/>
              </a:rPr>
              <a:t>Труба точеная, </a:t>
            </a:r>
            <a:r>
              <a:rPr lang="ru-RU" dirty="0" smtClean="0">
                <a:solidFill>
                  <a:srgbClr val="C00000"/>
                </a:solidFill>
                <a:ea typeface="Times New Roman" panose="02020603050405020304" pitchFamily="18" charset="0"/>
              </a:rPr>
              <a:t>позолоченная,</a:t>
            </a:r>
          </a:p>
          <a:p>
            <a:pPr algn="just">
              <a:spcAft>
                <a:spcPts val="0"/>
              </a:spcAft>
            </a:pPr>
            <a:r>
              <a:rPr lang="ru-RU" dirty="0" smtClean="0">
                <a:solidFill>
                  <a:srgbClr val="C00000"/>
                </a:solidFill>
                <a:ea typeface="Times New Roman" panose="02020603050405020304" pitchFamily="18" charset="0"/>
              </a:rPr>
              <a:t>Труба ладная, песня складная. </a:t>
            </a:r>
            <a:r>
              <a:rPr lang="ru-RU" i="1" dirty="0" smtClean="0">
                <a:solidFill>
                  <a:srgbClr val="C00000"/>
                </a:solidFill>
                <a:ea typeface="Times New Roman" panose="02020603050405020304" pitchFamily="18" charset="0"/>
              </a:rPr>
              <a:t>Все хлопают, ворон летит по кругу.</a:t>
            </a:r>
            <a:endParaRPr lang="ru-RU" dirty="0" smtClean="0">
              <a:solidFill>
                <a:srgbClr val="C00000"/>
              </a:solidFill>
              <a:ea typeface="Times New Roman" panose="02020603050405020304" pitchFamily="18" charset="0"/>
            </a:endParaRPr>
          </a:p>
          <a:p>
            <a:pPr algn="just">
              <a:spcAft>
                <a:spcPts val="0"/>
              </a:spcAft>
            </a:pPr>
            <a:r>
              <a:rPr lang="ru-RU" dirty="0" smtClean="0">
                <a:solidFill>
                  <a:srgbClr val="C00000"/>
                </a:solidFill>
                <a:ea typeface="Times New Roman" panose="02020603050405020304" pitchFamily="18" charset="0"/>
              </a:rPr>
              <a:t>С </a:t>
            </a:r>
            <a:r>
              <a:rPr lang="ru-RU" dirty="0">
                <a:solidFill>
                  <a:srgbClr val="C00000"/>
                </a:solidFill>
                <a:ea typeface="Times New Roman" panose="02020603050405020304" pitchFamily="18" charset="0"/>
              </a:rPr>
              <a:t>окончанием песни ворон останавливается между двумя игроками. Играющие говорят: «Раз, два, три – беги!» те игроки, между которыми остановился ворон разбегаются в разные стороны по кругу, кто первый добежит до ворона и заденет его крыло, становится водящим – «вороном».</a:t>
            </a:r>
            <a:endParaRPr lang="ru-RU" dirty="0">
              <a:solidFill>
                <a:srgbClr val="C00000"/>
              </a:solidFill>
              <a:effectLst/>
              <a:ea typeface="Times New Roman" panose="02020603050405020304" pitchFamily="18" charset="0"/>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00434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«ГОРЕЛКИ»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76680"/>
            <a:ext cx="5755341" cy="5078313"/>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Развивать у детей умение действовать по </a:t>
            </a:r>
            <a:r>
              <a:rPr lang="ru-RU" dirty="0" smtClean="0">
                <a:solidFill>
                  <a:srgbClr val="C00000"/>
                </a:solidFill>
              </a:rPr>
              <a:t>сигналу.</a:t>
            </a:r>
          </a:p>
          <a:p>
            <a:pPr algn="ctr"/>
            <a:r>
              <a:rPr lang="ru-RU" b="1" dirty="0" smtClean="0">
                <a:solidFill>
                  <a:srgbClr val="C00000"/>
                </a:solidFill>
              </a:rPr>
              <a:t>Ход </a:t>
            </a:r>
            <a:r>
              <a:rPr lang="ru-RU" b="1" dirty="0">
                <a:solidFill>
                  <a:srgbClr val="C00000"/>
                </a:solidFill>
              </a:rPr>
              <a:t>игры:</a:t>
            </a:r>
            <a:endParaRPr lang="ru-RU" dirty="0">
              <a:solidFill>
                <a:srgbClr val="C00000"/>
              </a:solidFill>
            </a:endParaRPr>
          </a:p>
          <a:p>
            <a:pPr algn="just"/>
            <a:r>
              <a:rPr lang="ru-RU" dirty="0">
                <a:solidFill>
                  <a:srgbClr val="C00000"/>
                </a:solidFill>
              </a:rPr>
              <a:t>Перед началом игры с помощью считалки выбирается водящий. Все игроки строятся в колонну по двое. Водящий становится впереди колонны спиной к играющим и произносит:</a:t>
            </a:r>
          </a:p>
          <a:p>
            <a:pPr algn="just"/>
            <a:r>
              <a:rPr lang="ru-RU" dirty="0">
                <a:solidFill>
                  <a:srgbClr val="C00000"/>
                </a:solidFill>
              </a:rPr>
              <a:t>Гори-гори ясно, чтобы не погасло,</a:t>
            </a:r>
          </a:p>
          <a:p>
            <a:pPr algn="just"/>
            <a:r>
              <a:rPr lang="ru-RU" dirty="0">
                <a:solidFill>
                  <a:srgbClr val="C00000"/>
                </a:solidFill>
              </a:rPr>
              <a:t>И раз, и два, и три, последняя пара, беги!</a:t>
            </a:r>
          </a:p>
          <a:p>
            <a:pPr algn="just"/>
            <a:r>
              <a:rPr lang="ru-RU" dirty="0">
                <a:solidFill>
                  <a:srgbClr val="C00000"/>
                </a:solidFill>
              </a:rPr>
              <a:t>Услышав слово «беги», пара, стоящая последней, обегает колонну и встает впереди. Водящий пытается опередить одного из бегущих, чтобы занять его место. Игрок, которому не достанется места, становится водящим и «горит». Новый водящий может вызвать любую из пар, находящуюся в колонне. Например, он может произнести: «Четвертая пара, беги!», «Вторая пара, беги!» – и т. п. Поэтому всем играющим нужно быть очень внимательными и помнить, какими по счету они стоят в колонне.</a:t>
            </a:r>
            <a:endParaRPr lang="ru-RU" dirty="0">
              <a:solidFill>
                <a:srgbClr val="C0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428" y="1290919"/>
            <a:ext cx="2602401" cy="5204802"/>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36084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«ГОРЕЛКИ С ПЛАТОЧКОМ»</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507512"/>
            <a:ext cx="8004362" cy="3416320"/>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Развивать у детей умение действовать по сигналу, упражнять в беге.</a:t>
            </a:r>
          </a:p>
          <a:p>
            <a:pPr algn="ctr"/>
            <a:r>
              <a:rPr lang="ru-RU" b="1" dirty="0">
                <a:solidFill>
                  <a:srgbClr val="C00000"/>
                </a:solidFill>
              </a:rPr>
              <a:t>Ход игры:</a:t>
            </a:r>
            <a:endParaRPr lang="ru-RU" dirty="0">
              <a:solidFill>
                <a:srgbClr val="C00000"/>
              </a:solidFill>
            </a:endParaRPr>
          </a:p>
          <a:p>
            <a:pPr algn="just"/>
            <a:r>
              <a:rPr lang="ru-RU" dirty="0" smtClean="0">
                <a:solidFill>
                  <a:srgbClr val="C00000"/>
                </a:solidFill>
              </a:rPr>
              <a:t>Игроки </a:t>
            </a:r>
            <a:r>
              <a:rPr lang="ru-RU" dirty="0">
                <a:solidFill>
                  <a:srgbClr val="C00000"/>
                </a:solidFill>
              </a:rPr>
              <a:t>стоят парами друг за другом. Впереди водящий, он держит в руке над головой платочек.</a:t>
            </a:r>
          </a:p>
          <a:p>
            <a:pPr algn="just"/>
            <a:r>
              <a:rPr lang="ru-RU" u="sng" dirty="0">
                <a:solidFill>
                  <a:srgbClr val="C00000"/>
                </a:solidFill>
              </a:rPr>
              <a:t>Все хором:</a:t>
            </a:r>
          </a:p>
          <a:p>
            <a:pPr algn="just"/>
            <a:r>
              <a:rPr lang="ru-RU" dirty="0">
                <a:solidFill>
                  <a:srgbClr val="C00000"/>
                </a:solidFill>
              </a:rPr>
              <a:t>Гори, гори ясно, </a:t>
            </a:r>
            <a:endParaRPr lang="ru-RU" dirty="0" smtClean="0">
              <a:solidFill>
                <a:srgbClr val="C00000"/>
              </a:solidFill>
            </a:endParaRPr>
          </a:p>
          <a:p>
            <a:pPr algn="just"/>
            <a:r>
              <a:rPr lang="ru-RU" dirty="0">
                <a:solidFill>
                  <a:srgbClr val="C00000"/>
                </a:solidFill>
              </a:rPr>
              <a:t>Ч</a:t>
            </a:r>
            <a:r>
              <a:rPr lang="ru-RU" dirty="0" smtClean="0">
                <a:solidFill>
                  <a:srgbClr val="C00000"/>
                </a:solidFill>
              </a:rPr>
              <a:t>тобы </a:t>
            </a:r>
            <a:r>
              <a:rPr lang="ru-RU" dirty="0">
                <a:solidFill>
                  <a:srgbClr val="C00000"/>
                </a:solidFill>
              </a:rPr>
              <a:t>не погасло.</a:t>
            </a:r>
          </a:p>
          <a:p>
            <a:pPr algn="just"/>
            <a:r>
              <a:rPr lang="ru-RU" dirty="0">
                <a:solidFill>
                  <a:srgbClr val="C00000"/>
                </a:solidFill>
              </a:rPr>
              <a:t>Посмотри на небо, </a:t>
            </a:r>
            <a:endParaRPr lang="ru-RU" dirty="0" smtClean="0">
              <a:solidFill>
                <a:srgbClr val="C00000"/>
              </a:solidFill>
            </a:endParaRPr>
          </a:p>
          <a:p>
            <a:pPr algn="just"/>
            <a:r>
              <a:rPr lang="ru-RU" dirty="0">
                <a:solidFill>
                  <a:srgbClr val="C00000"/>
                </a:solidFill>
              </a:rPr>
              <a:t>П</a:t>
            </a:r>
            <a:r>
              <a:rPr lang="ru-RU" dirty="0" smtClean="0">
                <a:solidFill>
                  <a:srgbClr val="C00000"/>
                </a:solidFill>
              </a:rPr>
              <a:t>тички </a:t>
            </a:r>
            <a:r>
              <a:rPr lang="ru-RU" dirty="0">
                <a:solidFill>
                  <a:srgbClr val="C00000"/>
                </a:solidFill>
              </a:rPr>
              <a:t>летят,</a:t>
            </a:r>
          </a:p>
          <a:p>
            <a:pPr algn="just"/>
            <a:r>
              <a:rPr lang="ru-RU" dirty="0">
                <a:solidFill>
                  <a:srgbClr val="C00000"/>
                </a:solidFill>
              </a:rPr>
              <a:t>Колокольчики звенят! </a:t>
            </a:r>
            <a:endParaRPr lang="ru-RU" dirty="0" smtClean="0">
              <a:solidFill>
                <a:srgbClr val="C00000"/>
              </a:solidFill>
            </a:endParaRPr>
          </a:p>
          <a:p>
            <a:pPr algn="just"/>
            <a:r>
              <a:rPr lang="ru-RU" dirty="0" smtClean="0">
                <a:solidFill>
                  <a:srgbClr val="C00000"/>
                </a:solidFill>
              </a:rPr>
              <a:t>Раз</a:t>
            </a:r>
            <a:r>
              <a:rPr lang="ru-RU" dirty="0">
                <a:solidFill>
                  <a:srgbClr val="C00000"/>
                </a:solidFill>
              </a:rPr>
              <a:t>, два, три!</a:t>
            </a:r>
          </a:p>
          <a:p>
            <a:pPr algn="just"/>
            <a:r>
              <a:rPr lang="ru-RU" dirty="0">
                <a:solidFill>
                  <a:srgbClr val="C00000"/>
                </a:solidFill>
              </a:rPr>
              <a:t>Последняя пара беги</a:t>
            </a:r>
            <a:r>
              <a:rPr lang="ru-RU" dirty="0" smtClean="0">
                <a:solidFill>
                  <a:srgbClr val="C00000"/>
                </a:solidFill>
              </a:rPr>
              <a:t>!</a:t>
            </a:r>
            <a:r>
              <a:rPr lang="ru-RU" b="1" dirty="0">
                <a:solidFill>
                  <a:srgbClr val="C00000"/>
                </a:solidFill>
              </a:rPr>
              <a:t> </a:t>
            </a:r>
            <a:endParaRPr lang="ru-RU" dirty="0">
              <a:solidFill>
                <a:srgbClr val="C0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660" y="2449422"/>
            <a:ext cx="5276260" cy="3713167"/>
          </a:xfrm>
          <a:prstGeom prst="rect">
            <a:avLst/>
          </a:prstGeom>
        </p:spPr>
      </p:pic>
      <p:sp>
        <p:nvSpPr>
          <p:cNvPr id="6" name="Прямоугольник 5"/>
          <p:cNvSpPr/>
          <p:nvPr/>
        </p:nvSpPr>
        <p:spPr>
          <a:xfrm>
            <a:off x="564777" y="4828418"/>
            <a:ext cx="4572000" cy="1477328"/>
          </a:xfrm>
          <a:prstGeom prst="rect">
            <a:avLst/>
          </a:prstGeom>
        </p:spPr>
        <p:txBody>
          <a:bodyPr>
            <a:spAutoFit/>
          </a:bodyPr>
          <a:lstStyle/>
          <a:p>
            <a:pPr algn="just"/>
            <a:r>
              <a:rPr lang="ru-RU" dirty="0">
                <a:solidFill>
                  <a:srgbClr val="C00000"/>
                </a:solidFill>
              </a:rPr>
              <a:t>Дети последней пары бегут вдоль колонны: один справа, другой слева. Тот, кто добежит до водящего первым, берет у него платочек и встает с ним впереди колонны, а опоздавший “горит”, т. е. водит.</a:t>
            </a:r>
          </a:p>
        </p:txBody>
      </p:sp>
      <p:sp>
        <p:nvSpPr>
          <p:cNvPr id="7" name="Управляющая кнопка: домой 6">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09338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«ГОРИ ЯСНО»</a:t>
            </a:r>
            <a:endParaRPr lang="ru-RU" sz="3200" dirty="0">
              <a:solidFill>
                <a:srgbClr val="7030A0"/>
              </a:solidFill>
              <a:latin typeface="a_PresentumCps" panose="04040704070802020202" pitchFamily="82" charset="-52"/>
            </a:endParaRPr>
          </a:p>
        </p:txBody>
      </p:sp>
      <p:sp>
        <p:nvSpPr>
          <p:cNvPr id="2" name="TextBox 1"/>
          <p:cNvSpPr txBox="1"/>
          <p:nvPr/>
        </p:nvSpPr>
        <p:spPr>
          <a:xfrm>
            <a:off x="564776" y="1290919"/>
            <a:ext cx="7893423" cy="4801314"/>
          </a:xfrm>
          <a:prstGeom prst="rect">
            <a:avLst/>
          </a:prstGeom>
          <a:noFill/>
        </p:spPr>
        <p:txBody>
          <a:bodyPr wrap="square" rtlCol="0">
            <a:spAutoFit/>
          </a:bodyPr>
          <a:lstStyle/>
          <a:p>
            <a:pPr algn="just"/>
            <a:r>
              <a:rPr lang="ru-RU" b="1" dirty="0">
                <a:solidFill>
                  <a:srgbClr val="C00000"/>
                </a:solidFill>
              </a:rPr>
              <a:t>Цель:</a:t>
            </a:r>
            <a:r>
              <a:rPr lang="ru-RU" dirty="0">
                <a:solidFill>
                  <a:srgbClr val="C00000"/>
                </a:solidFill>
              </a:rPr>
              <a:t> упражнять детей в умении самостоятельно менять направление движения со сменой тембровой окраски </a:t>
            </a:r>
            <a:r>
              <a:rPr lang="ru-RU" dirty="0" smtClean="0">
                <a:solidFill>
                  <a:srgbClr val="C00000"/>
                </a:solidFill>
              </a:rPr>
              <a:t>музыки; воспитывать </a:t>
            </a:r>
            <a:r>
              <a:rPr lang="ru-RU" dirty="0">
                <a:solidFill>
                  <a:srgbClr val="C00000"/>
                </a:solidFill>
              </a:rPr>
              <a:t>организованность, развивать ловкость, быстроту.</a:t>
            </a:r>
          </a:p>
          <a:p>
            <a:pPr algn="ctr"/>
            <a:r>
              <a:rPr lang="ru-RU" b="1" dirty="0">
                <a:solidFill>
                  <a:srgbClr val="C00000"/>
                </a:solidFill>
              </a:rPr>
              <a:t>Ход </a:t>
            </a:r>
            <a:r>
              <a:rPr lang="ru-RU" b="1" dirty="0" smtClean="0">
                <a:solidFill>
                  <a:srgbClr val="C00000"/>
                </a:solidFill>
              </a:rPr>
              <a:t>игры:</a:t>
            </a:r>
          </a:p>
          <a:p>
            <a:pPr algn="just"/>
            <a:r>
              <a:rPr lang="ru-RU" dirty="0" smtClean="0">
                <a:solidFill>
                  <a:srgbClr val="C00000"/>
                </a:solidFill>
              </a:rPr>
              <a:t>Дети </a:t>
            </a:r>
            <a:r>
              <a:rPr lang="ru-RU" dirty="0">
                <a:solidFill>
                  <a:srgbClr val="C00000"/>
                </a:solidFill>
              </a:rPr>
              <a:t>стоят в кругу, держась за руки. В середине ребёнок с платочком в руке.</a:t>
            </a:r>
          </a:p>
          <a:p>
            <a:pPr algn="just"/>
            <a:r>
              <a:rPr lang="ru-RU" dirty="0">
                <a:solidFill>
                  <a:srgbClr val="C00000"/>
                </a:solidFill>
              </a:rPr>
              <a:t>Все дети идут вправо по кругу, водящий машет </a:t>
            </a:r>
            <a:r>
              <a:rPr lang="ru-RU" dirty="0" smtClean="0">
                <a:solidFill>
                  <a:srgbClr val="C00000"/>
                </a:solidFill>
              </a:rPr>
              <a:t>платочком. Дети </a:t>
            </a:r>
            <a:r>
              <a:rPr lang="ru-RU" dirty="0">
                <a:solidFill>
                  <a:srgbClr val="C00000"/>
                </a:solidFill>
              </a:rPr>
              <a:t>останавливаются и хлопают в ладоши. Водящий скачет внутри круга. С окончанием музыки останавливается и встает перед двумя стоящими в кругу </a:t>
            </a:r>
            <a:r>
              <a:rPr lang="ru-RU" dirty="0" smtClean="0">
                <a:solidFill>
                  <a:srgbClr val="C00000"/>
                </a:solidFill>
              </a:rPr>
              <a:t>детьми. </a:t>
            </a:r>
          </a:p>
          <a:p>
            <a:pPr algn="just"/>
            <a:r>
              <a:rPr lang="ru-RU" u="sng" dirty="0" smtClean="0">
                <a:solidFill>
                  <a:srgbClr val="C00000"/>
                </a:solidFill>
              </a:rPr>
              <a:t>Играющие </a:t>
            </a:r>
            <a:r>
              <a:rPr lang="ru-RU" u="sng" dirty="0">
                <a:solidFill>
                  <a:srgbClr val="C00000"/>
                </a:solidFill>
              </a:rPr>
              <a:t>хором поют считалочку:</a:t>
            </a:r>
          </a:p>
          <a:p>
            <a:pPr algn="just"/>
            <a:r>
              <a:rPr lang="ru-RU" dirty="0" smtClean="0">
                <a:solidFill>
                  <a:srgbClr val="C00000"/>
                </a:solidFill>
              </a:rPr>
              <a:t>Гори</a:t>
            </a:r>
            <a:r>
              <a:rPr lang="ru-RU" dirty="0">
                <a:solidFill>
                  <a:srgbClr val="C00000"/>
                </a:solidFill>
              </a:rPr>
              <a:t>, гори </a:t>
            </a:r>
            <a:r>
              <a:rPr lang="ru-RU" dirty="0" smtClean="0">
                <a:solidFill>
                  <a:srgbClr val="C00000"/>
                </a:solidFill>
              </a:rPr>
              <a:t>ясно, </a:t>
            </a:r>
          </a:p>
          <a:p>
            <a:pPr algn="just"/>
            <a:r>
              <a:rPr lang="ru-RU" dirty="0">
                <a:solidFill>
                  <a:srgbClr val="C00000"/>
                </a:solidFill>
              </a:rPr>
              <a:t>Ч</a:t>
            </a:r>
            <a:r>
              <a:rPr lang="ru-RU" dirty="0" smtClean="0">
                <a:solidFill>
                  <a:srgbClr val="C00000"/>
                </a:solidFill>
              </a:rPr>
              <a:t>тобы </a:t>
            </a:r>
            <a:r>
              <a:rPr lang="ru-RU" dirty="0">
                <a:solidFill>
                  <a:srgbClr val="C00000"/>
                </a:solidFill>
              </a:rPr>
              <a:t>не </a:t>
            </a:r>
            <a:r>
              <a:rPr lang="ru-RU" dirty="0" smtClean="0">
                <a:solidFill>
                  <a:srgbClr val="C00000"/>
                </a:solidFill>
              </a:rPr>
              <a:t>погасло, </a:t>
            </a:r>
          </a:p>
          <a:p>
            <a:pPr algn="just"/>
            <a:r>
              <a:rPr lang="ru-RU" dirty="0">
                <a:solidFill>
                  <a:srgbClr val="C00000"/>
                </a:solidFill>
              </a:rPr>
              <a:t>Р</a:t>
            </a:r>
            <a:r>
              <a:rPr lang="ru-RU" dirty="0" smtClean="0">
                <a:solidFill>
                  <a:srgbClr val="C00000"/>
                </a:solidFill>
              </a:rPr>
              <a:t>аз</a:t>
            </a:r>
            <a:r>
              <a:rPr lang="ru-RU" dirty="0">
                <a:solidFill>
                  <a:srgbClr val="C00000"/>
                </a:solidFill>
              </a:rPr>
              <a:t>, два, три</a:t>
            </a:r>
            <a:r>
              <a:rPr lang="ru-RU" dirty="0" smtClean="0">
                <a:solidFill>
                  <a:srgbClr val="C00000"/>
                </a:solidFill>
              </a:rPr>
              <a:t>!</a:t>
            </a:r>
            <a:endParaRPr lang="ru-RU" dirty="0">
              <a:solidFill>
                <a:srgbClr val="C00000"/>
              </a:solidFill>
            </a:endParaRPr>
          </a:p>
          <a:p>
            <a:pPr algn="just"/>
            <a:r>
              <a:rPr lang="ru-RU" dirty="0">
                <a:solidFill>
                  <a:srgbClr val="C00000"/>
                </a:solidFill>
              </a:rPr>
              <a:t>На слова «Раз, два, три!» 3 раза хлопают в ладоши, а водящий взмахивает платком. После этого выбранные дети поворачиваются спиной друг к другу и обегают круг. Каждый стремиться прибежать первым, взять у водящего платочек и высоко поднять его. </a:t>
            </a:r>
            <a:endParaRPr lang="ru-RU" dirty="0">
              <a:solidFill>
                <a:srgbClr val="C00000"/>
              </a:solidFill>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84421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«ГОРОДКИ»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2862322"/>
          </a:xfrm>
          <a:prstGeom prst="rect">
            <a:avLst/>
          </a:prstGeom>
        </p:spPr>
        <p:txBody>
          <a:bodyPr wrap="square">
            <a:spAutoFit/>
          </a:bodyPr>
          <a:lstStyle/>
          <a:p>
            <a:pPr algn="just"/>
            <a:r>
              <a:rPr lang="ru-RU" b="1" dirty="0">
                <a:solidFill>
                  <a:srgbClr val="C00000"/>
                </a:solidFill>
              </a:rPr>
              <a:t>Цель: </a:t>
            </a:r>
            <a:r>
              <a:rPr lang="ru-RU" dirty="0">
                <a:solidFill>
                  <a:srgbClr val="C00000"/>
                </a:solidFill>
              </a:rPr>
              <a:t> тренировать детей в сбивании кеглей с помощью попадания в них круглым предметом.</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Взрослый ставит кегли в ряд на расстоянии 3-5 см друг от друга. Через 1,5-3 м от них чертится линия - это граница, с которой будет производиться сбивание. Играющие по очереди встают за линию и с силой катят мяч или шар, стараясь сбить кеглю. Сбитые кегли убираются, и таким образом постепенно увеличивается расстояние между ними. Выигравшим считается тот, кто собьёт больше кеглей меньшим количеством мячей. Расстояние от кеглей до линии можно также постепенно увеличивать.</a:t>
            </a:r>
            <a:endParaRPr lang="ru-RU" dirty="0">
              <a:solidFill>
                <a:srgbClr val="C0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887" y="4219719"/>
            <a:ext cx="4763165" cy="2162477"/>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88250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«ГУСИ И ВОЛК»</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49296" cy="5078313"/>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приучить детей четко следовать правилам игры, развить подражательность, эмоциональность, двигательные навыки детей.</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Из числа играющих выбирается волк и пастух. Остальные дети - гуси. Они встают на одной стороне площадки или комнаты - это их дом. Сбоку обозначается место - логово волка. Пастух зовет гусей на </a:t>
            </a:r>
            <a:r>
              <a:rPr lang="ru-RU" dirty="0" smtClean="0">
                <a:solidFill>
                  <a:srgbClr val="C00000"/>
                </a:solidFill>
              </a:rPr>
              <a:t>луг, там они гуляют. Через </a:t>
            </a:r>
            <a:r>
              <a:rPr lang="ru-RU" dirty="0">
                <a:solidFill>
                  <a:srgbClr val="C00000"/>
                </a:solidFill>
              </a:rPr>
              <a:t>некоторое время гуси и пастух ведут такой диалог:</a:t>
            </a:r>
          </a:p>
          <a:p>
            <a:pPr algn="just"/>
            <a:r>
              <a:rPr lang="ru-RU" dirty="0">
                <a:solidFill>
                  <a:srgbClr val="C00000"/>
                </a:solidFill>
              </a:rPr>
              <a:t>- Гуси-гуси!</a:t>
            </a:r>
          </a:p>
          <a:p>
            <a:pPr algn="just"/>
            <a:r>
              <a:rPr lang="ru-RU" dirty="0">
                <a:solidFill>
                  <a:srgbClr val="C00000"/>
                </a:solidFill>
              </a:rPr>
              <a:t>- Га-га-га.</a:t>
            </a:r>
          </a:p>
          <a:p>
            <a:pPr algn="just"/>
            <a:r>
              <a:rPr lang="ru-RU" dirty="0">
                <a:solidFill>
                  <a:srgbClr val="C00000"/>
                </a:solidFill>
              </a:rPr>
              <a:t>-Есть хотите?</a:t>
            </a:r>
          </a:p>
          <a:p>
            <a:pPr algn="just"/>
            <a:r>
              <a:rPr lang="ru-RU" dirty="0">
                <a:solidFill>
                  <a:srgbClr val="C00000"/>
                </a:solidFill>
              </a:rPr>
              <a:t>-Да-да-да!</a:t>
            </a:r>
          </a:p>
          <a:p>
            <a:pPr algn="just"/>
            <a:r>
              <a:rPr lang="ru-RU" dirty="0">
                <a:solidFill>
                  <a:srgbClr val="C00000"/>
                </a:solidFill>
              </a:rPr>
              <a:t>- Ну, летите-ка домой!</a:t>
            </a:r>
          </a:p>
          <a:p>
            <a:pPr algn="just"/>
            <a:r>
              <a:rPr lang="ru-RU" dirty="0">
                <a:solidFill>
                  <a:srgbClr val="C00000"/>
                </a:solidFill>
              </a:rPr>
              <a:t>- Серый волк под горой, не пускает нас домой!</a:t>
            </a:r>
          </a:p>
          <a:p>
            <a:pPr algn="just"/>
            <a:r>
              <a:rPr lang="ru-RU" dirty="0">
                <a:solidFill>
                  <a:srgbClr val="C00000"/>
                </a:solidFill>
              </a:rPr>
              <a:t>- Ну, летите, как хотите, только крылья берегите!</a:t>
            </a:r>
          </a:p>
          <a:p>
            <a:pPr algn="just"/>
            <a:r>
              <a:rPr lang="ru-RU" dirty="0">
                <a:solidFill>
                  <a:srgbClr val="C00000"/>
                </a:solidFill>
              </a:rPr>
              <a:t>После этого гуси </a:t>
            </a:r>
            <a:r>
              <a:rPr lang="ru-RU" dirty="0" smtClean="0">
                <a:solidFill>
                  <a:srgbClr val="C00000"/>
                </a:solidFill>
              </a:rPr>
              <a:t>расправляют «крылья</a:t>
            </a:r>
            <a:r>
              <a:rPr lang="ru-RU" dirty="0">
                <a:solidFill>
                  <a:srgbClr val="C00000"/>
                </a:solidFill>
              </a:rPr>
              <a:t>» и «летят домой», но тут появляется волк и </a:t>
            </a:r>
            <a:r>
              <a:rPr lang="ru-RU" dirty="0" smtClean="0">
                <a:solidFill>
                  <a:srgbClr val="C00000"/>
                </a:solidFill>
              </a:rPr>
              <a:t>начинает ловить гусей</a:t>
            </a:r>
            <a:r>
              <a:rPr lang="ru-RU" dirty="0">
                <a:solidFill>
                  <a:srgbClr val="C00000"/>
                </a:solidFill>
              </a:rPr>
              <a:t>. Пойманных гусей волк уводит к себе в логово. Оставшиеся гуси возвращаются домой, а затем снова идут пастись на луг. После 3-4 повторений подсчитывается количество пойманных гусей. </a:t>
            </a:r>
            <a:endParaRPr lang="ru-RU" dirty="0">
              <a:solidFill>
                <a:srgbClr val="C00000"/>
              </a:solidFill>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91672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83187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«ДВА МОРОЗА»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394599"/>
            <a:ext cx="7972022" cy="4801314"/>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Развивать у детей умение выполнять движения по сигналу, выдержке, упражнять в ходьбе и беге.</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 На противоположных сторонах площадки обозначают два дома, в одном из них располагаются играющие. Посередине площадки с противоположных сторон встают два водящих мороза – Мороз – Красный нос и Мороз – Синий нос, они говорят:</a:t>
            </a:r>
          </a:p>
          <a:p>
            <a:pPr algn="just"/>
            <a:r>
              <a:rPr lang="ru-RU" dirty="0">
                <a:solidFill>
                  <a:srgbClr val="C00000"/>
                </a:solidFill>
              </a:rPr>
              <a:t>Мы два брата молодые, </a:t>
            </a:r>
            <a:endParaRPr lang="ru-RU" dirty="0" smtClean="0">
              <a:solidFill>
                <a:srgbClr val="C00000"/>
              </a:solidFill>
            </a:endParaRPr>
          </a:p>
          <a:p>
            <a:pPr algn="just"/>
            <a:r>
              <a:rPr lang="ru-RU" dirty="0" smtClean="0">
                <a:solidFill>
                  <a:srgbClr val="C00000"/>
                </a:solidFill>
              </a:rPr>
              <a:t>Два </a:t>
            </a:r>
            <a:r>
              <a:rPr lang="ru-RU" dirty="0">
                <a:solidFill>
                  <a:srgbClr val="C00000"/>
                </a:solidFill>
              </a:rPr>
              <a:t>Мороза удалые</a:t>
            </a:r>
          </a:p>
          <a:p>
            <a:pPr algn="just"/>
            <a:r>
              <a:rPr lang="ru-RU" dirty="0">
                <a:solidFill>
                  <a:srgbClr val="C00000"/>
                </a:solidFill>
              </a:rPr>
              <a:t>Я – Мороз – Красный нос, </a:t>
            </a:r>
            <a:endParaRPr lang="ru-RU" dirty="0" smtClean="0">
              <a:solidFill>
                <a:srgbClr val="C00000"/>
              </a:solidFill>
            </a:endParaRPr>
          </a:p>
          <a:p>
            <a:pPr algn="just"/>
            <a:r>
              <a:rPr lang="ru-RU" dirty="0" smtClean="0">
                <a:solidFill>
                  <a:srgbClr val="C00000"/>
                </a:solidFill>
              </a:rPr>
              <a:t>Я </a:t>
            </a:r>
            <a:r>
              <a:rPr lang="ru-RU" dirty="0">
                <a:solidFill>
                  <a:srgbClr val="C00000"/>
                </a:solidFill>
              </a:rPr>
              <a:t>– Мороз – Синий нос,</a:t>
            </a:r>
          </a:p>
          <a:p>
            <a:pPr algn="just"/>
            <a:r>
              <a:rPr lang="ru-RU" dirty="0">
                <a:solidFill>
                  <a:srgbClr val="C00000"/>
                </a:solidFill>
              </a:rPr>
              <a:t>Кто из вас решится в путь-дороженьку пуститься?</a:t>
            </a:r>
          </a:p>
          <a:p>
            <a:pPr algn="just"/>
            <a:r>
              <a:rPr lang="ru-RU" u="sng" dirty="0">
                <a:solidFill>
                  <a:srgbClr val="C00000"/>
                </a:solidFill>
              </a:rPr>
              <a:t>Играющие отвечают: </a:t>
            </a:r>
            <a:r>
              <a:rPr lang="ru-RU" dirty="0">
                <a:solidFill>
                  <a:srgbClr val="C00000"/>
                </a:solidFill>
              </a:rPr>
              <a:t>не боимся мы угроз и  не страшен нам мороз.</a:t>
            </a:r>
          </a:p>
          <a:p>
            <a:pPr algn="just"/>
            <a:r>
              <a:rPr lang="ru-RU" dirty="0">
                <a:solidFill>
                  <a:srgbClr val="C00000"/>
                </a:solidFill>
              </a:rPr>
              <a:t>После этого дети перебегают через площадку в другой дом. Морозы догоняют их и стараются заморозить (коснуться рукой). Замороженные останавливаются на том месте, где их настиг Мороз, и стоят до окончания перебежки. После нескольких перебежек выбирают других водящих. </a:t>
            </a:r>
            <a:endParaRPr lang="ru-RU" dirty="0">
              <a:solidFill>
                <a:srgbClr val="C0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287" y="2858722"/>
            <a:ext cx="1467852" cy="246081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847" y="2974245"/>
            <a:ext cx="1290917" cy="2229767"/>
          </a:xfrm>
          <a:prstGeom prst="rect">
            <a:avLst/>
          </a:prstGeom>
        </p:spPr>
      </p:pic>
      <p:sp>
        <p:nvSpPr>
          <p:cNvPr id="6" name="Управляющая кнопка: домой 5">
            <a:hlinkClick r:id="rId4" action="ppaction://hlinksldjump" highlightClick="1"/>
          </p:cNvPr>
          <p:cNvSpPr/>
          <p:nvPr/>
        </p:nvSpPr>
        <p:spPr>
          <a:xfrm>
            <a:off x="8018730" y="553791"/>
            <a:ext cx="494085" cy="618186"/>
          </a:xfrm>
          <a:prstGeom prst="actionButtonHome">
            <a:avLst/>
          </a:prstGeom>
          <a:blipFill>
            <a:blip r:embed="rId5"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84327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4094" y="21199"/>
            <a:ext cx="8088406" cy="1062318"/>
          </a:xfrm>
        </p:spPr>
        <p:txBody>
          <a:bodyPr>
            <a:normAutofit/>
          </a:bodyPr>
          <a:lstStyle/>
          <a:p>
            <a:pPr algn="ctr"/>
            <a:r>
              <a:rPr lang="ru-RU" sz="4000" b="1" dirty="0" smtClean="0">
                <a:latin typeface="a_PresentumCps" panose="04040704070802020202" pitchFamily="82" charset="-52"/>
              </a:rPr>
              <a:t/>
            </a:r>
            <a:br>
              <a:rPr lang="ru-RU" sz="4000" b="1" dirty="0" smtClean="0">
                <a:latin typeface="a_PresentumCps" panose="04040704070802020202" pitchFamily="82" charset="-52"/>
              </a:rPr>
            </a:br>
            <a:r>
              <a:rPr lang="ru-RU" sz="2800" b="1" dirty="0" smtClean="0">
                <a:solidFill>
                  <a:srgbClr val="7030A0"/>
                </a:solidFill>
                <a:latin typeface="a_PresentumCps" panose="04040704070802020202" pitchFamily="82" charset="-52"/>
              </a:rPr>
              <a:t>СПИСОК РУССКИХ НАРОДНЫХ ИГР</a:t>
            </a:r>
            <a:endParaRPr lang="ru-RU" sz="2800" b="1" dirty="0">
              <a:solidFill>
                <a:srgbClr val="7030A0"/>
              </a:solidFill>
              <a:latin typeface="a_PresentumCps" panose="04040704070802020202" pitchFamily="82" charset="-52"/>
            </a:endParaRPr>
          </a:p>
        </p:txBody>
      </p:sp>
      <p:sp>
        <p:nvSpPr>
          <p:cNvPr id="3" name="Объект 2"/>
          <p:cNvSpPr>
            <a:spLocks noGrp="1"/>
          </p:cNvSpPr>
          <p:nvPr>
            <p:ph sz="half" idx="1"/>
          </p:nvPr>
        </p:nvSpPr>
        <p:spPr>
          <a:xfrm>
            <a:off x="484094" y="1083517"/>
            <a:ext cx="3886200" cy="5263496"/>
          </a:xfrm>
        </p:spPr>
        <p:txBody>
          <a:bodyPr>
            <a:normAutofit fontScale="32500" lnSpcReduction="20000"/>
          </a:bodyPr>
          <a:lstStyle/>
          <a:p>
            <a:r>
              <a:rPr lang="ru-RU" sz="4300" b="1" dirty="0" smtClean="0">
                <a:solidFill>
                  <a:srgbClr val="C00000"/>
                </a:solidFill>
                <a:latin typeface="Times New Roman" panose="02020603050405020304" pitchFamily="18" charset="0"/>
                <a:cs typeface="Times New Roman" panose="02020603050405020304" pitchFamily="18" charset="0"/>
                <a:hlinkClick r:id="rId2"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2" action="ppaction://hlinksldjump"/>
              </a:rPr>
              <a:t>А</a:t>
            </a:r>
            <a:r>
              <a:rPr lang="ru-RU" sz="4300" b="1" dirty="0" smtClean="0">
                <a:solidFill>
                  <a:srgbClr val="C00000"/>
                </a:solidFill>
                <a:latin typeface="Times New Roman" panose="02020603050405020304" pitchFamily="18" charset="0"/>
                <a:cs typeface="Times New Roman" panose="02020603050405020304" pitchFamily="18" charset="0"/>
                <a:hlinkClick r:id="rId2" action="ppaction://hlinksldjump"/>
              </a:rPr>
              <a:t>ЛЁНУШКА </a:t>
            </a:r>
            <a:r>
              <a:rPr lang="ru-RU" sz="4300" b="1" dirty="0">
                <a:solidFill>
                  <a:srgbClr val="C00000"/>
                </a:solidFill>
                <a:latin typeface="Times New Roman" panose="02020603050405020304" pitchFamily="18" charset="0"/>
                <a:cs typeface="Times New Roman" panose="02020603050405020304" pitchFamily="18" charset="0"/>
                <a:hlinkClick r:id="rId2" action="ppaction://hlinksldjump"/>
              </a:rPr>
              <a:t>И ИВАНУШКА</a:t>
            </a:r>
            <a:r>
              <a:rPr lang="ru-RU" sz="4300" b="1" dirty="0" smtClean="0">
                <a:solidFill>
                  <a:srgbClr val="C00000"/>
                </a:solidFill>
                <a:latin typeface="Times New Roman" panose="02020603050405020304" pitchFamily="18" charset="0"/>
                <a:cs typeface="Times New Roman" panose="02020603050405020304" pitchFamily="18" charset="0"/>
                <a:hlinkClick r:id="rId2"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3"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3" action="ppaction://hlinksldjump"/>
              </a:rPr>
              <a:t>БАБА-ЯГА</a:t>
            </a:r>
            <a:r>
              <a:rPr lang="ru-RU" sz="4300" b="1" dirty="0" smtClean="0">
                <a:solidFill>
                  <a:srgbClr val="C00000"/>
                </a:solidFill>
                <a:latin typeface="Times New Roman" panose="02020603050405020304" pitchFamily="18" charset="0"/>
                <a:cs typeface="Times New Roman" panose="02020603050405020304" pitchFamily="18" charset="0"/>
                <a:hlinkClick r:id="rId3"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4"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4" action="ppaction://hlinksldjump"/>
              </a:rPr>
              <a:t>БАБКА-ЁЖКА</a:t>
            </a:r>
            <a:r>
              <a:rPr lang="ru-RU" sz="4300" b="1" dirty="0" smtClean="0">
                <a:solidFill>
                  <a:srgbClr val="C00000"/>
                </a:solidFill>
                <a:latin typeface="Times New Roman" panose="02020603050405020304" pitchFamily="18" charset="0"/>
                <a:cs typeface="Times New Roman" panose="02020603050405020304" pitchFamily="18" charset="0"/>
                <a:hlinkClick r:id="rId4"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5"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5" action="ppaction://hlinksldjump"/>
              </a:rPr>
              <a:t>БУБЕНЦЫ</a:t>
            </a:r>
            <a:r>
              <a:rPr lang="ru-RU" sz="4300" b="1" dirty="0" smtClean="0">
                <a:solidFill>
                  <a:srgbClr val="C00000"/>
                </a:solidFill>
                <a:latin typeface="Times New Roman" panose="02020603050405020304" pitchFamily="18" charset="0"/>
                <a:cs typeface="Times New Roman" panose="02020603050405020304" pitchFamily="18" charset="0"/>
                <a:hlinkClick r:id="rId5"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6"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6" action="ppaction://hlinksldjump"/>
              </a:rPr>
              <a:t>В НОГУ</a:t>
            </a:r>
            <a:r>
              <a:rPr lang="ru-RU" sz="4300" b="1" dirty="0" smtClean="0">
                <a:solidFill>
                  <a:srgbClr val="C00000"/>
                </a:solidFill>
                <a:latin typeface="Times New Roman" panose="02020603050405020304" pitchFamily="18" charset="0"/>
                <a:cs typeface="Times New Roman" panose="02020603050405020304" pitchFamily="18" charset="0"/>
                <a:hlinkClick r:id="rId6"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7"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7" action="ppaction://hlinksldjump"/>
              </a:rPr>
              <a:t>ВАСЬКА-КОТ</a:t>
            </a:r>
            <a:r>
              <a:rPr lang="ru-RU" sz="4300" b="1" dirty="0" smtClean="0">
                <a:solidFill>
                  <a:srgbClr val="C00000"/>
                </a:solidFill>
                <a:latin typeface="Times New Roman" panose="02020603050405020304" pitchFamily="18" charset="0"/>
                <a:cs typeface="Times New Roman" panose="02020603050405020304" pitchFamily="18" charset="0"/>
                <a:hlinkClick r:id="rId7"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8"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8" action="ppaction://hlinksldjump"/>
              </a:rPr>
              <a:t>ВЕСЁЛЫЕ РЕБЯТА</a:t>
            </a:r>
            <a:r>
              <a:rPr lang="ru-RU" sz="4300" b="1" dirty="0" smtClean="0">
                <a:solidFill>
                  <a:srgbClr val="C00000"/>
                </a:solidFill>
                <a:latin typeface="Times New Roman" panose="02020603050405020304" pitchFamily="18" charset="0"/>
                <a:cs typeface="Times New Roman" panose="02020603050405020304" pitchFamily="18" charset="0"/>
                <a:hlinkClick r:id="rId8"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9"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9" action="ppaction://hlinksldjump"/>
              </a:rPr>
              <a:t>ВОДЯНОЙ</a:t>
            </a:r>
            <a:r>
              <a:rPr lang="ru-RU" sz="4300" b="1" dirty="0" smtClean="0">
                <a:solidFill>
                  <a:srgbClr val="C00000"/>
                </a:solidFill>
                <a:latin typeface="Times New Roman" panose="02020603050405020304" pitchFamily="18" charset="0"/>
                <a:cs typeface="Times New Roman" panose="02020603050405020304" pitchFamily="18" charset="0"/>
                <a:hlinkClick r:id="rId9"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10"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10" action="ppaction://hlinksldjump"/>
              </a:rPr>
              <a:t>ВОЗЬМИ ПЛАТОЧЕК</a:t>
            </a:r>
            <a:r>
              <a:rPr lang="ru-RU" sz="4300" b="1" dirty="0" smtClean="0">
                <a:solidFill>
                  <a:srgbClr val="C00000"/>
                </a:solidFill>
                <a:latin typeface="Times New Roman" panose="02020603050405020304" pitchFamily="18" charset="0"/>
                <a:cs typeface="Times New Roman" panose="02020603050405020304" pitchFamily="18" charset="0"/>
                <a:hlinkClick r:id="rId10"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11"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11" action="ppaction://hlinksldjump"/>
              </a:rPr>
              <a:t>ВОРОН</a:t>
            </a:r>
            <a:r>
              <a:rPr lang="ru-RU" sz="4300" b="1" dirty="0" smtClean="0">
                <a:solidFill>
                  <a:srgbClr val="C00000"/>
                </a:solidFill>
                <a:latin typeface="Times New Roman" panose="02020603050405020304" pitchFamily="18" charset="0"/>
                <a:cs typeface="Times New Roman" panose="02020603050405020304" pitchFamily="18" charset="0"/>
                <a:hlinkClick r:id="rId11"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12"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12" action="ppaction://hlinksldjump"/>
              </a:rPr>
              <a:t>ГОРЕЛКИ</a:t>
            </a:r>
            <a:r>
              <a:rPr lang="ru-RU" sz="4300" b="1" dirty="0" smtClean="0">
                <a:solidFill>
                  <a:srgbClr val="C00000"/>
                </a:solidFill>
                <a:latin typeface="Times New Roman" panose="02020603050405020304" pitchFamily="18" charset="0"/>
                <a:cs typeface="Times New Roman" panose="02020603050405020304" pitchFamily="18" charset="0"/>
                <a:hlinkClick r:id="rId12"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13"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13" action="ppaction://hlinksldjump"/>
              </a:rPr>
              <a:t>ГОРЕЛКИ С ПЛАТОЧКОМ</a:t>
            </a:r>
            <a:r>
              <a:rPr lang="ru-RU" sz="4300" b="1" dirty="0" smtClean="0">
                <a:solidFill>
                  <a:srgbClr val="C00000"/>
                </a:solidFill>
                <a:latin typeface="Times New Roman" panose="02020603050405020304" pitchFamily="18" charset="0"/>
                <a:cs typeface="Times New Roman" panose="02020603050405020304" pitchFamily="18" charset="0"/>
                <a:hlinkClick r:id="rId13"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14" action="ppaction://hlinksldjump"/>
              </a:rPr>
              <a:t>«ГОРИ ЯСНО»</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15"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15" action="ppaction://hlinksldjump"/>
              </a:rPr>
              <a:t>ГОРОДКИ</a:t>
            </a:r>
            <a:r>
              <a:rPr lang="ru-RU" sz="4300" b="1" dirty="0" smtClean="0">
                <a:solidFill>
                  <a:srgbClr val="C00000"/>
                </a:solidFill>
                <a:latin typeface="Times New Roman" panose="02020603050405020304" pitchFamily="18" charset="0"/>
                <a:cs typeface="Times New Roman" panose="02020603050405020304" pitchFamily="18" charset="0"/>
                <a:hlinkClick r:id="rId15"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16"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16" action="ppaction://hlinksldjump"/>
              </a:rPr>
              <a:t>ГУСИ И ВОЛК</a:t>
            </a:r>
            <a:r>
              <a:rPr lang="ru-RU" sz="4300" b="1" dirty="0" smtClean="0">
                <a:solidFill>
                  <a:srgbClr val="C00000"/>
                </a:solidFill>
                <a:latin typeface="Times New Roman" panose="02020603050405020304" pitchFamily="18" charset="0"/>
                <a:cs typeface="Times New Roman" panose="02020603050405020304" pitchFamily="18" charset="0"/>
                <a:hlinkClick r:id="rId16"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17" action="ppaction://hlinksldjump"/>
              </a:rPr>
              <a:t>«ДВА МОРОЗА»</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18" action="ppaction://hlinksldjump"/>
              </a:rPr>
              <a:t>«ДВЕ </a:t>
            </a:r>
            <a:r>
              <a:rPr lang="ru-RU" sz="4300" b="1" dirty="0">
                <a:solidFill>
                  <a:srgbClr val="C00000"/>
                </a:solidFill>
                <a:latin typeface="Times New Roman" panose="02020603050405020304" pitchFamily="18" charset="0"/>
                <a:cs typeface="Times New Roman" panose="02020603050405020304" pitchFamily="18" charset="0"/>
                <a:hlinkClick r:id="rId18" action="ppaction://hlinksldjump"/>
              </a:rPr>
              <a:t>ТЕТЕРИ</a:t>
            </a:r>
            <a:r>
              <a:rPr lang="ru-RU" sz="4300" b="1" dirty="0" smtClean="0">
                <a:solidFill>
                  <a:srgbClr val="C00000"/>
                </a:solidFill>
                <a:latin typeface="Times New Roman" panose="02020603050405020304" pitchFamily="18" charset="0"/>
                <a:cs typeface="Times New Roman" panose="02020603050405020304" pitchFamily="18" charset="0"/>
                <a:hlinkClick r:id="rId18"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19"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19" action="ppaction://hlinksldjump"/>
              </a:rPr>
              <a:t>ДЕДУШКА</a:t>
            </a:r>
            <a:r>
              <a:rPr lang="ru-RU" sz="4300" b="1" dirty="0" smtClean="0">
                <a:solidFill>
                  <a:srgbClr val="C00000"/>
                </a:solidFill>
                <a:latin typeface="Times New Roman" panose="02020603050405020304" pitchFamily="18" charset="0"/>
                <a:cs typeface="Times New Roman" panose="02020603050405020304" pitchFamily="18" charset="0"/>
                <a:hlinkClick r:id="rId19" action="ppaction://hlinksldjump"/>
              </a:rPr>
              <a:t>» </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20" action="ppaction://hlinksldjump"/>
              </a:rPr>
              <a:t>«ДЕДУШКА РОЖОК»</a:t>
            </a:r>
            <a:endParaRPr lang="ru-RU" sz="4300" b="1" dirty="0" smtClean="0">
              <a:solidFill>
                <a:srgbClr val="C00000"/>
              </a:solidFill>
              <a:latin typeface="Times New Roman" panose="02020603050405020304" pitchFamily="18" charset="0"/>
              <a:cs typeface="Times New Roman" panose="02020603050405020304" pitchFamily="18" charset="0"/>
            </a:endParaRPr>
          </a:p>
          <a:p>
            <a:endParaRPr lang="ru-RU" sz="4300" b="1" dirty="0" smtClean="0">
              <a:solidFill>
                <a:srgbClr val="C00000"/>
              </a:solidFill>
              <a:latin typeface="Times New Roman" panose="02020603050405020304" pitchFamily="18" charset="0"/>
              <a:cs typeface="Times New Roman" panose="02020603050405020304" pitchFamily="18" charset="0"/>
            </a:endParaRPr>
          </a:p>
          <a:p>
            <a:endParaRPr lang="ru-RU" sz="4300" b="1" dirty="0">
              <a:solidFill>
                <a:srgbClr val="C00000"/>
              </a:solidFill>
              <a:latin typeface="Times New Roman" panose="02020603050405020304" pitchFamily="18" charset="0"/>
              <a:cs typeface="Times New Roman" panose="02020603050405020304" pitchFamily="18" charset="0"/>
            </a:endParaRPr>
          </a:p>
          <a:p>
            <a:endParaRPr lang="ru-RU" sz="4300" b="1" dirty="0">
              <a:solidFill>
                <a:srgbClr val="C00000"/>
              </a:solidFill>
              <a:latin typeface="Times New Roman" panose="02020603050405020304" pitchFamily="18" charset="0"/>
              <a:cs typeface="Times New Roman" panose="02020603050405020304" pitchFamily="18" charset="0"/>
            </a:endParaRPr>
          </a:p>
          <a:p>
            <a:endParaRPr lang="ru-RU" b="1" dirty="0"/>
          </a:p>
        </p:txBody>
      </p:sp>
      <p:sp>
        <p:nvSpPr>
          <p:cNvPr id="4" name="Объект 3"/>
          <p:cNvSpPr>
            <a:spLocks noGrp="1"/>
          </p:cNvSpPr>
          <p:nvPr>
            <p:ph sz="half" idx="2"/>
          </p:nvPr>
        </p:nvSpPr>
        <p:spPr>
          <a:xfrm>
            <a:off x="4686300" y="1083517"/>
            <a:ext cx="3886200" cy="5263496"/>
          </a:xfrm>
        </p:spPr>
        <p:txBody>
          <a:bodyPr>
            <a:normAutofit fontScale="32500" lnSpcReduction="20000"/>
          </a:bodyPr>
          <a:lstStyle/>
          <a:p>
            <a:r>
              <a:rPr lang="ru-RU" sz="4300" b="1" dirty="0" smtClean="0">
                <a:solidFill>
                  <a:srgbClr val="C00000"/>
                </a:solidFill>
                <a:latin typeface="Times New Roman" panose="02020603050405020304" pitchFamily="18" charset="0"/>
                <a:cs typeface="Times New Roman" panose="02020603050405020304" pitchFamily="18" charset="0"/>
                <a:hlinkClick r:id="rId21"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21" action="ppaction://hlinksldjump"/>
              </a:rPr>
              <a:t>ДЯДЮШКА </a:t>
            </a:r>
            <a:r>
              <a:rPr lang="ru-RU" sz="4300" b="1" dirty="0" smtClean="0">
                <a:solidFill>
                  <a:srgbClr val="C00000"/>
                </a:solidFill>
                <a:latin typeface="Times New Roman" panose="02020603050405020304" pitchFamily="18" charset="0"/>
                <a:cs typeface="Times New Roman" panose="02020603050405020304" pitchFamily="18" charset="0"/>
                <a:hlinkClick r:id="rId21" action="ppaction://hlinksldjump"/>
              </a:rPr>
              <a:t>ТРИФОН</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22" action="ppaction://hlinksldjump"/>
              </a:rPr>
              <a:t>«ДЯТЕЛ»</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23" action="ppaction://hlinksldjump"/>
              </a:rPr>
              <a:t>«ЖМУРКИ»</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24"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24" action="ppaction://hlinksldjump"/>
              </a:rPr>
              <a:t>ЖМУРКИ С КОЛОКОЛЬЧИКОМ</a:t>
            </a:r>
            <a:r>
              <a:rPr lang="ru-RU" sz="4300" b="1" dirty="0" smtClean="0">
                <a:solidFill>
                  <a:srgbClr val="C00000"/>
                </a:solidFill>
                <a:latin typeface="Times New Roman" panose="02020603050405020304" pitchFamily="18" charset="0"/>
                <a:cs typeface="Times New Roman" panose="02020603050405020304" pitchFamily="18" charset="0"/>
                <a:hlinkClick r:id="rId24"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25"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25" action="ppaction://hlinksldjump"/>
              </a:rPr>
              <a:t>ЖУЧКИ</a:t>
            </a:r>
            <a:r>
              <a:rPr lang="ru-RU" sz="4300" b="1" dirty="0" smtClean="0">
                <a:solidFill>
                  <a:srgbClr val="C00000"/>
                </a:solidFill>
                <a:latin typeface="Times New Roman" panose="02020603050405020304" pitchFamily="18" charset="0"/>
                <a:cs typeface="Times New Roman" panose="02020603050405020304" pitchFamily="18" charset="0"/>
                <a:hlinkClick r:id="rId25"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26" action="ppaction://hlinksldjump"/>
              </a:rPr>
              <a:t>«ЗАРЯ» </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27" action="ppaction://hlinksldjump"/>
              </a:rPr>
              <a:t>«ЗЛЮЧКА»</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28"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28" action="ppaction://hlinksldjump"/>
              </a:rPr>
              <a:t>ЗОЛОТЫЕ ВОРОТА</a:t>
            </a:r>
            <a:r>
              <a:rPr lang="ru-RU" sz="4300" b="1" dirty="0" smtClean="0">
                <a:solidFill>
                  <a:srgbClr val="C00000"/>
                </a:solidFill>
                <a:latin typeface="Times New Roman" panose="02020603050405020304" pitchFamily="18" charset="0"/>
                <a:cs typeface="Times New Roman" panose="02020603050405020304" pitchFamily="18" charset="0"/>
                <a:hlinkClick r:id="rId28"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29"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29" action="ppaction://hlinksldjump"/>
              </a:rPr>
              <a:t>ИГОЛКА И НИТКА</a:t>
            </a:r>
            <a:r>
              <a:rPr lang="ru-RU" sz="4300" b="1" dirty="0" smtClean="0">
                <a:solidFill>
                  <a:srgbClr val="C00000"/>
                </a:solidFill>
                <a:latin typeface="Times New Roman" panose="02020603050405020304" pitchFamily="18" charset="0"/>
                <a:cs typeface="Times New Roman" panose="02020603050405020304" pitchFamily="18" charset="0"/>
                <a:hlinkClick r:id="rId29"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30" action="ppaction://hlinksldjump"/>
              </a:rPr>
              <a:t>«КАПУСТА»</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31" action="ppaction://hlinksldjump"/>
              </a:rPr>
              <a:t>«КАРАСИ </a:t>
            </a:r>
            <a:r>
              <a:rPr lang="ru-RU" sz="4300" b="1" dirty="0">
                <a:solidFill>
                  <a:srgbClr val="C00000"/>
                </a:solidFill>
                <a:latin typeface="Times New Roman" panose="02020603050405020304" pitchFamily="18" charset="0"/>
                <a:cs typeface="Times New Roman" panose="02020603050405020304" pitchFamily="18" charset="0"/>
                <a:hlinkClick r:id="rId31" action="ppaction://hlinksldjump"/>
              </a:rPr>
              <a:t>И ЩУКА</a:t>
            </a:r>
            <a:r>
              <a:rPr lang="ru-RU" sz="4300" b="1" dirty="0" smtClean="0">
                <a:solidFill>
                  <a:srgbClr val="C00000"/>
                </a:solidFill>
                <a:latin typeface="Times New Roman" panose="02020603050405020304" pitchFamily="18" charset="0"/>
                <a:cs typeface="Times New Roman" panose="02020603050405020304" pitchFamily="18" charset="0"/>
                <a:hlinkClick r:id="rId31"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a:solidFill>
                  <a:srgbClr val="C00000"/>
                </a:solidFill>
                <a:latin typeface="Times New Roman" panose="02020603050405020304" pitchFamily="18" charset="0"/>
                <a:cs typeface="Times New Roman" panose="02020603050405020304" pitchFamily="18" charset="0"/>
                <a:hlinkClick r:id="rId32" action="ppaction://hlinksldjump"/>
              </a:rPr>
              <a:t>«КОВАННЫЕ ЦЕПИ»</a:t>
            </a:r>
            <a:endParaRPr lang="ru-RU" sz="4300" b="1" dirty="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33" action="ppaction://hlinksldjump"/>
              </a:rPr>
              <a:t>«КОЛЕЧКО»</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34"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34" action="ppaction://hlinksldjump"/>
              </a:rPr>
              <a:t>КОЛПАЧОК (ПАУЧОК</a:t>
            </a:r>
            <a:r>
              <a:rPr lang="ru-RU" sz="4300" b="1" dirty="0" smtClean="0">
                <a:solidFill>
                  <a:srgbClr val="C00000"/>
                </a:solidFill>
                <a:latin typeface="Times New Roman" panose="02020603050405020304" pitchFamily="18" charset="0"/>
                <a:cs typeface="Times New Roman" panose="02020603050405020304" pitchFamily="18" charset="0"/>
                <a:hlinkClick r:id="rId34"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35"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35" action="ppaction://hlinksldjump"/>
              </a:rPr>
              <a:t>КОРШУН</a:t>
            </a:r>
            <a:r>
              <a:rPr lang="ru-RU" sz="4300" b="1" dirty="0" smtClean="0">
                <a:solidFill>
                  <a:srgbClr val="C00000"/>
                </a:solidFill>
                <a:latin typeface="Times New Roman" panose="02020603050405020304" pitchFamily="18" charset="0"/>
                <a:cs typeface="Times New Roman" panose="02020603050405020304" pitchFamily="18" charset="0"/>
                <a:hlinkClick r:id="rId35"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36"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36" action="ppaction://hlinksldjump"/>
              </a:rPr>
              <a:t>КОТ НА КРЫШЕ</a:t>
            </a:r>
            <a:r>
              <a:rPr lang="ru-RU" sz="4300" b="1" dirty="0" smtClean="0">
                <a:solidFill>
                  <a:srgbClr val="C00000"/>
                </a:solidFill>
                <a:latin typeface="Times New Roman" panose="02020603050405020304" pitchFamily="18" charset="0"/>
                <a:cs typeface="Times New Roman" panose="02020603050405020304" pitchFamily="18" charset="0"/>
                <a:hlinkClick r:id="rId36"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37"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37" action="ppaction://hlinksldjump"/>
              </a:rPr>
              <a:t>КРАСКИ</a:t>
            </a:r>
            <a:r>
              <a:rPr lang="ru-RU" sz="4300" b="1" dirty="0" smtClean="0">
                <a:solidFill>
                  <a:srgbClr val="C00000"/>
                </a:solidFill>
                <a:latin typeface="Times New Roman" panose="02020603050405020304" pitchFamily="18" charset="0"/>
                <a:cs typeface="Times New Roman" panose="02020603050405020304" pitchFamily="18" charset="0"/>
                <a:hlinkClick r:id="rId37" action="ppaction://hlinksldjump"/>
              </a:rPr>
              <a:t>»</a:t>
            </a:r>
            <a:endParaRPr lang="ru-RU" sz="4300" b="1" dirty="0" smtClean="0">
              <a:solidFill>
                <a:srgbClr val="C00000"/>
              </a:solidFill>
              <a:latin typeface="Times New Roman" panose="02020603050405020304" pitchFamily="18" charset="0"/>
              <a:cs typeface="Times New Roman" panose="02020603050405020304" pitchFamily="18" charset="0"/>
            </a:endParaRPr>
          </a:p>
          <a:p>
            <a:r>
              <a:rPr lang="ru-RU" sz="4300" b="1" dirty="0" smtClean="0">
                <a:solidFill>
                  <a:srgbClr val="C00000"/>
                </a:solidFill>
                <a:latin typeface="Times New Roman" panose="02020603050405020304" pitchFamily="18" charset="0"/>
                <a:cs typeface="Times New Roman" panose="02020603050405020304" pitchFamily="18" charset="0"/>
                <a:hlinkClick r:id="rId38" action="ppaction://hlinksldjump"/>
              </a:rPr>
              <a:t>«</a:t>
            </a:r>
            <a:r>
              <a:rPr lang="ru-RU" sz="4300" b="1" dirty="0">
                <a:solidFill>
                  <a:srgbClr val="C00000"/>
                </a:solidFill>
                <a:latin typeface="Times New Roman" panose="02020603050405020304" pitchFamily="18" charset="0"/>
                <a:cs typeface="Times New Roman" panose="02020603050405020304" pitchFamily="18" charset="0"/>
                <a:hlinkClick r:id="rId38" action="ppaction://hlinksldjump"/>
              </a:rPr>
              <a:t>КРУГИ</a:t>
            </a:r>
            <a:r>
              <a:rPr lang="ru-RU" sz="4300" b="1" dirty="0" smtClean="0">
                <a:solidFill>
                  <a:srgbClr val="C00000"/>
                </a:solidFill>
                <a:latin typeface="Times New Roman" panose="02020603050405020304" pitchFamily="18" charset="0"/>
                <a:cs typeface="Times New Roman" panose="02020603050405020304" pitchFamily="18" charset="0"/>
                <a:hlinkClick r:id="rId38" action="ppaction://hlinksldjump"/>
              </a:rPr>
              <a:t>»</a:t>
            </a:r>
            <a:r>
              <a:rPr lang="ru-RU" sz="4400" b="1" dirty="0">
                <a:solidFill>
                  <a:srgbClr val="C00000"/>
                </a:solidFill>
                <a:latin typeface="Times New Roman" panose="02020603050405020304" pitchFamily="18" charset="0"/>
                <a:cs typeface="Times New Roman" panose="02020603050405020304" pitchFamily="18" charset="0"/>
                <a:hlinkClick r:id="rId38" action="ppaction://hlinksldjump"/>
              </a:rPr>
              <a:t> </a:t>
            </a:r>
            <a:endParaRPr lang="ru-RU" sz="4400" b="1" dirty="0" smtClean="0">
              <a:solidFill>
                <a:srgbClr val="C00000"/>
              </a:solidFill>
              <a:latin typeface="Times New Roman" panose="02020603050405020304" pitchFamily="18" charset="0"/>
              <a:cs typeface="Times New Roman" panose="02020603050405020304" pitchFamily="18" charset="0"/>
            </a:endParaRPr>
          </a:p>
          <a:p>
            <a:r>
              <a:rPr lang="ru-RU" sz="4400" b="1" dirty="0" smtClean="0">
                <a:solidFill>
                  <a:srgbClr val="C00000"/>
                </a:solidFill>
                <a:latin typeface="Times New Roman" panose="02020603050405020304" pitchFamily="18" charset="0"/>
                <a:cs typeface="Times New Roman" panose="02020603050405020304" pitchFamily="18" charset="0"/>
                <a:hlinkClick r:id="rId39" action="ppaction://hlinksldjump"/>
              </a:rPr>
              <a:t>«</a:t>
            </a:r>
            <a:r>
              <a:rPr lang="ru-RU" sz="4400" b="1" dirty="0">
                <a:solidFill>
                  <a:srgbClr val="C00000"/>
                </a:solidFill>
                <a:latin typeface="Times New Roman" panose="02020603050405020304" pitchFamily="18" charset="0"/>
                <a:cs typeface="Times New Roman" panose="02020603050405020304" pitchFamily="18" charset="0"/>
                <a:hlinkClick r:id="rId39" action="ppaction://hlinksldjump"/>
              </a:rPr>
              <a:t>КУКУШКА»</a:t>
            </a:r>
            <a:endParaRPr lang="ru-RU" sz="4400" b="1" dirty="0">
              <a:solidFill>
                <a:srgbClr val="C00000"/>
              </a:solidFill>
              <a:latin typeface="Times New Roman" panose="02020603050405020304" pitchFamily="18" charset="0"/>
              <a:cs typeface="Times New Roman" panose="02020603050405020304" pitchFamily="18" charset="0"/>
            </a:endParaRPr>
          </a:p>
          <a:p>
            <a:endParaRPr lang="ru-RU" sz="4300" b="1" dirty="0" smtClean="0">
              <a:solidFill>
                <a:srgbClr val="C00000"/>
              </a:solidFill>
              <a:latin typeface="Times New Roman" panose="02020603050405020304" pitchFamily="18" charset="0"/>
              <a:cs typeface="Times New Roman" panose="02020603050405020304" pitchFamily="18" charset="0"/>
            </a:endParaRPr>
          </a:p>
          <a:p>
            <a:endParaRPr lang="ru-RU" dirty="0"/>
          </a:p>
        </p:txBody>
      </p:sp>
      <p:sp>
        <p:nvSpPr>
          <p:cNvPr id="5" name="Управляющая кнопка: домой 4">
            <a:hlinkClick r:id="" action="ppaction://hlinkshowjump?jump=firstslide" highlightClick="1"/>
          </p:cNvPr>
          <p:cNvSpPr/>
          <p:nvPr/>
        </p:nvSpPr>
        <p:spPr>
          <a:xfrm>
            <a:off x="7559900" y="5267459"/>
            <a:ext cx="952916" cy="1030309"/>
          </a:xfrm>
          <a:prstGeom prst="actionButtonHome">
            <a:avLst/>
          </a:prstGeom>
          <a:blipFill>
            <a:blip r:embed="rId40"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95774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«ДВЕ ТЕТЕРИ»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4247317"/>
          </a:xfrm>
          <a:prstGeom prst="rect">
            <a:avLst/>
          </a:prstGeom>
        </p:spPr>
        <p:txBody>
          <a:bodyPr wrap="square">
            <a:spAutoFit/>
          </a:bodyPr>
          <a:lstStyle/>
          <a:p>
            <a:r>
              <a:rPr lang="ru-RU" b="1" dirty="0">
                <a:solidFill>
                  <a:srgbClr val="C00000"/>
                </a:solidFill>
              </a:rPr>
              <a:t>Цель: </a:t>
            </a:r>
            <a:r>
              <a:rPr lang="ru-RU" dirty="0">
                <a:solidFill>
                  <a:srgbClr val="C00000"/>
                </a:solidFill>
              </a:rPr>
              <a:t>с</a:t>
            </a:r>
            <a:r>
              <a:rPr lang="ru-RU" dirty="0" smtClean="0">
                <a:solidFill>
                  <a:srgbClr val="C00000"/>
                </a:solidFill>
              </a:rPr>
              <a:t>овершенствовать </a:t>
            </a:r>
            <a:r>
              <a:rPr lang="ru-RU" dirty="0">
                <a:solidFill>
                  <a:srgbClr val="C00000"/>
                </a:solidFill>
              </a:rPr>
              <a:t>спокойный шаг по кругу, легкий бег, выразительность рук.  </a:t>
            </a:r>
          </a:p>
          <a:p>
            <a:pPr algn="ctr"/>
            <a:r>
              <a:rPr lang="ru-RU" b="1" dirty="0">
                <a:solidFill>
                  <a:srgbClr val="C00000"/>
                </a:solidFill>
              </a:rPr>
              <a:t>Ход игры: </a:t>
            </a:r>
          </a:p>
          <a:p>
            <a:r>
              <a:rPr lang="ru-RU" dirty="0" smtClean="0">
                <a:solidFill>
                  <a:srgbClr val="C00000"/>
                </a:solidFill>
              </a:rPr>
              <a:t>Считалкой выбирают охотника и двух тетерь. Играющие </a:t>
            </a:r>
            <a:r>
              <a:rPr lang="ru-RU" dirty="0">
                <a:solidFill>
                  <a:srgbClr val="C00000"/>
                </a:solidFill>
              </a:rPr>
              <a:t>стоят в кругу, взявшись за руки. За кругом двое детей, изображающих </a:t>
            </a:r>
            <a:r>
              <a:rPr lang="ru-RU" dirty="0" smtClean="0">
                <a:solidFill>
                  <a:srgbClr val="C00000"/>
                </a:solidFill>
              </a:rPr>
              <a:t>«тетерь» </a:t>
            </a:r>
            <a:r>
              <a:rPr lang="ru-RU" dirty="0">
                <a:solidFill>
                  <a:srgbClr val="C00000"/>
                </a:solidFill>
              </a:rPr>
              <a:t>и ребенок – «охотник».</a:t>
            </a:r>
          </a:p>
          <a:p>
            <a:r>
              <a:rPr lang="ru-RU" u="sng" dirty="0">
                <a:solidFill>
                  <a:srgbClr val="C00000"/>
                </a:solidFill>
              </a:rPr>
              <a:t>Дети идут по кругу и поют: </a:t>
            </a:r>
          </a:p>
          <a:p>
            <a:r>
              <a:rPr lang="ru-RU" dirty="0">
                <a:solidFill>
                  <a:srgbClr val="C00000"/>
                </a:solidFill>
              </a:rPr>
              <a:t>Как на нашем на лугу</a:t>
            </a:r>
          </a:p>
          <a:p>
            <a:r>
              <a:rPr lang="ru-RU" dirty="0">
                <a:solidFill>
                  <a:srgbClr val="C00000"/>
                </a:solidFill>
              </a:rPr>
              <a:t>Стоит чашка творогу.</a:t>
            </a:r>
          </a:p>
          <a:p>
            <a:r>
              <a:rPr lang="ru-RU" i="1" dirty="0">
                <a:solidFill>
                  <a:srgbClr val="C00000"/>
                </a:solidFill>
              </a:rPr>
              <a:t>Останавливаются, поднимают сцепленные руки вверх. </a:t>
            </a:r>
            <a:endParaRPr lang="ru-RU" i="1" dirty="0" smtClean="0">
              <a:solidFill>
                <a:srgbClr val="C00000"/>
              </a:solidFill>
            </a:endParaRPr>
          </a:p>
          <a:p>
            <a:r>
              <a:rPr lang="ru-RU" dirty="0" smtClean="0">
                <a:solidFill>
                  <a:srgbClr val="C00000"/>
                </a:solidFill>
              </a:rPr>
              <a:t>Прилетели </a:t>
            </a:r>
            <a:r>
              <a:rPr lang="ru-RU" dirty="0">
                <a:solidFill>
                  <a:srgbClr val="C00000"/>
                </a:solidFill>
              </a:rPr>
              <a:t>две тетери, </a:t>
            </a:r>
            <a:r>
              <a:rPr lang="ru-RU" i="1" dirty="0" smtClean="0">
                <a:solidFill>
                  <a:srgbClr val="C00000"/>
                </a:solidFill>
              </a:rPr>
              <a:t>тетери «взлетают».</a:t>
            </a:r>
            <a:endParaRPr lang="ru-RU" dirty="0">
              <a:solidFill>
                <a:srgbClr val="C00000"/>
              </a:solidFill>
            </a:endParaRPr>
          </a:p>
          <a:p>
            <a:r>
              <a:rPr lang="ru-RU" dirty="0" smtClean="0">
                <a:solidFill>
                  <a:srgbClr val="C00000"/>
                </a:solidFill>
              </a:rPr>
              <a:t>Поклевали, </a:t>
            </a:r>
            <a:r>
              <a:rPr lang="ru-RU" i="1" dirty="0" smtClean="0">
                <a:solidFill>
                  <a:srgbClr val="C00000"/>
                </a:solidFill>
              </a:rPr>
              <a:t>тетери клюют.</a:t>
            </a:r>
            <a:endParaRPr lang="ru-RU" i="1" dirty="0">
              <a:solidFill>
                <a:srgbClr val="C00000"/>
              </a:solidFill>
            </a:endParaRPr>
          </a:p>
          <a:p>
            <a:r>
              <a:rPr lang="ru-RU" dirty="0" smtClean="0">
                <a:solidFill>
                  <a:srgbClr val="C00000"/>
                </a:solidFill>
              </a:rPr>
              <a:t>Улетели, </a:t>
            </a:r>
            <a:r>
              <a:rPr lang="ru-RU" i="1" dirty="0" smtClean="0">
                <a:solidFill>
                  <a:srgbClr val="C00000"/>
                </a:solidFill>
              </a:rPr>
              <a:t>улетают</a:t>
            </a:r>
            <a:r>
              <a:rPr lang="ru-RU" i="1" dirty="0">
                <a:solidFill>
                  <a:srgbClr val="C00000"/>
                </a:solidFill>
              </a:rPr>
              <a:t>.</a:t>
            </a:r>
          </a:p>
          <a:p>
            <a:r>
              <a:rPr lang="ru-RU" dirty="0" smtClean="0">
                <a:solidFill>
                  <a:srgbClr val="C00000"/>
                </a:solidFill>
              </a:rPr>
              <a:t>Ш-ш-ш-ш.</a:t>
            </a:r>
            <a:r>
              <a:rPr lang="ru-RU" dirty="0">
                <a:solidFill>
                  <a:srgbClr val="C00000"/>
                </a:solidFill>
              </a:rPr>
              <a:t> </a:t>
            </a:r>
            <a:r>
              <a:rPr lang="ru-RU" i="1" dirty="0" smtClean="0">
                <a:solidFill>
                  <a:srgbClr val="C00000"/>
                </a:solidFill>
              </a:rPr>
              <a:t>Дети </a:t>
            </a:r>
            <a:r>
              <a:rPr lang="ru-RU" i="1" dirty="0">
                <a:solidFill>
                  <a:srgbClr val="C00000"/>
                </a:solidFill>
              </a:rPr>
              <a:t>имитируют движения </a:t>
            </a:r>
            <a:r>
              <a:rPr lang="ru-RU" i="1" dirty="0" smtClean="0">
                <a:solidFill>
                  <a:srgbClr val="C00000"/>
                </a:solidFill>
              </a:rPr>
              <a:t>веточек.</a:t>
            </a:r>
          </a:p>
          <a:p>
            <a:r>
              <a:rPr lang="ru-RU" dirty="0" smtClean="0">
                <a:solidFill>
                  <a:srgbClr val="C00000"/>
                </a:solidFill>
              </a:rPr>
              <a:t>«Охотник</a:t>
            </a:r>
            <a:r>
              <a:rPr lang="ru-RU" dirty="0">
                <a:solidFill>
                  <a:srgbClr val="C00000"/>
                </a:solidFill>
              </a:rPr>
              <a:t>» догоняет «тетерев».</a:t>
            </a:r>
          </a:p>
          <a:p>
            <a:r>
              <a:rPr lang="ru-RU" dirty="0"/>
              <a:t> </a:t>
            </a:r>
            <a:endParaRPr lang="ru-RU" dirty="0">
              <a:effectLs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264" y="3414577"/>
            <a:ext cx="3038899" cy="2924583"/>
          </a:xfrm>
          <a:prstGeom prst="rect">
            <a:avLst/>
          </a:prstGeom>
        </p:spPr>
      </p:pic>
      <p:sp>
        <p:nvSpPr>
          <p:cNvPr id="7" name="Управляющая кнопка: домой 6">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94129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«ДЕДУШКА»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4247317"/>
          </a:xfrm>
          <a:prstGeom prst="rect">
            <a:avLst/>
          </a:prstGeom>
        </p:spPr>
        <p:txBody>
          <a:bodyPr wrap="square">
            <a:spAutoFit/>
          </a:bodyPr>
          <a:lstStyle/>
          <a:p>
            <a:pPr algn="just"/>
            <a:r>
              <a:rPr lang="ru-RU" b="1" dirty="0">
                <a:solidFill>
                  <a:srgbClr val="C00000"/>
                </a:solidFill>
              </a:rPr>
              <a:t>Цель: </a:t>
            </a:r>
            <a:r>
              <a:rPr lang="ru-RU" dirty="0">
                <a:solidFill>
                  <a:srgbClr val="C00000"/>
                </a:solidFill>
              </a:rPr>
              <a:t>совершенствовать ходьбу спокойным шагом по кругу, легкий стремительный бег.    </a:t>
            </a:r>
          </a:p>
          <a:p>
            <a:pPr algn="ctr"/>
            <a:r>
              <a:rPr lang="ru-RU" b="1" dirty="0">
                <a:solidFill>
                  <a:srgbClr val="C00000"/>
                </a:solidFill>
              </a:rPr>
              <a:t>Ход игры: </a:t>
            </a:r>
          </a:p>
          <a:p>
            <a:pPr algn="just"/>
            <a:r>
              <a:rPr lang="ru-RU" dirty="0" smtClean="0">
                <a:solidFill>
                  <a:srgbClr val="C00000"/>
                </a:solidFill>
              </a:rPr>
              <a:t>Считалкой выбирается </a:t>
            </a:r>
            <a:r>
              <a:rPr lang="ru-RU" dirty="0">
                <a:solidFill>
                  <a:srgbClr val="C00000"/>
                </a:solidFill>
              </a:rPr>
              <a:t>«дедушка», он садится на стул в центре круга. </a:t>
            </a:r>
            <a:endParaRPr lang="ru-RU" dirty="0" smtClean="0">
              <a:solidFill>
                <a:srgbClr val="C00000"/>
              </a:solidFill>
            </a:endParaRPr>
          </a:p>
          <a:p>
            <a:pPr algn="just"/>
            <a:r>
              <a:rPr lang="ru-RU" u="sng" dirty="0" smtClean="0">
                <a:solidFill>
                  <a:srgbClr val="C00000"/>
                </a:solidFill>
              </a:rPr>
              <a:t>Все </a:t>
            </a:r>
            <a:r>
              <a:rPr lang="ru-RU" u="sng" dirty="0">
                <a:solidFill>
                  <a:srgbClr val="C00000"/>
                </a:solidFill>
              </a:rPr>
              <a:t>играющие, ходят по кругу и поют:</a:t>
            </a:r>
          </a:p>
          <a:p>
            <a:pPr algn="just"/>
            <a:r>
              <a:rPr lang="ru-RU" dirty="0">
                <a:solidFill>
                  <a:srgbClr val="C00000"/>
                </a:solidFill>
              </a:rPr>
              <a:t>Уж ты дедушка седой,</a:t>
            </a:r>
          </a:p>
          <a:p>
            <a:pPr algn="just"/>
            <a:r>
              <a:rPr lang="ru-RU" dirty="0">
                <a:solidFill>
                  <a:srgbClr val="C00000"/>
                </a:solidFill>
              </a:rPr>
              <a:t>Что сидишь ты под водой?</a:t>
            </a:r>
          </a:p>
          <a:p>
            <a:pPr algn="just"/>
            <a:r>
              <a:rPr lang="ru-RU" dirty="0">
                <a:solidFill>
                  <a:srgbClr val="C00000"/>
                </a:solidFill>
              </a:rPr>
              <a:t>Выглянь на минуточку.</a:t>
            </a:r>
          </a:p>
          <a:p>
            <a:pPr algn="just"/>
            <a:r>
              <a:rPr lang="ru-RU" dirty="0">
                <a:solidFill>
                  <a:srgbClr val="C00000"/>
                </a:solidFill>
              </a:rPr>
              <a:t>Посмотри хоть чуточку.</a:t>
            </a:r>
          </a:p>
          <a:p>
            <a:pPr algn="just"/>
            <a:r>
              <a:rPr lang="ru-RU" dirty="0">
                <a:solidFill>
                  <a:srgbClr val="C00000"/>
                </a:solidFill>
              </a:rPr>
              <a:t>Мы пришли к тебе на час,</a:t>
            </a:r>
          </a:p>
          <a:p>
            <a:pPr algn="just"/>
            <a:r>
              <a:rPr lang="ru-RU" dirty="0">
                <a:solidFill>
                  <a:srgbClr val="C00000"/>
                </a:solidFill>
              </a:rPr>
              <a:t>Ну-ка, тронь попробуй нас. </a:t>
            </a:r>
          </a:p>
          <a:p>
            <a:pPr algn="just"/>
            <a:r>
              <a:rPr lang="ru-RU" dirty="0">
                <a:solidFill>
                  <a:srgbClr val="C00000"/>
                </a:solidFill>
              </a:rPr>
              <a:t>«Дедушка» встает с места </a:t>
            </a:r>
            <a:endParaRPr lang="ru-RU" dirty="0" smtClean="0">
              <a:solidFill>
                <a:srgbClr val="C00000"/>
              </a:solidFill>
            </a:endParaRPr>
          </a:p>
          <a:p>
            <a:pPr algn="just"/>
            <a:r>
              <a:rPr lang="ru-RU" dirty="0" smtClean="0">
                <a:solidFill>
                  <a:srgbClr val="C00000"/>
                </a:solidFill>
              </a:rPr>
              <a:t>и </a:t>
            </a:r>
            <a:r>
              <a:rPr lang="ru-RU" dirty="0">
                <a:solidFill>
                  <a:srgbClr val="C00000"/>
                </a:solidFill>
              </a:rPr>
              <a:t>начинает </a:t>
            </a:r>
            <a:r>
              <a:rPr lang="ru-RU" dirty="0" smtClean="0">
                <a:solidFill>
                  <a:srgbClr val="C00000"/>
                </a:solidFill>
              </a:rPr>
              <a:t>ловить </a:t>
            </a:r>
            <a:r>
              <a:rPr lang="ru-RU" dirty="0">
                <a:solidFill>
                  <a:srgbClr val="C00000"/>
                </a:solidFill>
              </a:rPr>
              <a:t>играющих, </a:t>
            </a:r>
            <a:endParaRPr lang="ru-RU" dirty="0" smtClean="0">
              <a:solidFill>
                <a:srgbClr val="C00000"/>
              </a:solidFill>
            </a:endParaRPr>
          </a:p>
          <a:p>
            <a:pPr algn="just"/>
            <a:r>
              <a:rPr lang="ru-RU" dirty="0" smtClean="0">
                <a:solidFill>
                  <a:srgbClr val="C00000"/>
                </a:solidFill>
              </a:rPr>
              <a:t>которые </a:t>
            </a:r>
            <a:r>
              <a:rPr lang="ru-RU" dirty="0">
                <a:solidFill>
                  <a:srgbClr val="C00000"/>
                </a:solidFill>
              </a:rPr>
              <a:t>убегают на места.</a:t>
            </a:r>
          </a:p>
          <a:p>
            <a:r>
              <a:rPr lang="ru-RU" dirty="0"/>
              <a:t> </a:t>
            </a:r>
            <a:endParaRPr lang="ru-RU" dirty="0">
              <a:effectLs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307" y="2693831"/>
            <a:ext cx="4011439" cy="2953422"/>
          </a:xfrm>
          <a:prstGeom prst="rect">
            <a:avLst/>
          </a:prstGeom>
        </p:spPr>
      </p:pic>
      <p:sp>
        <p:nvSpPr>
          <p:cNvPr id="7" name="Управляющая кнопка: домой 6">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77192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«ДЕДУШКА РОЖОК»</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5078313"/>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a:t>
            </a:r>
            <a:r>
              <a:rPr lang="ru-RU" dirty="0" smtClean="0">
                <a:solidFill>
                  <a:srgbClr val="C00000"/>
                </a:solidFill>
              </a:rPr>
              <a:t>развивать</a:t>
            </a:r>
            <a:r>
              <a:rPr lang="ru-RU" dirty="0">
                <a:solidFill>
                  <a:srgbClr val="C00000"/>
                </a:solidFill>
              </a:rPr>
              <a:t>, развивать быстроту, ловкость, глазомер, совершенствовать ориентировку в пространстве, упражнять в беге.</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Дети по считалке выбирают </a:t>
            </a:r>
            <a:r>
              <a:rPr lang="ru-RU" dirty="0" smtClean="0">
                <a:solidFill>
                  <a:srgbClr val="C00000"/>
                </a:solidFill>
              </a:rPr>
              <a:t>дедушку</a:t>
            </a:r>
            <a:r>
              <a:rPr lang="ru-RU" dirty="0">
                <a:solidFill>
                  <a:srgbClr val="C00000"/>
                </a:solidFill>
              </a:rPr>
              <a:t>.</a:t>
            </a:r>
          </a:p>
          <a:p>
            <a:pPr algn="just"/>
            <a:r>
              <a:rPr lang="ru-RU" dirty="0" smtClean="0">
                <a:solidFill>
                  <a:srgbClr val="C00000"/>
                </a:solidFill>
              </a:rPr>
              <a:t>Выбранному </a:t>
            </a:r>
            <a:r>
              <a:rPr lang="ru-RU" dirty="0">
                <a:solidFill>
                  <a:srgbClr val="C00000"/>
                </a:solidFill>
              </a:rPr>
              <a:t>игроку – </a:t>
            </a:r>
            <a:r>
              <a:rPr lang="ru-RU" dirty="0" smtClean="0">
                <a:solidFill>
                  <a:srgbClr val="C00000"/>
                </a:solidFill>
              </a:rPr>
              <a:t>дедушке </a:t>
            </a:r>
            <a:r>
              <a:rPr lang="ru-RU" dirty="0">
                <a:solidFill>
                  <a:srgbClr val="C00000"/>
                </a:solidFill>
              </a:rPr>
              <a:t>отводится «дом». </a:t>
            </a:r>
            <a:endParaRPr lang="ru-RU" dirty="0" smtClean="0">
              <a:solidFill>
                <a:srgbClr val="C00000"/>
              </a:solidFill>
            </a:endParaRPr>
          </a:p>
          <a:p>
            <a:pPr algn="just"/>
            <a:r>
              <a:rPr lang="ru-RU" dirty="0" smtClean="0">
                <a:solidFill>
                  <a:srgbClr val="C00000"/>
                </a:solidFill>
              </a:rPr>
              <a:t>Остальные </a:t>
            </a:r>
            <a:r>
              <a:rPr lang="ru-RU" dirty="0">
                <a:solidFill>
                  <a:srgbClr val="C00000"/>
                </a:solidFill>
              </a:rPr>
              <a:t>игроки отходят на 15-20 шагов от «дома» </a:t>
            </a:r>
            <a:r>
              <a:rPr lang="ru-RU" dirty="0" smtClean="0">
                <a:solidFill>
                  <a:srgbClr val="C00000"/>
                </a:solidFill>
              </a:rPr>
              <a:t> дедушки.</a:t>
            </a:r>
          </a:p>
          <a:p>
            <a:pPr algn="just"/>
            <a:r>
              <a:rPr lang="ru-RU" u="sng" dirty="0" smtClean="0">
                <a:solidFill>
                  <a:srgbClr val="C00000"/>
                </a:solidFill>
              </a:rPr>
              <a:t>Дети идут к дому дедушки и говорят слова: </a:t>
            </a:r>
          </a:p>
          <a:p>
            <a:pPr algn="just"/>
            <a:r>
              <a:rPr lang="ru-RU" dirty="0" smtClean="0">
                <a:solidFill>
                  <a:srgbClr val="C00000"/>
                </a:solidFill>
              </a:rPr>
              <a:t>Ах </a:t>
            </a:r>
            <a:r>
              <a:rPr lang="ru-RU" dirty="0">
                <a:solidFill>
                  <a:srgbClr val="C00000"/>
                </a:solidFill>
              </a:rPr>
              <a:t>ты, дедушка Рожок,</a:t>
            </a:r>
          </a:p>
          <a:p>
            <a:pPr algn="just"/>
            <a:r>
              <a:rPr lang="ru-RU" dirty="0">
                <a:solidFill>
                  <a:srgbClr val="C00000"/>
                </a:solidFill>
              </a:rPr>
              <a:t>На плече дыру прожёг!</a:t>
            </a:r>
          </a:p>
          <a:p>
            <a:pPr algn="just"/>
            <a:r>
              <a:rPr lang="ru-RU" u="sng" dirty="0">
                <a:solidFill>
                  <a:srgbClr val="C00000"/>
                </a:solidFill>
              </a:rPr>
              <a:t>Дедушка:</a:t>
            </a:r>
            <a:r>
              <a:rPr lang="ru-RU" dirty="0">
                <a:solidFill>
                  <a:srgbClr val="C00000"/>
                </a:solidFill>
              </a:rPr>
              <a:t> Кто меня боится? </a:t>
            </a:r>
          </a:p>
          <a:p>
            <a:pPr algn="just"/>
            <a:r>
              <a:rPr lang="ru-RU" u="sng" dirty="0">
                <a:solidFill>
                  <a:srgbClr val="C00000"/>
                </a:solidFill>
              </a:rPr>
              <a:t>Дети:</a:t>
            </a:r>
            <a:r>
              <a:rPr lang="ru-RU" dirty="0">
                <a:solidFill>
                  <a:srgbClr val="C00000"/>
                </a:solidFill>
              </a:rPr>
              <a:t> Никто!</a:t>
            </a:r>
          </a:p>
          <a:p>
            <a:pPr algn="just"/>
            <a:r>
              <a:rPr lang="ru-RU" dirty="0" smtClean="0">
                <a:solidFill>
                  <a:srgbClr val="C00000"/>
                </a:solidFill>
              </a:rPr>
              <a:t>Дети убегают к себе домой, дедушка Рожок их ловит. </a:t>
            </a:r>
          </a:p>
          <a:p>
            <a:pPr algn="just"/>
            <a:r>
              <a:rPr lang="ru-RU" dirty="0" smtClean="0">
                <a:solidFill>
                  <a:srgbClr val="C00000"/>
                </a:solidFill>
              </a:rPr>
              <a:t>Кого </a:t>
            </a:r>
            <a:r>
              <a:rPr lang="ru-RU" dirty="0">
                <a:solidFill>
                  <a:srgbClr val="C00000"/>
                </a:solidFill>
              </a:rPr>
              <a:t>он осалил, вместе с ним ловит играющих. </a:t>
            </a:r>
            <a:endParaRPr lang="ru-RU" dirty="0" smtClean="0">
              <a:solidFill>
                <a:srgbClr val="C00000"/>
              </a:solidFill>
            </a:endParaRPr>
          </a:p>
          <a:p>
            <a:pPr algn="just"/>
            <a:r>
              <a:rPr lang="ru-RU" dirty="0" smtClean="0">
                <a:solidFill>
                  <a:srgbClr val="C00000"/>
                </a:solidFill>
              </a:rPr>
              <a:t>Как </a:t>
            </a:r>
            <a:r>
              <a:rPr lang="ru-RU" dirty="0">
                <a:solidFill>
                  <a:srgbClr val="C00000"/>
                </a:solidFill>
              </a:rPr>
              <a:t>только играющие перебегут из дома в дом и водящий вместе с помощником займут свое место, игра возобновляется.</a:t>
            </a:r>
          </a:p>
          <a:p>
            <a:pPr algn="just"/>
            <a:r>
              <a:rPr lang="ru-RU" b="1" dirty="0">
                <a:solidFill>
                  <a:srgbClr val="C00000"/>
                </a:solidFill>
              </a:rPr>
              <a:t>Правила игры: </a:t>
            </a:r>
            <a:endParaRPr lang="ru-RU" b="1" dirty="0" smtClean="0">
              <a:solidFill>
                <a:srgbClr val="C00000"/>
              </a:solidFill>
            </a:endParaRPr>
          </a:p>
          <a:p>
            <a:pPr marL="285750" indent="-285750" algn="just">
              <a:buFont typeface="Arial" panose="020B0604020202020204" pitchFamily="34" charset="0"/>
              <a:buChar char="•"/>
            </a:pPr>
            <a:r>
              <a:rPr lang="ru-RU" dirty="0">
                <a:solidFill>
                  <a:srgbClr val="C00000"/>
                </a:solidFill>
              </a:rPr>
              <a:t>И</a:t>
            </a:r>
            <a:r>
              <a:rPr lang="ru-RU" dirty="0" smtClean="0">
                <a:solidFill>
                  <a:srgbClr val="C00000"/>
                </a:solidFill>
              </a:rPr>
              <a:t>гра </a:t>
            </a:r>
            <a:r>
              <a:rPr lang="ru-RU" dirty="0">
                <a:solidFill>
                  <a:srgbClr val="C00000"/>
                </a:solidFill>
              </a:rPr>
              <a:t>продолжается до тех пор, пока не останется три-четыре не пойманных играющих.</a:t>
            </a:r>
            <a:endParaRPr lang="ru-RU" dirty="0">
              <a:solidFill>
                <a:srgbClr val="C00000"/>
              </a:solidFill>
              <a:effectLst/>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232" y="1734672"/>
            <a:ext cx="1414379" cy="3185924"/>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13896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«ДЯДЮШКА ТРИФОН»</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2121787"/>
            <a:ext cx="4572000" cy="2862322"/>
          </a:xfrm>
          <a:prstGeom prst="rect">
            <a:avLst/>
          </a:prstGeom>
        </p:spPr>
        <p:txBody>
          <a:bodyPr>
            <a:spAutoFit/>
          </a:bodyPr>
          <a:lstStyle/>
          <a:p>
            <a:pPr algn="ctr"/>
            <a:r>
              <a:rPr lang="ru-RU" b="1" dirty="0" smtClean="0">
                <a:solidFill>
                  <a:srgbClr val="CC0000"/>
                </a:solidFill>
              </a:rPr>
              <a:t>Ход </a:t>
            </a:r>
            <a:r>
              <a:rPr lang="ru-RU" b="1" dirty="0">
                <a:solidFill>
                  <a:srgbClr val="CC0000"/>
                </a:solidFill>
              </a:rPr>
              <a:t>игры: </a:t>
            </a:r>
          </a:p>
          <a:p>
            <a:pPr algn="just"/>
            <a:r>
              <a:rPr lang="ru-RU" dirty="0" smtClean="0">
                <a:solidFill>
                  <a:srgbClr val="CC0000"/>
                </a:solidFill>
              </a:rPr>
              <a:t>Дети </a:t>
            </a:r>
            <a:r>
              <a:rPr lang="ru-RU" dirty="0">
                <a:solidFill>
                  <a:srgbClr val="CC0000"/>
                </a:solidFill>
              </a:rPr>
              <a:t>встают в круг, берутся за руки. В центре находится ведущий. Играющие ходят по кругу и говорят нараспев слова: </a:t>
            </a:r>
          </a:p>
          <a:p>
            <a:pPr algn="just"/>
            <a:r>
              <a:rPr lang="ru-RU" dirty="0">
                <a:solidFill>
                  <a:srgbClr val="CC0000"/>
                </a:solidFill>
              </a:rPr>
              <a:t>У дядюшки Трифона  </a:t>
            </a:r>
            <a:endParaRPr lang="ru-RU" dirty="0" smtClean="0">
              <a:solidFill>
                <a:srgbClr val="CC0000"/>
              </a:solidFill>
            </a:endParaRPr>
          </a:p>
          <a:p>
            <a:pPr algn="just"/>
            <a:r>
              <a:rPr lang="ru-RU" dirty="0" smtClean="0">
                <a:solidFill>
                  <a:srgbClr val="CC0000"/>
                </a:solidFill>
              </a:rPr>
              <a:t>Было </a:t>
            </a:r>
            <a:r>
              <a:rPr lang="ru-RU" dirty="0">
                <a:solidFill>
                  <a:srgbClr val="CC0000"/>
                </a:solidFill>
              </a:rPr>
              <a:t>семеро детей,  </a:t>
            </a:r>
            <a:endParaRPr lang="ru-RU" dirty="0" smtClean="0">
              <a:solidFill>
                <a:srgbClr val="CC0000"/>
              </a:solidFill>
            </a:endParaRPr>
          </a:p>
          <a:p>
            <a:pPr algn="just"/>
            <a:r>
              <a:rPr lang="ru-RU" dirty="0" smtClean="0">
                <a:solidFill>
                  <a:srgbClr val="CC0000"/>
                </a:solidFill>
              </a:rPr>
              <a:t>Семеро </a:t>
            </a:r>
            <a:r>
              <a:rPr lang="ru-RU" dirty="0">
                <a:solidFill>
                  <a:srgbClr val="CC0000"/>
                </a:solidFill>
              </a:rPr>
              <a:t>сыновей:  </a:t>
            </a:r>
            <a:endParaRPr lang="ru-RU" dirty="0" smtClean="0">
              <a:solidFill>
                <a:srgbClr val="CC0000"/>
              </a:solidFill>
            </a:endParaRPr>
          </a:p>
          <a:p>
            <a:pPr algn="just"/>
            <a:r>
              <a:rPr lang="ru-RU" dirty="0" smtClean="0">
                <a:solidFill>
                  <a:srgbClr val="CC0000"/>
                </a:solidFill>
              </a:rPr>
              <a:t>Они </a:t>
            </a:r>
            <a:r>
              <a:rPr lang="ru-RU" dirty="0">
                <a:solidFill>
                  <a:srgbClr val="CC0000"/>
                </a:solidFill>
              </a:rPr>
              <a:t>не пили, не ели,  </a:t>
            </a:r>
            <a:endParaRPr lang="ru-RU" dirty="0" smtClean="0">
              <a:solidFill>
                <a:srgbClr val="CC0000"/>
              </a:solidFill>
            </a:endParaRPr>
          </a:p>
          <a:p>
            <a:pPr algn="just"/>
            <a:r>
              <a:rPr lang="ru-RU" dirty="0" smtClean="0">
                <a:solidFill>
                  <a:srgbClr val="CC0000"/>
                </a:solidFill>
              </a:rPr>
              <a:t>Друг </a:t>
            </a:r>
            <a:r>
              <a:rPr lang="ru-RU" dirty="0">
                <a:solidFill>
                  <a:srgbClr val="CC0000"/>
                </a:solidFill>
              </a:rPr>
              <a:t>на друга смотрели.  </a:t>
            </a:r>
            <a:endParaRPr lang="ru-RU" dirty="0" smtClean="0">
              <a:solidFill>
                <a:srgbClr val="CC0000"/>
              </a:solidFill>
            </a:endParaRPr>
          </a:p>
          <a:p>
            <a:pPr algn="just"/>
            <a:r>
              <a:rPr lang="ru-RU" dirty="0" smtClean="0">
                <a:solidFill>
                  <a:srgbClr val="CC0000"/>
                </a:solidFill>
              </a:rPr>
              <a:t>Разом </a:t>
            </a:r>
            <a:r>
              <a:rPr lang="ru-RU" dirty="0">
                <a:solidFill>
                  <a:srgbClr val="CC0000"/>
                </a:solidFill>
              </a:rPr>
              <a:t>делали, как я! </a:t>
            </a:r>
            <a:r>
              <a:rPr lang="ru-RU" dirty="0"/>
              <a:t> </a:t>
            </a:r>
            <a:endParaRPr lang="ru-RU" dirty="0">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155" y="2009463"/>
            <a:ext cx="3574984" cy="3086971"/>
          </a:xfrm>
          <a:prstGeom prst="rect">
            <a:avLst/>
          </a:prstGeom>
        </p:spPr>
      </p:pic>
      <p:sp>
        <p:nvSpPr>
          <p:cNvPr id="6" name="Прямоугольник 5"/>
          <p:cNvSpPr/>
          <p:nvPr/>
        </p:nvSpPr>
        <p:spPr>
          <a:xfrm>
            <a:off x="564777" y="1290919"/>
            <a:ext cx="8004362" cy="923330"/>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у детей умение действовать по сигналу, самостоятельному выбору движений, упражнять в построении в круг, ходьбе со сменой направления.</a:t>
            </a:r>
          </a:p>
        </p:txBody>
      </p:sp>
      <p:sp>
        <p:nvSpPr>
          <p:cNvPr id="7" name="Прямоугольник 6"/>
          <p:cNvSpPr/>
          <p:nvPr/>
        </p:nvSpPr>
        <p:spPr>
          <a:xfrm>
            <a:off x="564777" y="4889979"/>
            <a:ext cx="8004362" cy="1477328"/>
          </a:xfrm>
          <a:prstGeom prst="rect">
            <a:avLst/>
          </a:prstGeom>
        </p:spPr>
        <p:txBody>
          <a:bodyPr wrap="square">
            <a:spAutoFit/>
          </a:bodyPr>
          <a:lstStyle/>
          <a:p>
            <a:pPr algn="just"/>
            <a:r>
              <a:rPr lang="ru-RU" dirty="0">
                <a:solidFill>
                  <a:srgbClr val="CC0000"/>
                </a:solidFill>
              </a:rPr>
              <a:t>При последних словах все начинают повторять его жесты. Тот, кто повторил движения лучше всех, становится ведущим. </a:t>
            </a:r>
          </a:p>
          <a:p>
            <a:pPr algn="just"/>
            <a:r>
              <a:rPr lang="ru-RU" b="1" dirty="0" smtClean="0">
                <a:solidFill>
                  <a:srgbClr val="CC0000"/>
                </a:solidFill>
              </a:rPr>
              <a:t>Правила:</a:t>
            </a:r>
            <a:r>
              <a:rPr lang="ru-RU" b="1" dirty="0">
                <a:solidFill>
                  <a:srgbClr val="CC0000"/>
                </a:solidFill>
              </a:rPr>
              <a:t> </a:t>
            </a:r>
            <a:endParaRPr lang="ru-RU" b="1" dirty="0" smtClean="0">
              <a:solidFill>
                <a:srgbClr val="CC0000"/>
              </a:solidFill>
            </a:endParaRPr>
          </a:p>
          <a:p>
            <a:pPr marL="285750" indent="-285750" algn="just">
              <a:buFont typeface="Arial" panose="020B0604020202020204" pitchFamily="34" charset="0"/>
              <a:buChar char="•"/>
            </a:pPr>
            <a:r>
              <a:rPr lang="ru-RU" dirty="0" smtClean="0">
                <a:solidFill>
                  <a:srgbClr val="CC0000"/>
                </a:solidFill>
              </a:rPr>
              <a:t>При </a:t>
            </a:r>
            <a:r>
              <a:rPr lang="ru-RU" dirty="0">
                <a:solidFill>
                  <a:srgbClr val="CC0000"/>
                </a:solidFill>
              </a:rPr>
              <a:t>повторении игры дети, стоящие в кругу, идут в противоположную сторону.</a:t>
            </a:r>
          </a:p>
        </p:txBody>
      </p:sp>
      <p:sp>
        <p:nvSpPr>
          <p:cNvPr id="8" name="Управляющая кнопка: домой 7">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22160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«ДЯТЕЛ»</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754458"/>
            <a:ext cx="8022664" cy="3693319"/>
          </a:xfrm>
          <a:prstGeom prst="rect">
            <a:avLst/>
          </a:prstGeom>
        </p:spPr>
        <p:txBody>
          <a:bodyPr wrap="square">
            <a:spAutoFit/>
          </a:bodyPr>
          <a:lstStyle/>
          <a:p>
            <a:pPr algn="ctr"/>
            <a:r>
              <a:rPr lang="ru-RU" b="1" dirty="0" smtClean="0">
                <a:solidFill>
                  <a:srgbClr val="CC0000"/>
                </a:solidFill>
              </a:rPr>
              <a:t>Ход игры: </a:t>
            </a:r>
            <a:endParaRPr lang="ru-RU" dirty="0" smtClean="0">
              <a:solidFill>
                <a:srgbClr val="CC0000"/>
              </a:solidFill>
            </a:endParaRPr>
          </a:p>
          <a:p>
            <a:pPr algn="just"/>
            <a:r>
              <a:rPr lang="ru-RU" dirty="0" smtClean="0">
                <a:solidFill>
                  <a:srgbClr val="CC0000"/>
                </a:solidFill>
              </a:rPr>
              <a:t>Дети встают в пары и образуют круг. </a:t>
            </a:r>
          </a:p>
          <a:p>
            <a:pPr algn="just"/>
            <a:r>
              <a:rPr lang="ru-RU" dirty="0" smtClean="0">
                <a:solidFill>
                  <a:srgbClr val="CC0000"/>
                </a:solidFill>
              </a:rPr>
              <a:t>В середине круга стоит дятел. </a:t>
            </a:r>
          </a:p>
          <a:p>
            <a:pPr algn="just"/>
            <a:r>
              <a:rPr lang="ru-RU" dirty="0" smtClean="0">
                <a:solidFill>
                  <a:srgbClr val="CC0000"/>
                </a:solidFill>
              </a:rPr>
              <a:t>Дети ходят по кругу и говорят:</a:t>
            </a:r>
          </a:p>
          <a:p>
            <a:pPr algn="just"/>
            <a:r>
              <a:rPr lang="ru-RU" dirty="0" smtClean="0">
                <a:solidFill>
                  <a:srgbClr val="CC0000"/>
                </a:solidFill>
              </a:rPr>
              <a:t>Ходит дятел у житницы,</a:t>
            </a:r>
          </a:p>
          <a:p>
            <a:pPr algn="just"/>
            <a:r>
              <a:rPr lang="ru-RU" dirty="0" smtClean="0">
                <a:solidFill>
                  <a:srgbClr val="CC0000"/>
                </a:solidFill>
              </a:rPr>
              <a:t>Ищет зернышко пшеницы.</a:t>
            </a:r>
          </a:p>
          <a:p>
            <a:pPr algn="just"/>
            <a:r>
              <a:rPr lang="ru-RU" u="sng" dirty="0" smtClean="0">
                <a:solidFill>
                  <a:srgbClr val="CC0000"/>
                </a:solidFill>
              </a:rPr>
              <a:t>Дятел говорит: </a:t>
            </a:r>
          </a:p>
          <a:p>
            <a:pPr algn="just"/>
            <a:r>
              <a:rPr lang="ru-RU" dirty="0" smtClean="0">
                <a:solidFill>
                  <a:srgbClr val="CC0000"/>
                </a:solidFill>
              </a:rPr>
              <a:t>А мне скучно одному,</a:t>
            </a:r>
          </a:p>
          <a:p>
            <a:pPr algn="just"/>
            <a:r>
              <a:rPr lang="ru-RU" dirty="0" smtClean="0">
                <a:solidFill>
                  <a:srgbClr val="CC0000"/>
                </a:solidFill>
              </a:rPr>
              <a:t>Кого хочу, того возьму!</a:t>
            </a:r>
          </a:p>
          <a:p>
            <a:pPr algn="just"/>
            <a:r>
              <a:rPr lang="ru-RU" dirty="0">
                <a:solidFill>
                  <a:srgbClr val="CC0000"/>
                </a:solidFill>
              </a:rPr>
              <a:t>После этого </a:t>
            </a:r>
            <a:r>
              <a:rPr lang="ru-RU" dirty="0" smtClean="0">
                <a:solidFill>
                  <a:srgbClr val="CC0000"/>
                </a:solidFill>
              </a:rPr>
              <a:t>он начинает бегать за парами, </a:t>
            </a:r>
          </a:p>
          <a:p>
            <a:pPr algn="just"/>
            <a:r>
              <a:rPr lang="ru-RU" dirty="0" smtClean="0">
                <a:solidFill>
                  <a:srgbClr val="CC0000"/>
                </a:solidFill>
              </a:rPr>
              <a:t>пойманная пара становится «дятлами», </a:t>
            </a:r>
          </a:p>
          <a:p>
            <a:pPr algn="just"/>
            <a:r>
              <a:rPr lang="ru-RU" dirty="0" smtClean="0">
                <a:solidFill>
                  <a:srgbClr val="CC0000"/>
                </a:solidFill>
              </a:rPr>
              <a:t>игра продолжается до тех пор,</a:t>
            </a:r>
          </a:p>
          <a:p>
            <a:pPr algn="just"/>
            <a:r>
              <a:rPr lang="ru-RU" dirty="0" smtClean="0">
                <a:solidFill>
                  <a:srgbClr val="CC0000"/>
                </a:solidFill>
              </a:rPr>
              <a:t>пока весь </a:t>
            </a:r>
            <a:r>
              <a:rPr lang="ru-RU" dirty="0">
                <a:solidFill>
                  <a:srgbClr val="CC0000"/>
                </a:solidFill>
              </a:rPr>
              <a:t>хоровод не превратиться в «дятлов».</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160" y="2060424"/>
            <a:ext cx="3404979" cy="3269645"/>
          </a:xfrm>
          <a:prstGeom prst="rect">
            <a:avLst/>
          </a:prstGeom>
        </p:spPr>
      </p:pic>
      <p:sp>
        <p:nvSpPr>
          <p:cNvPr id="4" name="Прямоугольник 3"/>
          <p:cNvSpPr/>
          <p:nvPr/>
        </p:nvSpPr>
        <p:spPr>
          <a:xfrm>
            <a:off x="546475" y="1345261"/>
            <a:ext cx="8022664" cy="369332"/>
          </a:xfrm>
          <a:prstGeom prst="rect">
            <a:avLst/>
          </a:prstGeom>
        </p:spPr>
        <p:txBody>
          <a:bodyPr wrap="square">
            <a:spAutoFit/>
          </a:bodyPr>
          <a:lstStyle/>
          <a:p>
            <a:r>
              <a:rPr lang="ru-RU" b="1" dirty="0">
                <a:solidFill>
                  <a:srgbClr val="CC0000"/>
                </a:solidFill>
              </a:rPr>
              <a:t>Цель: </a:t>
            </a:r>
            <a:r>
              <a:rPr lang="ru-RU" dirty="0" smtClean="0">
                <a:solidFill>
                  <a:srgbClr val="CC0000"/>
                </a:solidFill>
              </a:rPr>
              <a:t>учить </a:t>
            </a:r>
            <a:r>
              <a:rPr lang="ru-RU" dirty="0">
                <a:solidFill>
                  <a:srgbClr val="CC0000"/>
                </a:solidFill>
              </a:rPr>
              <a:t>выслушивать слова до конца, бегать в парах.</a:t>
            </a:r>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772224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«ЖМУРКИ»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65053"/>
            <a:ext cx="8004362" cy="2308324"/>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умение действовать по сигналу, учить ориентироваться в пространстве, соблюдать правила игры.</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Дети выбирают одного участника, накладывают ему на глаза повязку. По данному сигналу, участвующие в игре, бросаются в разные стороны, а ребенок с повязкой на глазах старается поймать кого-нибудь из играющих. Попавшийся меняется с ним ролями, т. е. ему накладывают повязку на глаза и он становится «жмуркой</a:t>
            </a:r>
            <a:r>
              <a:rPr lang="ru-RU" dirty="0" smtClean="0">
                <a:solidFill>
                  <a:srgbClr val="CC0000"/>
                </a:solidFill>
              </a:rPr>
              <a:t>».</a:t>
            </a:r>
            <a:endParaRPr lang="ru-RU" dirty="0">
              <a:solidFill>
                <a:srgbClr val="CC00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451" y="3307977"/>
            <a:ext cx="4435844" cy="3015214"/>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705762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«ЖМУРКИ С КОЛОКОЛЬЧИКОМ»</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1358153" y="1263964"/>
            <a:ext cx="7210986" cy="646331"/>
          </a:xfrm>
          <a:prstGeom prst="rect">
            <a:avLst/>
          </a:prstGeom>
        </p:spPr>
        <p:txBody>
          <a:bodyPr wrap="square">
            <a:spAutoFit/>
          </a:bodyPr>
          <a:lstStyle/>
          <a:p>
            <a:pPr algn="just"/>
            <a:r>
              <a:rPr lang="ru-RU" b="1" dirty="0" smtClean="0">
                <a:solidFill>
                  <a:srgbClr val="CC0000"/>
                </a:solidFill>
              </a:rPr>
              <a:t>Цель</a:t>
            </a:r>
            <a:r>
              <a:rPr lang="ru-RU" b="1" dirty="0">
                <a:solidFill>
                  <a:srgbClr val="CC0000"/>
                </a:solidFill>
              </a:rPr>
              <a:t>:</a:t>
            </a:r>
            <a:r>
              <a:rPr lang="ru-RU" dirty="0">
                <a:solidFill>
                  <a:srgbClr val="CC0000"/>
                </a:solidFill>
              </a:rPr>
              <a:t> развлечь детей, способствовать созданию у них хорошего, радостного настроения</a:t>
            </a:r>
            <a:r>
              <a:rPr lang="ru-RU" dirty="0" smtClean="0">
                <a:solidFill>
                  <a:srgbClr val="CC0000"/>
                </a:solidFill>
              </a:rPr>
              <a:t>.</a:t>
            </a:r>
            <a:endParaRPr lang="ru-RU" dirty="0">
              <a:solidFill>
                <a:srgbClr val="CC0000"/>
              </a:solidFill>
            </a:endParaRPr>
          </a:p>
        </p:txBody>
      </p:sp>
      <p:sp>
        <p:nvSpPr>
          <p:cNvPr id="3" name="Прямоугольник 2"/>
          <p:cNvSpPr/>
          <p:nvPr/>
        </p:nvSpPr>
        <p:spPr>
          <a:xfrm>
            <a:off x="1358153" y="2305033"/>
            <a:ext cx="4303059" cy="3416320"/>
          </a:xfrm>
          <a:prstGeom prst="rect">
            <a:avLst/>
          </a:prstGeom>
        </p:spPr>
        <p:txBody>
          <a:bodyPr wrap="square">
            <a:spAutoFit/>
          </a:bodyPr>
          <a:lstStyle/>
          <a:p>
            <a:pPr algn="ctr"/>
            <a:r>
              <a:rPr lang="ru-RU" b="1" dirty="0">
                <a:solidFill>
                  <a:srgbClr val="CC0000"/>
                </a:solidFill>
              </a:rPr>
              <a:t>Ход игры: </a:t>
            </a:r>
          </a:p>
          <a:p>
            <a:pPr algn="just"/>
            <a:r>
              <a:rPr lang="ru-RU" dirty="0">
                <a:solidFill>
                  <a:srgbClr val="CC0000"/>
                </a:solidFill>
              </a:rPr>
              <a:t>По жребию (считалкой) выбирают «жмурку» и игрока, которого он будет искать. «Жмурке» завязывают глаза, а другому ребенку дают колокольчик. Участники игры встают в круг. «Жмурка» должен поймать водящего с колокольчиком. Затем выбирается новая пара игроков. «Жмурок» может быть несколько. Стоящие в кругу дети предостерегают «жмурок» от встреч друг с другом словами: «Огонь! Огонь!»</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903258" y="2305033"/>
            <a:ext cx="2437281" cy="3647193"/>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13509">
            <a:off x="464584" y="471586"/>
            <a:ext cx="993761" cy="1183340"/>
          </a:xfrm>
          <a:prstGeom prst="rect">
            <a:avLst/>
          </a:prstGeom>
        </p:spPr>
      </p:pic>
      <p:sp>
        <p:nvSpPr>
          <p:cNvPr id="8" name="Управляющая кнопка: домой 7">
            <a:hlinkClick r:id="rId4" action="ppaction://hlinksldjump" highlightClick="1"/>
          </p:cNvPr>
          <p:cNvSpPr/>
          <p:nvPr/>
        </p:nvSpPr>
        <p:spPr>
          <a:xfrm>
            <a:off x="8018730" y="553791"/>
            <a:ext cx="494085" cy="618186"/>
          </a:xfrm>
          <a:prstGeom prst="actionButtonHome">
            <a:avLst/>
          </a:prstGeom>
          <a:blipFill>
            <a:blip r:embed="rId5"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223543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«ЖУЧКИ»</a:t>
            </a:r>
            <a:endParaRPr lang="ru-RU" sz="3200" dirty="0">
              <a:solidFill>
                <a:srgbClr val="7030A0"/>
              </a:solidFill>
              <a:latin typeface="a_PresentumCps" panose="04040704070802020202" pitchFamily="82" charset="-52"/>
            </a:endParaRPr>
          </a:p>
        </p:txBody>
      </p:sp>
      <p:sp>
        <p:nvSpPr>
          <p:cNvPr id="4" name="Прямоугольник 3"/>
          <p:cNvSpPr/>
          <p:nvPr/>
        </p:nvSpPr>
        <p:spPr>
          <a:xfrm>
            <a:off x="564777" y="1466759"/>
            <a:ext cx="7893423" cy="4524315"/>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Совершенствовать спокойный шаг по кругу, легкий бег, выразительность рук.</a:t>
            </a:r>
          </a:p>
          <a:p>
            <a:pPr algn="ctr"/>
            <a:r>
              <a:rPr lang="ru-RU" b="1" dirty="0">
                <a:solidFill>
                  <a:srgbClr val="CC0000"/>
                </a:solidFill>
              </a:rPr>
              <a:t>Ход игры: </a:t>
            </a:r>
          </a:p>
          <a:p>
            <a:pPr algn="just"/>
            <a:r>
              <a:rPr lang="ru-RU" dirty="0">
                <a:solidFill>
                  <a:srgbClr val="CC0000"/>
                </a:solidFill>
              </a:rPr>
              <a:t>Дети – «жучки» стоят по кругу (врассыпную). В центре водящий – взрослый или ребенок.  </a:t>
            </a:r>
            <a:endParaRPr lang="ru-RU" dirty="0" smtClean="0">
              <a:solidFill>
                <a:srgbClr val="CC0000"/>
              </a:solidFill>
            </a:endParaRPr>
          </a:p>
          <a:p>
            <a:pPr algn="just"/>
            <a:r>
              <a:rPr lang="ru-RU" u="sng" dirty="0" smtClean="0">
                <a:solidFill>
                  <a:srgbClr val="CC0000"/>
                </a:solidFill>
              </a:rPr>
              <a:t>Водящий </a:t>
            </a:r>
            <a:r>
              <a:rPr lang="ru-RU" u="sng" dirty="0">
                <a:solidFill>
                  <a:srgbClr val="CC0000"/>
                </a:solidFill>
              </a:rPr>
              <a:t>поет:</a:t>
            </a:r>
          </a:p>
          <a:p>
            <a:pPr algn="just"/>
            <a:r>
              <a:rPr lang="ru-RU" dirty="0">
                <a:solidFill>
                  <a:srgbClr val="CC0000"/>
                </a:solidFill>
              </a:rPr>
              <a:t>По дороге жук, </a:t>
            </a:r>
            <a:r>
              <a:rPr lang="ru-RU" dirty="0" smtClean="0">
                <a:solidFill>
                  <a:srgbClr val="CC0000"/>
                </a:solidFill>
              </a:rPr>
              <a:t>жук, по </a:t>
            </a:r>
            <a:r>
              <a:rPr lang="ru-RU" dirty="0">
                <a:solidFill>
                  <a:srgbClr val="CC0000"/>
                </a:solidFill>
              </a:rPr>
              <a:t>дороге черный,</a:t>
            </a:r>
          </a:p>
          <a:p>
            <a:pPr algn="just"/>
            <a:r>
              <a:rPr lang="ru-RU" dirty="0">
                <a:solidFill>
                  <a:srgbClr val="CC0000"/>
                </a:solidFill>
              </a:rPr>
              <a:t>Посмотрите на него – </a:t>
            </a:r>
            <a:r>
              <a:rPr lang="ru-RU" dirty="0" smtClean="0">
                <a:solidFill>
                  <a:srgbClr val="CC0000"/>
                </a:solidFill>
              </a:rPr>
              <a:t>вот </a:t>
            </a:r>
            <a:r>
              <a:rPr lang="ru-RU" dirty="0">
                <a:solidFill>
                  <a:srgbClr val="CC0000"/>
                </a:solidFill>
              </a:rPr>
              <a:t>какой проворный.	</a:t>
            </a:r>
            <a:r>
              <a:rPr lang="ru-RU" i="1" dirty="0">
                <a:solidFill>
                  <a:srgbClr val="CC0000"/>
                </a:solidFill>
              </a:rPr>
              <a:t>Дети бегут на носочках.</a:t>
            </a:r>
          </a:p>
          <a:p>
            <a:pPr algn="just"/>
            <a:r>
              <a:rPr lang="ru-RU" dirty="0" smtClean="0">
                <a:solidFill>
                  <a:srgbClr val="CC0000"/>
                </a:solidFill>
              </a:rPr>
              <a:t>Он </a:t>
            </a:r>
            <a:r>
              <a:rPr lang="ru-RU" dirty="0">
                <a:solidFill>
                  <a:srgbClr val="CC0000"/>
                </a:solidFill>
              </a:rPr>
              <a:t>на спинку </a:t>
            </a:r>
            <a:r>
              <a:rPr lang="ru-RU" dirty="0" smtClean="0">
                <a:solidFill>
                  <a:srgbClr val="CC0000"/>
                </a:solidFill>
              </a:rPr>
              <a:t>упал, лапками </a:t>
            </a:r>
            <a:r>
              <a:rPr lang="ru-RU" dirty="0">
                <a:solidFill>
                  <a:srgbClr val="CC0000"/>
                </a:solidFill>
              </a:rPr>
              <a:t>задрыгал,</a:t>
            </a:r>
          </a:p>
          <a:p>
            <a:pPr algn="just"/>
            <a:r>
              <a:rPr lang="ru-RU" dirty="0">
                <a:solidFill>
                  <a:srgbClr val="CC0000"/>
                </a:solidFill>
              </a:rPr>
              <a:t>Крылышками </a:t>
            </a:r>
            <a:r>
              <a:rPr lang="ru-RU" dirty="0" smtClean="0">
                <a:solidFill>
                  <a:srgbClr val="CC0000"/>
                </a:solidFill>
              </a:rPr>
              <a:t>замахал, весело </a:t>
            </a:r>
            <a:r>
              <a:rPr lang="ru-RU" dirty="0">
                <a:solidFill>
                  <a:srgbClr val="CC0000"/>
                </a:solidFill>
              </a:rPr>
              <a:t>запрыгал.	</a:t>
            </a:r>
            <a:endParaRPr lang="ru-RU" dirty="0" smtClean="0">
              <a:solidFill>
                <a:srgbClr val="CC0000"/>
              </a:solidFill>
            </a:endParaRPr>
          </a:p>
          <a:p>
            <a:pPr algn="just"/>
            <a:r>
              <a:rPr lang="ru-RU" i="1" dirty="0" smtClean="0">
                <a:solidFill>
                  <a:srgbClr val="CC0000"/>
                </a:solidFill>
              </a:rPr>
              <a:t>Дети </a:t>
            </a:r>
            <a:r>
              <a:rPr lang="ru-RU" i="1" dirty="0">
                <a:solidFill>
                  <a:srgbClr val="CC0000"/>
                </a:solidFill>
              </a:rPr>
              <a:t>ложатся на спину и перебирают в воздухе ногами и </a:t>
            </a:r>
            <a:r>
              <a:rPr lang="ru-RU" i="1" dirty="0" smtClean="0">
                <a:solidFill>
                  <a:srgbClr val="CC0000"/>
                </a:solidFill>
              </a:rPr>
              <a:t>руками.</a:t>
            </a:r>
          </a:p>
          <a:p>
            <a:pPr algn="just"/>
            <a:r>
              <a:rPr lang="ru-RU" dirty="0" smtClean="0">
                <a:solidFill>
                  <a:srgbClr val="CC0000"/>
                </a:solidFill>
              </a:rPr>
              <a:t>По </a:t>
            </a:r>
            <a:r>
              <a:rPr lang="ru-RU" dirty="0">
                <a:solidFill>
                  <a:srgbClr val="CC0000"/>
                </a:solidFill>
              </a:rPr>
              <a:t>дороге жук, </a:t>
            </a:r>
            <a:r>
              <a:rPr lang="ru-RU" dirty="0" smtClean="0">
                <a:solidFill>
                  <a:srgbClr val="CC0000"/>
                </a:solidFill>
              </a:rPr>
              <a:t>жук, по </a:t>
            </a:r>
            <a:r>
              <a:rPr lang="ru-RU" dirty="0">
                <a:solidFill>
                  <a:srgbClr val="CC0000"/>
                </a:solidFill>
              </a:rPr>
              <a:t>дороге черный,</a:t>
            </a:r>
          </a:p>
          <a:p>
            <a:pPr algn="just"/>
            <a:r>
              <a:rPr lang="ru-RU" dirty="0">
                <a:solidFill>
                  <a:srgbClr val="CC0000"/>
                </a:solidFill>
              </a:rPr>
              <a:t>Посмотрите на него – </a:t>
            </a:r>
            <a:r>
              <a:rPr lang="ru-RU" dirty="0" smtClean="0">
                <a:solidFill>
                  <a:srgbClr val="CC0000"/>
                </a:solidFill>
              </a:rPr>
              <a:t>вот </a:t>
            </a:r>
            <a:r>
              <a:rPr lang="ru-RU" dirty="0">
                <a:solidFill>
                  <a:srgbClr val="CC0000"/>
                </a:solidFill>
              </a:rPr>
              <a:t>какой </a:t>
            </a:r>
            <a:r>
              <a:rPr lang="ru-RU" dirty="0" smtClean="0">
                <a:solidFill>
                  <a:srgbClr val="CC0000"/>
                </a:solidFill>
              </a:rPr>
              <a:t>проворный.</a:t>
            </a:r>
            <a:r>
              <a:rPr lang="ru-RU" dirty="0">
                <a:solidFill>
                  <a:srgbClr val="CC0000"/>
                </a:solidFill>
              </a:rPr>
              <a:t> </a:t>
            </a:r>
            <a:r>
              <a:rPr lang="ru-RU" i="1" dirty="0" smtClean="0">
                <a:solidFill>
                  <a:srgbClr val="CC0000"/>
                </a:solidFill>
              </a:rPr>
              <a:t>«</a:t>
            </a:r>
            <a:r>
              <a:rPr lang="ru-RU" i="1" dirty="0">
                <a:solidFill>
                  <a:srgbClr val="CC0000"/>
                </a:solidFill>
              </a:rPr>
              <a:t>Жуки» летают.</a:t>
            </a:r>
          </a:p>
          <a:p>
            <a:pPr algn="just"/>
            <a:r>
              <a:rPr lang="ru-RU" dirty="0">
                <a:solidFill>
                  <a:srgbClr val="CC0000"/>
                </a:solidFill>
              </a:rPr>
              <a:t>С окончанием песни взрослый, «ловит» жучков. </a:t>
            </a:r>
            <a:endParaRPr lang="ru-RU" dirty="0" smtClean="0">
              <a:solidFill>
                <a:srgbClr val="CC0000"/>
              </a:solidFill>
            </a:endParaRPr>
          </a:p>
          <a:p>
            <a:pPr algn="just"/>
            <a:r>
              <a:rPr lang="ru-RU" dirty="0" smtClean="0">
                <a:solidFill>
                  <a:srgbClr val="CC0000"/>
                </a:solidFill>
              </a:rPr>
              <a:t>Если </a:t>
            </a:r>
            <a:r>
              <a:rPr lang="ru-RU" dirty="0">
                <a:solidFill>
                  <a:srgbClr val="CC0000"/>
                </a:solidFill>
              </a:rPr>
              <a:t>«ловишка» ребенок, ему </a:t>
            </a:r>
            <a:r>
              <a:rPr lang="ru-RU" dirty="0" smtClean="0">
                <a:solidFill>
                  <a:srgbClr val="CC0000"/>
                </a:solidFill>
              </a:rPr>
              <a:t>напоминают.</a:t>
            </a:r>
            <a:endParaRPr lang="ru-RU" dirty="0">
              <a:solidFill>
                <a:srgbClr val="CC0000"/>
              </a:solidFill>
            </a:endParaRPr>
          </a:p>
          <a:p>
            <a:r>
              <a:rPr lang="ru-RU" dirty="0">
                <a:solidFill>
                  <a:srgbClr val="CC0000"/>
                </a:solidFill>
              </a:rPr>
              <a:t> </a:t>
            </a:r>
            <a:endParaRPr lang="ru-RU" dirty="0">
              <a:solidFill>
                <a:srgbClr val="CC0000"/>
              </a:solidFill>
              <a:effectLst/>
            </a:endParaRPr>
          </a:p>
        </p:txBody>
      </p:sp>
      <p:sp>
        <p:nvSpPr>
          <p:cNvPr id="6" name="Управляющая кнопка: домой 5">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96302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«ЗАРЯ»</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386335"/>
            <a:ext cx="8004362" cy="4524315"/>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внимание, ловкость, быстроту. </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Дети встали </a:t>
            </a:r>
            <a:r>
              <a:rPr lang="ru-RU" dirty="0" smtClean="0">
                <a:solidFill>
                  <a:srgbClr val="CC0000"/>
                </a:solidFill>
              </a:rPr>
              <a:t>в круг</a:t>
            </a:r>
            <a:r>
              <a:rPr lang="ru-RU" dirty="0">
                <a:solidFill>
                  <a:srgbClr val="CC0000"/>
                </a:solidFill>
              </a:rPr>
              <a:t>, руки держат за спиной, а за один из играющих – заря, ходит сзади с лентой и говорит слова: </a:t>
            </a:r>
          </a:p>
          <a:p>
            <a:pPr algn="just"/>
            <a:r>
              <a:rPr lang="ru-RU" dirty="0">
                <a:solidFill>
                  <a:srgbClr val="CC0000"/>
                </a:solidFill>
              </a:rPr>
              <a:t>Заря – заряница, красна девица. </a:t>
            </a:r>
          </a:p>
          <a:p>
            <a:pPr algn="just"/>
            <a:r>
              <a:rPr lang="ru-RU" dirty="0">
                <a:solidFill>
                  <a:srgbClr val="CC0000"/>
                </a:solidFill>
              </a:rPr>
              <a:t>По полю ходила, ключи обронила. </a:t>
            </a:r>
          </a:p>
          <a:p>
            <a:pPr algn="just"/>
            <a:r>
              <a:rPr lang="ru-RU" dirty="0">
                <a:solidFill>
                  <a:srgbClr val="CC0000"/>
                </a:solidFill>
              </a:rPr>
              <a:t>Ключи золотые, ленты голубые. </a:t>
            </a:r>
          </a:p>
          <a:p>
            <a:pPr algn="just"/>
            <a:r>
              <a:rPr lang="ru-RU" dirty="0">
                <a:solidFill>
                  <a:srgbClr val="CC0000"/>
                </a:solidFill>
              </a:rPr>
              <a:t>За водой пошла! </a:t>
            </a:r>
            <a:endParaRPr lang="ru-RU" dirty="0" smtClean="0">
              <a:solidFill>
                <a:srgbClr val="CC0000"/>
              </a:solidFill>
            </a:endParaRPr>
          </a:p>
          <a:p>
            <a:pPr algn="just"/>
            <a:r>
              <a:rPr lang="ru-RU" dirty="0" smtClean="0">
                <a:solidFill>
                  <a:srgbClr val="CC0000"/>
                </a:solidFill>
              </a:rPr>
              <a:t>С </a:t>
            </a:r>
            <a:r>
              <a:rPr lang="ru-RU" dirty="0">
                <a:solidFill>
                  <a:srgbClr val="CC0000"/>
                </a:solidFill>
              </a:rPr>
              <a:t>последними словами водящий осторожно кладет ленту на плечо одному из играющих, который заметив это, быстро берет ленту и они оба бегут в разные стороны по кругу. Тот, кто останется без места становится зарей. Игра повторяется. </a:t>
            </a:r>
          </a:p>
          <a:p>
            <a:pPr algn="just"/>
            <a:r>
              <a:rPr lang="ru-RU" b="1" dirty="0">
                <a:solidFill>
                  <a:srgbClr val="CC0000"/>
                </a:solidFill>
              </a:rPr>
              <a:t>Правила</a:t>
            </a:r>
            <a:r>
              <a:rPr lang="ru-RU" b="1" dirty="0" smtClean="0">
                <a:solidFill>
                  <a:srgbClr val="CC0000"/>
                </a:solidFill>
              </a:rPr>
              <a:t>:</a:t>
            </a:r>
          </a:p>
          <a:p>
            <a:pPr marL="285750" indent="-285750" algn="just">
              <a:buFont typeface="Arial" panose="020B0604020202020204" pitchFamily="34" charset="0"/>
              <a:buChar char="•"/>
            </a:pPr>
            <a:r>
              <a:rPr lang="ru-RU" dirty="0">
                <a:solidFill>
                  <a:srgbClr val="CC0000"/>
                </a:solidFill>
              </a:rPr>
              <a:t>Б</a:t>
            </a:r>
            <a:r>
              <a:rPr lang="ru-RU" dirty="0" smtClean="0">
                <a:solidFill>
                  <a:srgbClr val="CC0000"/>
                </a:solidFill>
              </a:rPr>
              <a:t>егущие </a:t>
            </a:r>
            <a:r>
              <a:rPr lang="ru-RU" dirty="0">
                <a:solidFill>
                  <a:srgbClr val="CC0000"/>
                </a:solidFill>
              </a:rPr>
              <a:t>не должны пересекать </a:t>
            </a:r>
            <a:r>
              <a:rPr lang="ru-RU" dirty="0" smtClean="0">
                <a:solidFill>
                  <a:srgbClr val="CC0000"/>
                </a:solidFill>
              </a:rPr>
              <a:t>круг.</a:t>
            </a:r>
          </a:p>
          <a:p>
            <a:pPr marL="285750" indent="-285750" algn="just">
              <a:buFont typeface="Arial" panose="020B0604020202020204" pitchFamily="34" charset="0"/>
              <a:buChar char="•"/>
            </a:pPr>
            <a:r>
              <a:rPr lang="ru-RU" dirty="0" smtClean="0">
                <a:solidFill>
                  <a:srgbClr val="CC0000"/>
                </a:solidFill>
              </a:rPr>
              <a:t>Играющие </a:t>
            </a:r>
            <a:r>
              <a:rPr lang="ru-RU" dirty="0">
                <a:solidFill>
                  <a:srgbClr val="CC0000"/>
                </a:solidFill>
              </a:rPr>
              <a:t>не поворачиваются, пока водящий выбирает, кому положить на плечо ленту. </a:t>
            </a: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78073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«ЗЛЮЧКА»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196789"/>
            <a:ext cx="8004361" cy="2862322"/>
          </a:xfrm>
          <a:prstGeom prst="rect">
            <a:avLst/>
          </a:prstGeom>
        </p:spPr>
        <p:txBody>
          <a:bodyPr wrap="square">
            <a:spAutoFit/>
          </a:bodyPr>
          <a:lstStyle/>
          <a:p>
            <a:pPr algn="just"/>
            <a:r>
              <a:rPr lang="ru-RU" b="1" dirty="0">
                <a:solidFill>
                  <a:srgbClr val="CC0000"/>
                </a:solidFill>
              </a:rPr>
              <a:t>Цель: у</a:t>
            </a:r>
            <a:r>
              <a:rPr lang="ru-RU" dirty="0">
                <a:solidFill>
                  <a:srgbClr val="CC0000"/>
                </a:solidFill>
              </a:rPr>
              <a:t>чить ориентироваться в пространстве, бегать не сталкиваясь друг с другом</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Злючка сидит в уголке и дремлет. Играющие водят хоровод и дразнят злючку:</a:t>
            </a:r>
          </a:p>
          <a:p>
            <a:pPr algn="just"/>
            <a:r>
              <a:rPr lang="ru-RU" dirty="0">
                <a:solidFill>
                  <a:srgbClr val="CC0000"/>
                </a:solidFill>
              </a:rPr>
              <a:t>Часы бьют раз,</a:t>
            </a:r>
          </a:p>
          <a:p>
            <a:pPr algn="just"/>
            <a:r>
              <a:rPr lang="ru-RU" dirty="0">
                <a:solidFill>
                  <a:srgbClr val="CC0000"/>
                </a:solidFill>
              </a:rPr>
              <a:t>Часы бьют два,</a:t>
            </a:r>
          </a:p>
          <a:p>
            <a:pPr algn="just"/>
            <a:r>
              <a:rPr lang="ru-RU" dirty="0">
                <a:solidFill>
                  <a:srgbClr val="CC0000"/>
                </a:solidFill>
              </a:rPr>
              <a:t>Часы бьют три! Злючка выходи!</a:t>
            </a:r>
          </a:p>
          <a:p>
            <a:pPr algn="just"/>
            <a:r>
              <a:rPr lang="ru-RU" dirty="0">
                <a:solidFill>
                  <a:srgbClr val="CC0000"/>
                </a:solidFill>
              </a:rPr>
              <a:t>Мы тебя ждем, песенку поем!</a:t>
            </a:r>
          </a:p>
          <a:p>
            <a:pPr algn="just"/>
            <a:r>
              <a:rPr lang="ru-RU" dirty="0">
                <a:solidFill>
                  <a:srgbClr val="CC0000"/>
                </a:solidFill>
              </a:rPr>
              <a:t>Злючка сердится и выбегает. Чтобы спастись от Злючки, дети могут встать на любой предмет и сказать «чик-трак».</a:t>
            </a: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b="5607"/>
          <a:stretch/>
        </p:blipFill>
        <p:spPr>
          <a:xfrm>
            <a:off x="2272554" y="3694653"/>
            <a:ext cx="5099545" cy="2638913"/>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03890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34471"/>
            <a:ext cx="8115300" cy="914399"/>
          </a:xfrm>
        </p:spPr>
        <p:txBody>
          <a:bodyPr>
            <a:normAutofit fontScale="90000"/>
          </a:bodyPr>
          <a:lstStyle/>
          <a:p>
            <a:pPr algn="ctr"/>
            <a:r>
              <a:rPr lang="ru-RU" sz="3200" b="1" dirty="0" smtClean="0">
                <a:latin typeface="a_PresentumCps" panose="04040704070802020202" pitchFamily="82" charset="-52"/>
              </a:rPr>
              <a:t/>
            </a:r>
            <a:br>
              <a:rPr lang="ru-RU" sz="3200" b="1" dirty="0" smtClean="0">
                <a:latin typeface="a_PresentumCps" panose="04040704070802020202" pitchFamily="82" charset="-52"/>
              </a:rPr>
            </a:br>
            <a:r>
              <a:rPr lang="ru-RU" sz="3100" b="1" dirty="0" smtClean="0">
                <a:solidFill>
                  <a:srgbClr val="7030A0"/>
                </a:solidFill>
                <a:latin typeface="a_PresentumCps" panose="04040704070802020202" pitchFamily="82" charset="-52"/>
              </a:rPr>
              <a:t>СПИСОК РУССКИХ НАРОДНЫХ ИГР</a:t>
            </a:r>
            <a:endParaRPr lang="ru-RU" sz="3100" b="1" dirty="0">
              <a:solidFill>
                <a:srgbClr val="7030A0"/>
              </a:solidFill>
              <a:latin typeface="a_PresentumCps" panose="04040704070802020202" pitchFamily="82" charset="-52"/>
            </a:endParaRPr>
          </a:p>
        </p:txBody>
      </p:sp>
      <p:sp>
        <p:nvSpPr>
          <p:cNvPr id="3" name="Объект 2"/>
          <p:cNvSpPr>
            <a:spLocks noGrp="1"/>
          </p:cNvSpPr>
          <p:nvPr>
            <p:ph sz="half" idx="1"/>
          </p:nvPr>
        </p:nvSpPr>
        <p:spPr>
          <a:xfrm>
            <a:off x="571500" y="1143000"/>
            <a:ext cx="3886200" cy="5263496"/>
          </a:xfrm>
        </p:spPr>
        <p:txBody>
          <a:bodyPr>
            <a:normAutofit fontScale="25000" lnSpcReduction="20000"/>
          </a:bodyPr>
          <a:lstStyle/>
          <a:p>
            <a:r>
              <a:rPr lang="ru-RU" sz="6000" b="1" dirty="0" smtClean="0">
                <a:solidFill>
                  <a:srgbClr val="C00000"/>
                </a:solidFill>
                <a:latin typeface="Times New Roman" panose="02020603050405020304" pitchFamily="18" charset="0"/>
                <a:cs typeface="Times New Roman" panose="02020603050405020304" pitchFamily="18" charset="0"/>
              </a:rPr>
              <a:t> </a:t>
            </a:r>
            <a:r>
              <a:rPr lang="ru-RU" sz="5600" b="1" dirty="0" smtClean="0">
                <a:solidFill>
                  <a:srgbClr val="C00000"/>
                </a:solidFill>
                <a:latin typeface="Times New Roman" panose="02020603050405020304" pitchFamily="18" charset="0"/>
                <a:cs typeface="Times New Roman" panose="02020603050405020304" pitchFamily="18" charset="0"/>
                <a:hlinkClick r:id="rId2" action="ppaction://hlinksldjump"/>
              </a:rPr>
              <a:t>«ЛАСТОЧКИ И ЯСТРЕБЫ»</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3"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3" action="ppaction://hlinksldjump"/>
              </a:rPr>
              <a:t>ЛЯГУШКИ НА БОЛОТЕ</a:t>
            </a:r>
            <a:r>
              <a:rPr lang="ru-RU" sz="5600" b="1" dirty="0" smtClean="0">
                <a:solidFill>
                  <a:srgbClr val="C00000"/>
                </a:solidFill>
                <a:latin typeface="Times New Roman" panose="02020603050405020304" pitchFamily="18" charset="0"/>
                <a:cs typeface="Times New Roman" panose="02020603050405020304" pitchFamily="18" charset="0"/>
                <a:hlinkClick r:id="rId3" action="ppaction://hlinksldjump"/>
              </a:rPr>
              <a:t>»</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4"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4" action="ppaction://hlinksldjump"/>
              </a:rPr>
              <a:t>МАТУШКА ВЕСНА</a:t>
            </a:r>
            <a:r>
              <a:rPr lang="ru-RU" sz="5600" b="1" dirty="0" smtClean="0">
                <a:solidFill>
                  <a:srgbClr val="C00000"/>
                </a:solidFill>
                <a:latin typeface="Times New Roman" panose="02020603050405020304" pitchFamily="18" charset="0"/>
                <a:cs typeface="Times New Roman" panose="02020603050405020304" pitchFamily="18" charset="0"/>
                <a:hlinkClick r:id="rId4" action="ppaction://hlinksldjump"/>
              </a:rPr>
              <a:t>»</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5" action="ppaction://hlinksldjump"/>
              </a:rPr>
              <a:t>«МЕДВЕДЬ»</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6" action="ppaction://hlinksldjump"/>
              </a:rPr>
              <a:t>«МЕТЕЛИЦА»</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7" action="ppaction://hlinksldjump"/>
              </a:rPr>
              <a:t>«МОЛЧАНКА»</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8" action="ppaction://hlinksldjump"/>
              </a:rPr>
              <a:t>«МОРЕ ВОЛНУЕТСЯ»</a:t>
            </a:r>
            <a:endParaRPr lang="ru-RU" sz="5600" b="1" dirty="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9" action="ppaction://hlinksldjump"/>
              </a:rPr>
              <a:t>«МЫШЕЛОВКА»</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10" action="ppaction://hlinksldjump"/>
              </a:rPr>
              <a:t>«ОБЕГИ </a:t>
            </a:r>
            <a:r>
              <a:rPr lang="ru-RU" sz="5600" b="1" dirty="0">
                <a:solidFill>
                  <a:srgbClr val="C00000"/>
                </a:solidFill>
                <a:latin typeface="Times New Roman" panose="02020603050405020304" pitchFamily="18" charset="0"/>
                <a:cs typeface="Times New Roman" panose="02020603050405020304" pitchFamily="18" charset="0"/>
                <a:hlinkClick r:id="rId10" action="ppaction://hlinksldjump"/>
              </a:rPr>
              <a:t>КРУГ</a:t>
            </a:r>
            <a:r>
              <a:rPr lang="ru-RU" sz="5600" b="1" dirty="0" smtClean="0">
                <a:solidFill>
                  <a:srgbClr val="C00000"/>
                </a:solidFill>
                <a:latin typeface="Times New Roman" panose="02020603050405020304" pitchFamily="18" charset="0"/>
                <a:cs typeface="Times New Roman" panose="02020603050405020304" pitchFamily="18" charset="0"/>
                <a:hlinkClick r:id="rId10" action="ppaction://hlinksldjump"/>
              </a:rPr>
              <a:t>»</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11"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11" action="ppaction://hlinksldjump"/>
              </a:rPr>
              <a:t>ОГУРЕЧИК</a:t>
            </a:r>
            <a:r>
              <a:rPr lang="ru-RU" sz="5600" b="1" dirty="0" smtClean="0">
                <a:solidFill>
                  <a:srgbClr val="C00000"/>
                </a:solidFill>
                <a:latin typeface="Times New Roman" panose="02020603050405020304" pitchFamily="18" charset="0"/>
                <a:cs typeface="Times New Roman" panose="02020603050405020304" pitchFamily="18" charset="0"/>
                <a:hlinkClick r:id="rId11" action="ppaction://hlinksldjump"/>
              </a:rPr>
              <a:t>»</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12"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12" action="ppaction://hlinksldjump"/>
              </a:rPr>
              <a:t>ПАСТУХ И КОРОВЫ</a:t>
            </a:r>
            <a:r>
              <a:rPr lang="ru-RU" sz="5600" b="1" dirty="0" smtClean="0">
                <a:solidFill>
                  <a:srgbClr val="C00000"/>
                </a:solidFill>
                <a:latin typeface="Times New Roman" panose="02020603050405020304" pitchFamily="18" charset="0"/>
                <a:cs typeface="Times New Roman" panose="02020603050405020304" pitchFamily="18" charset="0"/>
                <a:hlinkClick r:id="rId12" action="ppaction://hlinksldjump"/>
              </a:rPr>
              <a:t>»</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13"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13" action="ppaction://hlinksldjump"/>
              </a:rPr>
              <a:t>ПИРОГ</a:t>
            </a:r>
            <a:r>
              <a:rPr lang="ru-RU" sz="5600" b="1" dirty="0" smtClean="0">
                <a:solidFill>
                  <a:srgbClr val="C00000"/>
                </a:solidFill>
                <a:latin typeface="Times New Roman" panose="02020603050405020304" pitchFamily="18" charset="0"/>
                <a:cs typeface="Times New Roman" panose="02020603050405020304" pitchFamily="18" charset="0"/>
                <a:hlinkClick r:id="rId13" action="ppaction://hlinksldjump"/>
              </a:rPr>
              <a:t>»</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14"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14" action="ppaction://hlinksldjump"/>
              </a:rPr>
              <a:t>ПЧЁЛКИ И ЛАСТОЧКА</a:t>
            </a:r>
            <a:r>
              <a:rPr lang="ru-RU" sz="5600" b="1" dirty="0" smtClean="0">
                <a:solidFill>
                  <a:srgbClr val="C00000"/>
                </a:solidFill>
                <a:latin typeface="Times New Roman" panose="02020603050405020304" pitchFamily="18" charset="0"/>
                <a:cs typeface="Times New Roman" panose="02020603050405020304" pitchFamily="18" charset="0"/>
                <a:hlinkClick r:id="rId14" action="ppaction://hlinksldjump"/>
              </a:rPr>
              <a:t>»</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15"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15" action="ppaction://hlinksldjump"/>
              </a:rPr>
              <a:t>ПЯТНАШКИ</a:t>
            </a:r>
            <a:r>
              <a:rPr lang="ru-RU" sz="5600" b="1" dirty="0" smtClean="0">
                <a:solidFill>
                  <a:srgbClr val="C00000"/>
                </a:solidFill>
                <a:latin typeface="Times New Roman" panose="02020603050405020304" pitchFamily="18" charset="0"/>
                <a:cs typeface="Times New Roman" panose="02020603050405020304" pitchFamily="18" charset="0"/>
                <a:hlinkClick r:id="rId15" action="ppaction://hlinksldjump"/>
              </a:rPr>
              <a:t>»</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16" action="ppaction://hlinksldjump"/>
              </a:rPr>
              <a:t>«РАСТЕРЯХИ»</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17" action="ppaction://hlinksldjump"/>
              </a:rPr>
              <a:t>«РУЧЕЁК»</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18"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18" action="ppaction://hlinksldjump"/>
              </a:rPr>
              <a:t>САЛКИ</a:t>
            </a:r>
            <a:r>
              <a:rPr lang="ru-RU" sz="5600" b="1" dirty="0" smtClean="0">
                <a:solidFill>
                  <a:srgbClr val="C00000"/>
                </a:solidFill>
                <a:latin typeface="Times New Roman" panose="02020603050405020304" pitchFamily="18" charset="0"/>
                <a:cs typeface="Times New Roman" panose="02020603050405020304" pitchFamily="18" charset="0"/>
                <a:hlinkClick r:id="rId18" action="ppaction://hlinksldjump"/>
              </a:rPr>
              <a:t>»</a:t>
            </a:r>
            <a:endParaRPr lang="ru-RU" sz="5600" b="1" dirty="0" smtClean="0">
              <a:solidFill>
                <a:srgbClr val="C00000"/>
              </a:solidFill>
              <a:latin typeface="Times New Roman" panose="02020603050405020304" pitchFamily="18" charset="0"/>
              <a:cs typeface="Times New Roman" panose="02020603050405020304" pitchFamily="18" charset="0"/>
            </a:endParaRPr>
          </a:p>
          <a:p>
            <a:r>
              <a:rPr lang="ru-RU" sz="5600" b="1" dirty="0" smtClean="0">
                <a:solidFill>
                  <a:srgbClr val="C00000"/>
                </a:solidFill>
                <a:latin typeface="Times New Roman" panose="02020603050405020304" pitchFamily="18" charset="0"/>
                <a:cs typeface="Times New Roman" panose="02020603050405020304" pitchFamily="18" charset="0"/>
                <a:hlinkClick r:id="rId19"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19" action="ppaction://hlinksldjump"/>
              </a:rPr>
              <a:t>СКАКАЛКА»</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endParaRPr lang="ru-RU" sz="5600" b="1" dirty="0">
              <a:solidFill>
                <a:srgbClr val="C00000"/>
              </a:solidFill>
              <a:latin typeface="Times New Roman" panose="02020603050405020304" pitchFamily="18" charset="0"/>
              <a:cs typeface="Times New Roman" panose="02020603050405020304" pitchFamily="18" charset="0"/>
            </a:endParaRPr>
          </a:p>
          <a:p>
            <a:endParaRPr lang="ru-RU" dirty="0"/>
          </a:p>
        </p:txBody>
      </p:sp>
      <p:sp>
        <p:nvSpPr>
          <p:cNvPr id="4" name="Объект 3"/>
          <p:cNvSpPr>
            <a:spLocks noGrp="1"/>
          </p:cNvSpPr>
          <p:nvPr>
            <p:ph sz="half" idx="2"/>
          </p:nvPr>
        </p:nvSpPr>
        <p:spPr>
          <a:xfrm>
            <a:off x="4686300" y="1143000"/>
            <a:ext cx="3886200" cy="5532437"/>
          </a:xfrm>
        </p:spPr>
        <p:txBody>
          <a:bodyPr>
            <a:normAutofit fontScale="25000" lnSpcReduction="20000"/>
          </a:bodyPr>
          <a:lstStyle/>
          <a:p>
            <a:pPr marL="342900" indent="-342900"/>
            <a:r>
              <a:rPr lang="ru-RU" sz="5600" b="1" dirty="0" smtClean="0">
                <a:solidFill>
                  <a:srgbClr val="C00000"/>
                </a:solidFill>
                <a:latin typeface="Times New Roman" panose="02020603050405020304" pitchFamily="18" charset="0"/>
                <a:cs typeface="Times New Roman" panose="02020603050405020304" pitchFamily="18" charset="0"/>
                <a:hlinkClick r:id="rId20" action="ppaction://hlinksldjump"/>
              </a:rPr>
              <a:t>«СНЕЖНАЯ </a:t>
            </a:r>
            <a:r>
              <a:rPr lang="ru-RU" sz="5600" b="1" dirty="0">
                <a:solidFill>
                  <a:srgbClr val="C00000"/>
                </a:solidFill>
                <a:latin typeface="Times New Roman" panose="02020603050405020304" pitchFamily="18" charset="0"/>
                <a:cs typeface="Times New Roman" panose="02020603050405020304" pitchFamily="18" charset="0"/>
                <a:hlinkClick r:id="rId20" action="ppaction://hlinksldjump"/>
              </a:rPr>
              <a:t>БАБА»</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21" action="ppaction://hlinksldjump"/>
              </a:rPr>
              <a:t>«СОВА»</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smtClean="0">
                <a:solidFill>
                  <a:srgbClr val="C00000"/>
                </a:solidFill>
                <a:latin typeface="Times New Roman" panose="02020603050405020304" pitchFamily="18" charset="0"/>
                <a:cs typeface="Times New Roman" panose="02020603050405020304" pitchFamily="18" charset="0"/>
                <a:hlinkClick r:id="rId22"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22" action="ppaction://hlinksldjump"/>
              </a:rPr>
              <a:t>СОЛНЦЕ»</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23" action="ppaction://hlinksldjump"/>
              </a:rPr>
              <a:t>«СОРОКОНОЖКА</a:t>
            </a:r>
            <a:r>
              <a:rPr lang="ru-RU" sz="5600" b="1" dirty="0" smtClean="0">
                <a:solidFill>
                  <a:srgbClr val="C00000"/>
                </a:solidFill>
                <a:latin typeface="Times New Roman" panose="02020603050405020304" pitchFamily="18" charset="0"/>
                <a:cs typeface="Times New Roman" panose="02020603050405020304" pitchFamily="18" charset="0"/>
                <a:hlinkClick r:id="rId23" action="ppaction://hlinksldjump"/>
              </a:rPr>
              <a:t>» </a:t>
            </a:r>
            <a:endParaRPr lang="ru-RU" sz="5600" b="1" dirty="0" smtClean="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smtClean="0">
                <a:solidFill>
                  <a:srgbClr val="C00000"/>
                </a:solidFill>
                <a:latin typeface="Times New Roman" panose="02020603050405020304" pitchFamily="18" charset="0"/>
                <a:cs typeface="Times New Roman" panose="02020603050405020304" pitchFamily="18" charset="0"/>
                <a:hlinkClick r:id="rId24" action="ppaction://hlinksldjump"/>
              </a:rPr>
              <a:t>«СТАДО»</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25" action="ppaction://hlinksldjump"/>
              </a:rPr>
              <a:t>«СТОЙ, ИДИ, НА МЕСТЕ ЗАМРИ»</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26" action="ppaction://hlinksldjump"/>
              </a:rPr>
              <a:t>«ТЕРЕМОК»</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27" action="ppaction://hlinksldjump"/>
              </a:rPr>
              <a:t>«ТИШЕ ЕДЕШЬ»</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smtClean="0">
                <a:solidFill>
                  <a:srgbClr val="C00000"/>
                </a:solidFill>
                <a:latin typeface="Times New Roman" panose="02020603050405020304" pitchFamily="18" charset="0"/>
                <a:cs typeface="Times New Roman" panose="02020603050405020304" pitchFamily="18" charset="0"/>
                <a:hlinkClick r:id="rId28" action="ppaction://hlinksldjump"/>
              </a:rPr>
              <a:t>«</a:t>
            </a:r>
            <a:r>
              <a:rPr lang="ru-RU" sz="5600" b="1" dirty="0">
                <a:solidFill>
                  <a:srgbClr val="C00000"/>
                </a:solidFill>
                <a:latin typeface="Times New Roman" panose="02020603050405020304" pitchFamily="18" charset="0"/>
                <a:cs typeface="Times New Roman" panose="02020603050405020304" pitchFamily="18" charset="0"/>
                <a:hlinkClick r:id="rId28" action="ppaction://hlinksldjump"/>
              </a:rPr>
              <a:t>У МЕДВЕДЯ ВО БОРУ</a:t>
            </a:r>
            <a:r>
              <a:rPr lang="ru-RU" sz="5600" b="1" dirty="0" smtClean="0">
                <a:solidFill>
                  <a:srgbClr val="C00000"/>
                </a:solidFill>
                <a:latin typeface="Times New Roman" panose="02020603050405020304" pitchFamily="18" charset="0"/>
                <a:cs typeface="Times New Roman" panose="02020603050405020304" pitchFamily="18" charset="0"/>
                <a:hlinkClick r:id="rId28" action="ppaction://hlinksldjump"/>
              </a:rPr>
              <a:t>»</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29" action="ppaction://hlinksldjump"/>
              </a:rPr>
              <a:t>«УГАДАЙ, КТО ЗОВЁТ?»</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30" action="ppaction://hlinksldjump"/>
              </a:rPr>
              <a:t>«УДОЧКА»</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31" action="ppaction://hlinksldjump"/>
              </a:rPr>
              <a:t>«УСАТЫЙ </a:t>
            </a:r>
            <a:r>
              <a:rPr lang="ru-RU" sz="5600" b="1" dirty="0" smtClean="0">
                <a:solidFill>
                  <a:srgbClr val="C00000"/>
                </a:solidFill>
                <a:latin typeface="Times New Roman" panose="02020603050405020304" pitchFamily="18" charset="0"/>
                <a:cs typeface="Times New Roman" panose="02020603050405020304" pitchFamily="18" charset="0"/>
                <a:hlinkClick r:id="rId31" action="ppaction://hlinksldjump"/>
              </a:rPr>
              <a:t>СОМ»</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32" action="ppaction://hlinksldjump"/>
              </a:rPr>
              <a:t>«УТКА И СЕЛЕЗЕНЬ»</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33" action="ppaction://hlinksldjump"/>
              </a:rPr>
              <a:t>«ХЛОП, ХЛОП, УБЕГАЙ»</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34" action="ppaction://hlinksldjump"/>
              </a:rPr>
              <a:t>«ХРОМАЯ ЛИСА»</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35" action="ppaction://hlinksldjump"/>
              </a:rPr>
              <a:t>«</a:t>
            </a:r>
            <a:r>
              <a:rPr lang="ru-RU" sz="5600" b="1" dirty="0" smtClean="0">
                <a:solidFill>
                  <a:srgbClr val="C00000"/>
                </a:solidFill>
                <a:latin typeface="Times New Roman" panose="02020603050405020304" pitchFamily="18" charset="0"/>
                <a:cs typeface="Times New Roman" panose="02020603050405020304" pitchFamily="18" charset="0"/>
                <a:hlinkClick r:id="rId35" action="ppaction://hlinksldjump"/>
              </a:rPr>
              <a:t>ЧЕЛНОЧОК</a:t>
            </a:r>
            <a:r>
              <a:rPr lang="ru-RU" sz="5600" b="1" dirty="0">
                <a:solidFill>
                  <a:srgbClr val="C00000"/>
                </a:solidFill>
                <a:latin typeface="Times New Roman" panose="02020603050405020304" pitchFamily="18" charset="0"/>
                <a:cs typeface="Times New Roman" panose="02020603050405020304" pitchFamily="18" charset="0"/>
                <a:hlinkClick r:id="rId35" action="ppaction://hlinksldjump"/>
              </a:rPr>
              <a:t>»</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36" action="ppaction://hlinksldjump"/>
              </a:rPr>
              <a:t>«ЧУРИЛКИ»</a:t>
            </a:r>
            <a:endParaRPr lang="ru-RU" sz="5600" b="1" dirty="0">
              <a:solidFill>
                <a:srgbClr val="C00000"/>
              </a:solidFill>
              <a:latin typeface="Times New Roman" panose="02020603050405020304" pitchFamily="18" charset="0"/>
              <a:cs typeface="Times New Roman" panose="02020603050405020304" pitchFamily="18" charset="0"/>
            </a:endParaRPr>
          </a:p>
          <a:p>
            <a:pPr marL="342900" indent="-342900"/>
            <a:r>
              <a:rPr lang="ru-RU" sz="5600" b="1" dirty="0">
                <a:solidFill>
                  <a:srgbClr val="C00000"/>
                </a:solidFill>
                <a:latin typeface="Times New Roman" panose="02020603050405020304" pitchFamily="18" charset="0"/>
                <a:cs typeface="Times New Roman" panose="02020603050405020304" pitchFamily="18" charset="0"/>
                <a:hlinkClick r:id="rId37" action="ppaction://hlinksldjump"/>
              </a:rPr>
              <a:t>«ЯСТРЕБ»</a:t>
            </a:r>
            <a:endParaRPr lang="ru-RU" sz="5600" b="1" dirty="0">
              <a:solidFill>
                <a:srgbClr val="C00000"/>
              </a:solidFill>
              <a:latin typeface="Times New Roman" panose="02020603050405020304" pitchFamily="18" charset="0"/>
              <a:cs typeface="Times New Roman" panose="02020603050405020304" pitchFamily="18" charset="0"/>
            </a:endParaRPr>
          </a:p>
          <a:p>
            <a:endParaRPr lang="ru-RU" dirty="0"/>
          </a:p>
        </p:txBody>
      </p:sp>
      <p:sp>
        <p:nvSpPr>
          <p:cNvPr id="5" name="Управляющая кнопка: домой 4">
            <a:hlinkClick r:id="" action="ppaction://hlinkshowjump?jump=firstslide" highlightClick="1"/>
          </p:cNvPr>
          <p:cNvSpPr/>
          <p:nvPr/>
        </p:nvSpPr>
        <p:spPr>
          <a:xfrm>
            <a:off x="7585656" y="5241702"/>
            <a:ext cx="927160" cy="1030310"/>
          </a:xfrm>
          <a:prstGeom prst="actionButtonHome">
            <a:avLst/>
          </a:prstGeom>
          <a:blipFill>
            <a:blip r:embed="rId38"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985075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«ЗОЛОТЫЕ ВОРОТА»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8" y="1290919"/>
            <a:ext cx="8004362" cy="3139321"/>
          </a:xfrm>
          <a:prstGeom prst="rect">
            <a:avLst/>
          </a:prstGeom>
        </p:spPr>
        <p:txBody>
          <a:bodyPr wrap="square">
            <a:spAutoFit/>
          </a:bodyPr>
          <a:lstStyle/>
          <a:p>
            <a:pPr algn="just"/>
            <a:r>
              <a:rPr lang="ru-RU" b="1" dirty="0">
                <a:solidFill>
                  <a:srgbClr val="CC0000"/>
                </a:solidFill>
              </a:rPr>
              <a:t>Цель: </a:t>
            </a:r>
            <a:r>
              <a:rPr lang="ru-RU" dirty="0">
                <a:solidFill>
                  <a:srgbClr val="CC0000"/>
                </a:solidFill>
              </a:rPr>
              <a:t>совершенствовать легкий бег, развивать ловкость.    </a:t>
            </a:r>
          </a:p>
          <a:p>
            <a:pPr algn="ctr"/>
            <a:r>
              <a:rPr lang="ru-RU" b="1" dirty="0">
                <a:solidFill>
                  <a:srgbClr val="CC0000"/>
                </a:solidFill>
              </a:rPr>
              <a:t>Ход игры: </a:t>
            </a:r>
          </a:p>
          <a:p>
            <a:pPr algn="just"/>
            <a:r>
              <a:rPr lang="ru-RU" dirty="0">
                <a:solidFill>
                  <a:srgbClr val="CC0000"/>
                </a:solidFill>
              </a:rPr>
              <a:t>Участники игры делятся на тех, кто стоит в кругу, подняв сомкнутые руки. И тех, кто через эти ворота пробегают цепочкой (или по одному). </a:t>
            </a:r>
          </a:p>
          <a:p>
            <a:pPr algn="just"/>
            <a:r>
              <a:rPr lang="ru-RU" u="sng" dirty="0">
                <a:solidFill>
                  <a:srgbClr val="CC0000"/>
                </a:solidFill>
              </a:rPr>
              <a:t>Стоящие поют:</a:t>
            </a:r>
          </a:p>
          <a:p>
            <a:pPr algn="just"/>
            <a:r>
              <a:rPr lang="ru-RU" dirty="0">
                <a:solidFill>
                  <a:srgbClr val="CC0000"/>
                </a:solidFill>
              </a:rPr>
              <a:t>Золотые </a:t>
            </a:r>
            <a:r>
              <a:rPr lang="ru-RU" dirty="0" smtClean="0">
                <a:solidFill>
                  <a:srgbClr val="CC0000"/>
                </a:solidFill>
              </a:rPr>
              <a:t>ворота пропускают </a:t>
            </a:r>
            <a:r>
              <a:rPr lang="ru-RU" dirty="0">
                <a:solidFill>
                  <a:srgbClr val="CC0000"/>
                </a:solidFill>
              </a:rPr>
              <a:t>не всегда:</a:t>
            </a:r>
          </a:p>
          <a:p>
            <a:pPr algn="just"/>
            <a:r>
              <a:rPr lang="ru-RU" dirty="0">
                <a:solidFill>
                  <a:srgbClr val="CC0000"/>
                </a:solidFill>
              </a:rPr>
              <a:t>Первый раз </a:t>
            </a:r>
            <a:r>
              <a:rPr lang="ru-RU" dirty="0" smtClean="0">
                <a:solidFill>
                  <a:srgbClr val="CC0000"/>
                </a:solidFill>
              </a:rPr>
              <a:t>прощается, второй </a:t>
            </a:r>
            <a:r>
              <a:rPr lang="ru-RU" dirty="0">
                <a:solidFill>
                  <a:srgbClr val="CC0000"/>
                </a:solidFill>
              </a:rPr>
              <a:t>– запрещается,</a:t>
            </a:r>
          </a:p>
          <a:p>
            <a:pPr algn="just"/>
            <a:r>
              <a:rPr lang="ru-RU" dirty="0">
                <a:solidFill>
                  <a:srgbClr val="CC0000"/>
                </a:solidFill>
              </a:rPr>
              <a:t>А на третий раз </a:t>
            </a:r>
            <a:r>
              <a:rPr lang="ru-RU" dirty="0" smtClean="0">
                <a:solidFill>
                  <a:srgbClr val="CC0000"/>
                </a:solidFill>
              </a:rPr>
              <a:t>не </a:t>
            </a:r>
            <a:r>
              <a:rPr lang="ru-RU" dirty="0">
                <a:solidFill>
                  <a:srgbClr val="CC0000"/>
                </a:solidFill>
              </a:rPr>
              <a:t>пропустим вас! </a:t>
            </a:r>
          </a:p>
          <a:p>
            <a:pPr algn="just"/>
            <a:r>
              <a:rPr lang="ru-RU" dirty="0">
                <a:solidFill>
                  <a:srgbClr val="CC0000"/>
                </a:solidFill>
              </a:rPr>
              <a:t>«Ворота» закрываются и «ловят» того, кто остался в них. Оказавшиеся внутри круга, берутся за руки с образующими круг, увеличивая «ворота».</a:t>
            </a:r>
          </a:p>
          <a:p>
            <a:r>
              <a:rPr lang="ru-RU" dirty="0"/>
              <a:t> </a:t>
            </a:r>
            <a:endParaRPr lang="ru-RU" dirty="0">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441" y="4190194"/>
            <a:ext cx="3981033" cy="2054530"/>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281401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«ИГОЛКА И НИТКА»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2585323"/>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упражнять детей в умении бегать меняя направление движения, воспитывать организованность, развивать ловкость, быстроту.</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Дети становятся друг за другом. Первый – «иголка» - он бегает, меняя направление. Остальные бегут за ним, стараясь не отставать и не запутаться.</a:t>
            </a:r>
          </a:p>
          <a:p>
            <a:pPr algn="just"/>
            <a:r>
              <a:rPr lang="ru-RU" dirty="0">
                <a:solidFill>
                  <a:srgbClr val="CC0000"/>
                </a:solidFill>
              </a:rPr>
              <a:t>Ниточка, ниточка за иголкой тянется,</a:t>
            </a:r>
          </a:p>
          <a:p>
            <a:pPr algn="just"/>
            <a:r>
              <a:rPr lang="ru-RU" dirty="0">
                <a:solidFill>
                  <a:srgbClr val="CC0000"/>
                </a:solidFill>
              </a:rPr>
              <a:t>Никогда ниточка одна не останется.</a:t>
            </a:r>
          </a:p>
          <a:p>
            <a:pPr algn="just"/>
            <a:r>
              <a:rPr lang="ru-RU" dirty="0">
                <a:solidFill>
                  <a:srgbClr val="CC0000"/>
                </a:solidFill>
              </a:rPr>
              <a:t>Тот ребенок, из-за которого «ниточка порвалась» становится последним «узелок». Затем выбирается другая «иголка».</a:t>
            </a:r>
            <a:endParaRPr lang="ru-RU" dirty="0">
              <a:solidFill>
                <a:srgbClr val="CC0000"/>
              </a:solidFill>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632" y="3724835"/>
            <a:ext cx="4495728" cy="2550767"/>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22713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«КАПУСТА»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452283"/>
            <a:ext cx="8004362" cy="4524315"/>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a:t>
            </a:r>
            <a:r>
              <a:rPr lang="ru-RU" dirty="0" smtClean="0">
                <a:solidFill>
                  <a:srgbClr val="CC0000"/>
                </a:solidFill>
              </a:rPr>
              <a:t>развивать </a:t>
            </a:r>
            <a:r>
              <a:rPr lang="ru-RU" dirty="0">
                <a:solidFill>
                  <a:srgbClr val="CC0000"/>
                </a:solidFill>
              </a:rPr>
              <a:t>у детей умение выполнять движения по сигналу, умение согласовывать движения со словами, упражнять в беге, умению играть в коллективе.</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Рисуется круг – «огород». На середину круга складываются шапки, пояса, платки и прочее. Это – «капуста». Все участники игры стоят за кругом, а один из них выбирается хозяином. Он садится </a:t>
            </a:r>
            <a:r>
              <a:rPr lang="ru-RU" dirty="0" smtClean="0">
                <a:solidFill>
                  <a:srgbClr val="CC0000"/>
                </a:solidFill>
              </a:rPr>
              <a:t>рядом с</a:t>
            </a:r>
            <a:r>
              <a:rPr lang="ru-RU" dirty="0">
                <a:solidFill>
                  <a:srgbClr val="CC0000"/>
                </a:solidFill>
              </a:rPr>
              <a:t> «капустой». </a:t>
            </a:r>
            <a:endParaRPr lang="ru-RU" dirty="0" smtClean="0">
              <a:solidFill>
                <a:srgbClr val="CC0000"/>
              </a:solidFill>
            </a:endParaRPr>
          </a:p>
          <a:p>
            <a:pPr algn="just"/>
            <a:r>
              <a:rPr lang="ru-RU" u="sng" dirty="0" smtClean="0">
                <a:solidFill>
                  <a:srgbClr val="CC0000"/>
                </a:solidFill>
              </a:rPr>
              <a:t>«</a:t>
            </a:r>
            <a:r>
              <a:rPr lang="ru-RU" u="sng" dirty="0">
                <a:solidFill>
                  <a:srgbClr val="CC0000"/>
                </a:solidFill>
              </a:rPr>
              <a:t>Хозяин» изображает движениями то, о чем поет:</a:t>
            </a:r>
          </a:p>
          <a:p>
            <a:pPr algn="just"/>
            <a:r>
              <a:rPr lang="ru-RU" dirty="0" smtClean="0">
                <a:solidFill>
                  <a:srgbClr val="CC0000"/>
                </a:solidFill>
              </a:rPr>
              <a:t>Я </a:t>
            </a:r>
            <a:r>
              <a:rPr lang="ru-RU" dirty="0">
                <a:solidFill>
                  <a:srgbClr val="CC0000"/>
                </a:solidFill>
              </a:rPr>
              <a:t>на камушке сижу, мелки колышки тешу.</a:t>
            </a:r>
          </a:p>
          <a:p>
            <a:pPr algn="just"/>
            <a:r>
              <a:rPr lang="ru-RU" dirty="0">
                <a:solidFill>
                  <a:srgbClr val="CC0000"/>
                </a:solidFill>
              </a:rPr>
              <a:t>Мелки колышки тешу, огород свой горожу,</a:t>
            </a:r>
          </a:p>
          <a:p>
            <a:pPr algn="just"/>
            <a:r>
              <a:rPr lang="ru-RU" dirty="0">
                <a:solidFill>
                  <a:srgbClr val="CC0000"/>
                </a:solidFill>
              </a:rPr>
              <a:t>Чтоб капусту не украли, в огород не прибежали</a:t>
            </a:r>
          </a:p>
          <a:p>
            <a:pPr algn="just"/>
            <a:r>
              <a:rPr lang="ru-RU" dirty="0">
                <a:solidFill>
                  <a:srgbClr val="CC0000"/>
                </a:solidFill>
              </a:rPr>
              <a:t>Волк и лисица, бобёр и курица, </a:t>
            </a:r>
            <a:endParaRPr lang="ru-RU" dirty="0" smtClean="0">
              <a:solidFill>
                <a:srgbClr val="CC0000"/>
              </a:solidFill>
            </a:endParaRPr>
          </a:p>
          <a:p>
            <a:pPr algn="just"/>
            <a:r>
              <a:rPr lang="ru-RU" dirty="0">
                <a:solidFill>
                  <a:srgbClr val="CC0000"/>
                </a:solidFill>
              </a:rPr>
              <a:t>З</a:t>
            </a:r>
            <a:r>
              <a:rPr lang="ru-RU" dirty="0" smtClean="0">
                <a:solidFill>
                  <a:srgbClr val="CC0000"/>
                </a:solidFill>
              </a:rPr>
              <a:t>аяц </a:t>
            </a:r>
            <a:r>
              <a:rPr lang="ru-RU" dirty="0">
                <a:solidFill>
                  <a:srgbClr val="CC0000"/>
                </a:solidFill>
              </a:rPr>
              <a:t>усатый, медведь косолапый.</a:t>
            </a:r>
          </a:p>
          <a:p>
            <a:pPr algn="just"/>
            <a:r>
              <a:rPr lang="ru-RU" dirty="0">
                <a:solidFill>
                  <a:srgbClr val="CC0000"/>
                </a:solidFill>
              </a:rPr>
              <a:t>Играющие стараются быстро забежать в «огород», схватить «капусту» и убежать. Кого «хозяин» поймает, тот выбывает из игры. </a:t>
            </a:r>
            <a:endParaRPr lang="ru-RU" dirty="0" smtClean="0">
              <a:solidFill>
                <a:srgbClr val="CC0000"/>
              </a:solidFill>
            </a:endParaRPr>
          </a:p>
          <a:p>
            <a:pPr algn="just"/>
            <a:r>
              <a:rPr lang="ru-RU" dirty="0" smtClean="0">
                <a:solidFill>
                  <a:srgbClr val="CC0000"/>
                </a:solidFill>
              </a:rPr>
              <a:t>Участник</a:t>
            </a:r>
            <a:r>
              <a:rPr lang="ru-RU" dirty="0">
                <a:solidFill>
                  <a:srgbClr val="CC0000"/>
                </a:solidFill>
              </a:rPr>
              <a:t>, который больше всех унесет «капусты», объявляется победителем.</a:t>
            </a:r>
            <a:endParaRPr lang="ru-RU" dirty="0">
              <a:solidFill>
                <a:srgbClr val="CC0000"/>
              </a:solidFill>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02378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«КАРАСИ И ЩУКА»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8" y="1820484"/>
            <a:ext cx="4881282" cy="4247317"/>
          </a:xfrm>
          <a:prstGeom prst="rect">
            <a:avLst/>
          </a:prstGeom>
        </p:spPr>
        <p:txBody>
          <a:bodyPr wrap="square">
            <a:spAutoFit/>
          </a:bodyPr>
          <a:lstStyle/>
          <a:p>
            <a:pPr algn="ctr"/>
            <a:r>
              <a:rPr lang="ru-RU" b="1" dirty="0" smtClean="0">
                <a:solidFill>
                  <a:srgbClr val="CC0000"/>
                </a:solidFill>
              </a:rPr>
              <a:t>Ход </a:t>
            </a:r>
            <a:r>
              <a:rPr lang="ru-RU" b="1" dirty="0">
                <a:solidFill>
                  <a:srgbClr val="CC0000"/>
                </a:solidFill>
              </a:rPr>
              <a:t>игры:  </a:t>
            </a:r>
          </a:p>
          <a:p>
            <a:pPr algn="just"/>
            <a:r>
              <a:rPr lang="ru-RU" dirty="0">
                <a:solidFill>
                  <a:srgbClr val="CC0000"/>
                </a:solidFill>
              </a:rPr>
              <a:t>Играющие делятся на «карасей» и «камешки», одному ребенку поручают роль щуки. Дети - «камешки» встают кругом, «караси плавают» внутри круга. Ребенок - «щука» находится за кругом.</a:t>
            </a:r>
          </a:p>
          <a:p>
            <a:pPr algn="just"/>
            <a:r>
              <a:rPr lang="ru-RU" dirty="0">
                <a:solidFill>
                  <a:srgbClr val="CC0000"/>
                </a:solidFill>
              </a:rPr>
              <a:t>По команде взрослого: «Щука!» он быстро вбегает внутрь и старается поймать карасей, которые должны успеть спрятаться за «камешком» и присесть за кем-нибудь из детей, стоящих по кругу. Те, кто не успели, считаются пойманными и уходят за круг. Игра продолжается, пока не останется 2-3 ребенка. Затем выбирается новая «щука», а дети-«камешки» и «караси» меняются ролями.</a:t>
            </a:r>
            <a:endParaRPr lang="ru-RU" dirty="0">
              <a:solidFill>
                <a:srgbClr val="CC0000"/>
              </a:solidFill>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95766" y="3294530"/>
            <a:ext cx="3237438" cy="2996732"/>
          </a:xfrm>
          <a:prstGeom prst="rect">
            <a:avLst/>
          </a:prstGeom>
        </p:spPr>
      </p:pic>
      <p:sp>
        <p:nvSpPr>
          <p:cNvPr id="6" name="Прямоугольник 5"/>
          <p:cNvSpPr/>
          <p:nvPr/>
        </p:nvSpPr>
        <p:spPr>
          <a:xfrm>
            <a:off x="484094" y="1257763"/>
            <a:ext cx="8085045" cy="369332"/>
          </a:xfrm>
          <a:prstGeom prst="rect">
            <a:avLst/>
          </a:prstGeom>
        </p:spPr>
        <p:txBody>
          <a:bodyPr wrap="square">
            <a:spAutoFit/>
          </a:bodyPr>
          <a:lstStyle/>
          <a:p>
            <a:pPr algn="just"/>
            <a:r>
              <a:rPr lang="ru-RU" b="1" dirty="0">
                <a:solidFill>
                  <a:srgbClr val="CC0000"/>
                </a:solidFill>
              </a:rPr>
              <a:t>Цель: </a:t>
            </a:r>
            <a:r>
              <a:rPr lang="ru-RU" dirty="0">
                <a:solidFill>
                  <a:srgbClr val="CC0000"/>
                </a:solidFill>
              </a:rPr>
              <a:t>развить двигательные навыки, скорость реакции, ловкость детей.</a:t>
            </a:r>
          </a:p>
        </p:txBody>
      </p:sp>
      <p:sp>
        <p:nvSpPr>
          <p:cNvPr id="7" name="Управляющая кнопка: домой 6">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55042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«КОВАННЫЕ ЦЕПИ»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1" cy="2585323"/>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a:t>
            </a:r>
            <a:r>
              <a:rPr lang="ru-RU" dirty="0" smtClean="0">
                <a:solidFill>
                  <a:srgbClr val="CC0000"/>
                </a:solidFill>
              </a:rPr>
              <a:t>развивать </a:t>
            </a:r>
            <a:r>
              <a:rPr lang="ru-RU" dirty="0">
                <a:solidFill>
                  <a:srgbClr val="CC0000"/>
                </a:solidFill>
              </a:rPr>
              <a:t>у детей умение действовать по сигналу, упражнять в построению в две шеренги, беге.</a:t>
            </a:r>
          </a:p>
          <a:p>
            <a:pPr algn="ctr"/>
            <a:r>
              <a:rPr lang="ru-RU" b="1" dirty="0">
                <a:solidFill>
                  <a:srgbClr val="CC0000"/>
                </a:solidFill>
              </a:rPr>
              <a:t>Ход игры: </a:t>
            </a:r>
          </a:p>
          <a:p>
            <a:pPr algn="just"/>
            <a:r>
              <a:rPr lang="ru-RU" dirty="0">
                <a:solidFill>
                  <a:srgbClr val="CC0000"/>
                </a:solidFill>
              </a:rPr>
              <a:t>Две шеренги детей, взявшись за руки, становятся друг против друга на расстоянии 15 – 20 м. </a:t>
            </a:r>
            <a:endParaRPr lang="ru-RU" dirty="0" smtClean="0">
              <a:solidFill>
                <a:srgbClr val="CC0000"/>
              </a:solidFill>
            </a:endParaRPr>
          </a:p>
          <a:p>
            <a:pPr algn="just"/>
            <a:r>
              <a:rPr lang="ru-RU" dirty="0" smtClean="0">
                <a:solidFill>
                  <a:srgbClr val="CC0000"/>
                </a:solidFill>
              </a:rPr>
              <a:t>Одна </a:t>
            </a:r>
            <a:r>
              <a:rPr lang="ru-RU" dirty="0">
                <a:solidFill>
                  <a:srgbClr val="CC0000"/>
                </a:solidFill>
              </a:rPr>
              <a:t>шеренга детей кричит:</a:t>
            </a:r>
          </a:p>
          <a:p>
            <a:pPr algn="just"/>
            <a:r>
              <a:rPr lang="ru-RU" dirty="0">
                <a:solidFill>
                  <a:srgbClr val="CC0000"/>
                </a:solidFill>
              </a:rPr>
              <a:t>- Цепи, цепи, разбейте нас!</a:t>
            </a:r>
          </a:p>
          <a:p>
            <a:pPr algn="just"/>
            <a:r>
              <a:rPr lang="ru-RU" dirty="0">
                <a:solidFill>
                  <a:srgbClr val="CC0000"/>
                </a:solidFill>
              </a:rPr>
              <a:t>Кем из нас? – отвечает другая </a:t>
            </a:r>
            <a:endParaRPr lang="ru-RU" dirty="0" smtClean="0">
              <a:solidFill>
                <a:srgbClr val="CC0000"/>
              </a:solidFill>
            </a:endParaRPr>
          </a:p>
          <a:p>
            <a:pPr algn="just"/>
            <a:r>
              <a:rPr lang="ru-RU" dirty="0" smtClean="0">
                <a:solidFill>
                  <a:srgbClr val="CC0000"/>
                </a:solidFill>
              </a:rPr>
              <a:t>- </a:t>
            </a:r>
            <a:r>
              <a:rPr lang="ru-RU" dirty="0">
                <a:solidFill>
                  <a:srgbClr val="CC0000"/>
                </a:solidFill>
              </a:rPr>
              <a:t>Стёпой! - отвечает </a:t>
            </a:r>
            <a:r>
              <a:rPr lang="ru-RU" dirty="0" smtClean="0">
                <a:solidFill>
                  <a:srgbClr val="CC0000"/>
                </a:solidFill>
              </a:rPr>
              <a:t>первая</a:t>
            </a:r>
            <a:endParaRPr lang="ru-RU" dirty="0">
              <a:solidFill>
                <a:srgbClr val="CC00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835" y="3482723"/>
            <a:ext cx="3701303" cy="2288489"/>
          </a:xfrm>
          <a:prstGeom prst="rect">
            <a:avLst/>
          </a:prstGeom>
        </p:spPr>
      </p:pic>
      <p:sp>
        <p:nvSpPr>
          <p:cNvPr id="4" name="Прямоугольник 3"/>
          <p:cNvSpPr/>
          <p:nvPr/>
        </p:nvSpPr>
        <p:spPr>
          <a:xfrm>
            <a:off x="564776" y="3780908"/>
            <a:ext cx="4249271" cy="2585323"/>
          </a:xfrm>
          <a:prstGeom prst="rect">
            <a:avLst/>
          </a:prstGeom>
        </p:spPr>
        <p:txBody>
          <a:bodyPr wrap="square">
            <a:spAutoFit/>
          </a:bodyPr>
          <a:lstStyle/>
          <a:p>
            <a:pPr algn="just"/>
            <a:r>
              <a:rPr lang="ru-RU" dirty="0">
                <a:solidFill>
                  <a:srgbClr val="CC0000"/>
                </a:solidFill>
              </a:rPr>
              <a:t>Ребёнок, чьё имя назвали, разбегается и старается разбить  вторую шеренгу (целится в сцепленные руки). Если разбивает, то уводит в свою шеренгу ту пару участников, которую он разбил. Если не разбивает, то встаёт в шеренгу, которую не смог разбить. Выигрывает та команда, где оказывается больше игроков.</a:t>
            </a:r>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15029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«КОЛЕЧКО»</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677316"/>
            <a:ext cx="5647764" cy="4247317"/>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развить внимательность и наблюдательность детей, координацию движений.</a:t>
            </a:r>
          </a:p>
          <a:p>
            <a:pPr algn="ctr"/>
            <a:r>
              <a:rPr lang="ru-RU" b="1" dirty="0">
                <a:solidFill>
                  <a:srgbClr val="CC0000"/>
                </a:solidFill>
              </a:rPr>
              <a:t>Ход игры:</a:t>
            </a:r>
            <a:endParaRPr lang="ru-RU" dirty="0">
              <a:solidFill>
                <a:srgbClr val="CC0000"/>
              </a:solidFill>
            </a:endParaRPr>
          </a:p>
          <a:p>
            <a:pPr algn="just"/>
            <a:r>
              <a:rPr lang="ru-RU" dirty="0" smtClean="0">
                <a:solidFill>
                  <a:srgbClr val="CC0000"/>
                </a:solidFill>
              </a:rPr>
              <a:t>Водящий </a:t>
            </a:r>
            <a:r>
              <a:rPr lang="ru-RU" dirty="0">
                <a:solidFill>
                  <a:srgbClr val="CC0000"/>
                </a:solidFill>
              </a:rPr>
              <a:t>стоит напротив остальных играющих, которые сидят, сложив руки лодочкой. Он держит в руках колечко и, подходя к каждому из игроков, как будто вкладывает им колечко в руки. Получивший кольцо не должен подавать вида, что это именно он. </a:t>
            </a:r>
            <a:endParaRPr lang="ru-RU" dirty="0" smtClean="0">
              <a:solidFill>
                <a:srgbClr val="CC0000"/>
              </a:solidFill>
            </a:endParaRPr>
          </a:p>
          <a:p>
            <a:pPr algn="just"/>
            <a:r>
              <a:rPr lang="ru-RU" dirty="0" smtClean="0">
                <a:solidFill>
                  <a:srgbClr val="CC0000"/>
                </a:solidFill>
              </a:rPr>
              <a:t>Когда </a:t>
            </a:r>
            <a:r>
              <a:rPr lang="ru-RU" dirty="0">
                <a:solidFill>
                  <a:srgbClr val="CC0000"/>
                </a:solidFill>
              </a:rPr>
              <a:t>водящий обошел всех детей, он говорит: «Колечко-колечко, выйди на крылечко!» Тот, у кого колечко, должен быстро встать и выбежать к водящему. Остальные дети должны удержать его и не позволить встать с места. Если все же ребенку с колечком это удается, он становится водящим, и игра повторяется снова.</a:t>
            </a:r>
            <a:endParaRPr lang="ru-RU" dirty="0">
              <a:solidFill>
                <a:srgbClr val="CC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5178">
            <a:off x="4656432" y="1306679"/>
            <a:ext cx="4879798" cy="5043237"/>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328137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«КОЛПАЧОК (ПАУЧОК)»</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2585323"/>
          </a:xfrm>
          <a:prstGeom prst="rect">
            <a:avLst/>
          </a:prstGeom>
        </p:spPr>
        <p:txBody>
          <a:bodyPr wrap="square">
            <a:spAutoFit/>
          </a:bodyPr>
          <a:lstStyle/>
          <a:p>
            <a:pPr algn="just"/>
            <a:r>
              <a:rPr lang="ru-RU" b="1" dirty="0">
                <a:solidFill>
                  <a:srgbClr val="CC0000"/>
                </a:solidFill>
              </a:rPr>
              <a:t>Цель</a:t>
            </a:r>
            <a:r>
              <a:rPr lang="ru-RU" b="1" dirty="0">
                <a:solidFill>
                  <a:srgbClr val="CC0000"/>
                </a:solidFill>
                <a:latin typeface="Times New Roman" panose="02020603050405020304" pitchFamily="18" charset="0"/>
                <a:cs typeface="Times New Roman" panose="02020603050405020304" pitchFamily="18" charset="0"/>
              </a:rPr>
              <a:t>:</a:t>
            </a:r>
            <a:r>
              <a:rPr lang="ru-RU" dirty="0">
                <a:solidFill>
                  <a:srgbClr val="CC0000"/>
                </a:solidFill>
                <a:latin typeface="Times New Roman" panose="02020603050405020304" pitchFamily="18" charset="0"/>
                <a:cs typeface="Times New Roman" panose="02020603050405020304" pitchFamily="18" charset="0"/>
              </a:rPr>
              <a:t> закрепить умение выполнять движения вместе, честно выполнять правила игры.</a:t>
            </a:r>
            <a:endParaRPr lang="ru-RU" dirty="0">
              <a:solidFill>
                <a:srgbClr val="CC0000"/>
              </a:solidFill>
            </a:endParaRPr>
          </a:p>
          <a:p>
            <a:pPr algn="ctr"/>
            <a:r>
              <a:rPr lang="ru-RU" b="1" dirty="0">
                <a:solidFill>
                  <a:srgbClr val="CC0000"/>
                </a:solidFill>
              </a:rPr>
              <a:t>Ход игры: </a:t>
            </a:r>
          </a:p>
          <a:p>
            <a:pPr algn="just"/>
            <a:r>
              <a:rPr lang="ru-RU" dirty="0">
                <a:solidFill>
                  <a:srgbClr val="CC0000"/>
                </a:solidFill>
              </a:rPr>
              <a:t>Выбирают водящего, который садится на корточки в центре круга. Остальные играющие ходят вокруг него, взявшись за руки, и поют:</a:t>
            </a:r>
          </a:p>
          <a:p>
            <a:pPr algn="just"/>
            <a:r>
              <a:rPr lang="ru-RU" dirty="0">
                <a:solidFill>
                  <a:srgbClr val="CC0000"/>
                </a:solidFill>
              </a:rPr>
              <a:t>Колпачок, колпачок, т</a:t>
            </a:r>
            <a:r>
              <a:rPr lang="ru-RU" dirty="0" smtClean="0">
                <a:solidFill>
                  <a:srgbClr val="CC0000"/>
                </a:solidFill>
              </a:rPr>
              <a:t>оненькие </a:t>
            </a:r>
            <a:r>
              <a:rPr lang="ru-RU" dirty="0">
                <a:solidFill>
                  <a:srgbClr val="CC0000"/>
                </a:solidFill>
              </a:rPr>
              <a:t>ножки, красные сапожки,</a:t>
            </a:r>
          </a:p>
          <a:p>
            <a:pPr algn="just"/>
            <a:r>
              <a:rPr lang="ru-RU" dirty="0">
                <a:solidFill>
                  <a:srgbClr val="CC0000"/>
                </a:solidFill>
              </a:rPr>
              <a:t>Мы тебя поили, мы тебя </a:t>
            </a:r>
            <a:r>
              <a:rPr lang="ru-RU" dirty="0" smtClean="0">
                <a:solidFill>
                  <a:srgbClr val="CC0000"/>
                </a:solidFill>
              </a:rPr>
              <a:t>кормили, на </a:t>
            </a:r>
            <a:r>
              <a:rPr lang="ru-RU" dirty="0">
                <a:solidFill>
                  <a:srgbClr val="CC0000"/>
                </a:solidFill>
              </a:rPr>
              <a:t>ноги поставили, танцевать заставили.</a:t>
            </a:r>
          </a:p>
          <a:p>
            <a:pPr algn="just"/>
            <a:r>
              <a:rPr lang="ru-RU" dirty="0">
                <a:solidFill>
                  <a:srgbClr val="CC0000"/>
                </a:solidFill>
              </a:rPr>
              <a:t>Все бегут к центру, приподнимают водящего, ставят его на ноги и снова образуют круг. </a:t>
            </a:r>
            <a:endParaRPr lang="ru-RU" dirty="0">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606" y="3283139"/>
            <a:ext cx="4534533" cy="3048425"/>
          </a:xfrm>
          <a:prstGeom prst="rect">
            <a:avLst/>
          </a:prstGeom>
        </p:spPr>
      </p:pic>
      <p:sp>
        <p:nvSpPr>
          <p:cNvPr id="4" name="Прямоугольник 3"/>
          <p:cNvSpPr/>
          <p:nvPr/>
        </p:nvSpPr>
        <p:spPr>
          <a:xfrm>
            <a:off x="564777" y="3776623"/>
            <a:ext cx="3644152" cy="2308324"/>
          </a:xfrm>
          <a:prstGeom prst="rect">
            <a:avLst/>
          </a:prstGeom>
        </p:spPr>
        <p:txBody>
          <a:bodyPr wrap="square">
            <a:spAutoFit/>
          </a:bodyPr>
          <a:lstStyle/>
          <a:p>
            <a:pPr algn="just"/>
            <a:r>
              <a:rPr lang="ru-RU" dirty="0">
                <a:solidFill>
                  <a:srgbClr val="CC0000"/>
                </a:solidFill>
              </a:rPr>
              <a:t>Хлопая в ладоши, поют:</a:t>
            </a:r>
          </a:p>
          <a:p>
            <a:pPr algn="just"/>
            <a:r>
              <a:rPr lang="ru-RU" dirty="0">
                <a:solidFill>
                  <a:srgbClr val="CC0000"/>
                </a:solidFill>
              </a:rPr>
              <a:t>Танцуй, танцуй, сколько хочешь, выбирай, кого захочешь!</a:t>
            </a:r>
          </a:p>
          <a:p>
            <a:pPr algn="just"/>
            <a:r>
              <a:rPr lang="ru-RU" dirty="0">
                <a:solidFill>
                  <a:srgbClr val="CC0000"/>
                </a:solidFill>
              </a:rPr>
              <a:t>Водящий кружится с закрытыми глазами.</a:t>
            </a:r>
          </a:p>
          <a:p>
            <a:pPr algn="just"/>
            <a:r>
              <a:rPr lang="ru-RU" dirty="0">
                <a:solidFill>
                  <a:srgbClr val="CC0000"/>
                </a:solidFill>
              </a:rPr>
              <a:t>Водящий выбирает кого-нибудь, не открывая глаз, и меняется с ним местами.</a:t>
            </a:r>
            <a:r>
              <a:rPr lang="ru-RU" dirty="0"/>
              <a:t>  </a:t>
            </a:r>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140065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«КОРШУН»</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4524315"/>
          </a:xfrm>
          <a:prstGeom prst="rect">
            <a:avLst/>
          </a:prstGeom>
        </p:spPr>
        <p:txBody>
          <a:bodyPr wrap="square">
            <a:spAutoFit/>
          </a:bodyPr>
          <a:lstStyle/>
          <a:p>
            <a:pPr algn="just"/>
            <a:r>
              <a:rPr lang="ru-RU" b="1" dirty="0">
                <a:solidFill>
                  <a:srgbClr val="CC0000"/>
                </a:solidFill>
              </a:rPr>
              <a:t>Цель: </a:t>
            </a:r>
            <a:r>
              <a:rPr lang="ru-RU" dirty="0" smtClean="0">
                <a:solidFill>
                  <a:srgbClr val="CC0000"/>
                </a:solidFill>
              </a:rPr>
              <a:t>развивать </a:t>
            </a:r>
            <a:r>
              <a:rPr lang="ru-RU" dirty="0">
                <a:solidFill>
                  <a:srgbClr val="CC0000"/>
                </a:solidFill>
              </a:rPr>
              <a:t>у детей умение действовать по сигналу, упражнять в беге по разным направлениям.</a:t>
            </a:r>
          </a:p>
          <a:p>
            <a:pPr algn="ctr"/>
            <a:r>
              <a:rPr lang="ru-RU" b="1" dirty="0">
                <a:solidFill>
                  <a:srgbClr val="CC0000"/>
                </a:solidFill>
              </a:rPr>
              <a:t>Ход игры: </a:t>
            </a:r>
          </a:p>
          <a:p>
            <a:pPr algn="just"/>
            <a:r>
              <a:rPr lang="ru-RU" dirty="0" smtClean="0">
                <a:solidFill>
                  <a:srgbClr val="CC0000"/>
                </a:solidFill>
              </a:rPr>
              <a:t>Среди </a:t>
            </a:r>
            <a:r>
              <a:rPr lang="ru-RU" dirty="0">
                <a:solidFill>
                  <a:srgbClr val="CC0000"/>
                </a:solidFill>
              </a:rPr>
              <a:t>игроков распределяются роли. Один из них становится «коршуном», другой «курицей», все остальные «цыплята». «Цыплята» выстраиваются в колонну по одному за «курицей», держась за пояс друг друга. Игра начинается</a:t>
            </a:r>
          </a:p>
          <a:p>
            <a:pPr algn="just"/>
            <a:r>
              <a:rPr lang="ru-RU" dirty="0">
                <a:solidFill>
                  <a:srgbClr val="CC0000"/>
                </a:solidFill>
              </a:rPr>
              <a:t>с диалога:</a:t>
            </a:r>
          </a:p>
          <a:p>
            <a:pPr marL="285750" indent="-285750" algn="just">
              <a:buFontTx/>
              <a:buChar char="-"/>
            </a:pPr>
            <a:r>
              <a:rPr lang="ru-RU" dirty="0" smtClean="0">
                <a:solidFill>
                  <a:srgbClr val="CC0000"/>
                </a:solidFill>
              </a:rPr>
              <a:t>Коршун</a:t>
            </a:r>
            <a:r>
              <a:rPr lang="ru-RU" dirty="0">
                <a:solidFill>
                  <a:srgbClr val="CC0000"/>
                </a:solidFill>
              </a:rPr>
              <a:t>, коршун, что с тобой? </a:t>
            </a:r>
            <a:endParaRPr lang="ru-RU" dirty="0" smtClean="0">
              <a:solidFill>
                <a:srgbClr val="CC0000"/>
              </a:solidFill>
            </a:endParaRPr>
          </a:p>
          <a:p>
            <a:pPr marL="285750" indent="-285750" algn="just">
              <a:buFontTx/>
              <a:buChar char="-"/>
            </a:pPr>
            <a:r>
              <a:rPr lang="ru-RU" dirty="0" smtClean="0">
                <a:solidFill>
                  <a:srgbClr val="CC0000"/>
                </a:solidFill>
              </a:rPr>
              <a:t>Я </a:t>
            </a:r>
            <a:r>
              <a:rPr lang="ru-RU" dirty="0">
                <a:solidFill>
                  <a:srgbClr val="CC0000"/>
                </a:solidFill>
              </a:rPr>
              <a:t>ботинки потерял. </a:t>
            </a:r>
            <a:endParaRPr lang="ru-RU" dirty="0" smtClean="0">
              <a:solidFill>
                <a:srgbClr val="CC0000"/>
              </a:solidFill>
            </a:endParaRPr>
          </a:p>
          <a:p>
            <a:pPr marL="285750" indent="-285750" algn="just">
              <a:buFontTx/>
              <a:buChar char="-"/>
            </a:pPr>
            <a:r>
              <a:rPr lang="ru-RU" dirty="0" smtClean="0">
                <a:solidFill>
                  <a:srgbClr val="CC0000"/>
                </a:solidFill>
              </a:rPr>
              <a:t>Эти</a:t>
            </a:r>
            <a:r>
              <a:rPr lang="ru-RU" dirty="0">
                <a:solidFill>
                  <a:srgbClr val="CC0000"/>
                </a:solidFill>
              </a:rPr>
              <a:t> ? («курица», а в след за ней «цыплята» выставляют в сторону правую ногу. </a:t>
            </a:r>
            <a:endParaRPr lang="ru-RU" dirty="0" smtClean="0">
              <a:solidFill>
                <a:srgbClr val="CC0000"/>
              </a:solidFill>
            </a:endParaRPr>
          </a:p>
          <a:p>
            <a:pPr marL="285750" indent="-285750" algn="just">
              <a:buFontTx/>
              <a:buChar char="-"/>
            </a:pPr>
            <a:r>
              <a:rPr lang="ru-RU" dirty="0" smtClean="0">
                <a:solidFill>
                  <a:srgbClr val="CC0000"/>
                </a:solidFill>
              </a:rPr>
              <a:t>Да</a:t>
            </a:r>
            <a:r>
              <a:rPr lang="ru-RU" dirty="0">
                <a:solidFill>
                  <a:srgbClr val="CC0000"/>
                </a:solidFill>
              </a:rPr>
              <a:t> ! – отвечает «коршун» и бросается ловить «цыплят».</a:t>
            </a:r>
          </a:p>
          <a:p>
            <a:pPr algn="just"/>
            <a:r>
              <a:rPr lang="ru-RU" dirty="0">
                <a:solidFill>
                  <a:srgbClr val="CC0000"/>
                </a:solidFill>
              </a:rPr>
              <a:t>«Курица» при этом старается защитить «цыплят» не толкая при этом «коршуна». Пойманный «цыпленок» выходит из игры. </a:t>
            </a:r>
            <a:endParaRPr lang="ru-RU" dirty="0" smtClean="0">
              <a:solidFill>
                <a:srgbClr val="CC0000"/>
              </a:solidFill>
            </a:endParaRPr>
          </a:p>
          <a:p>
            <a:pPr algn="just"/>
            <a:r>
              <a:rPr lang="ru-RU" b="1" dirty="0" smtClean="0">
                <a:solidFill>
                  <a:srgbClr val="CC0000"/>
                </a:solidFill>
              </a:rPr>
              <a:t>Вариант</a:t>
            </a:r>
            <a:r>
              <a:rPr lang="ru-RU" b="1" dirty="0">
                <a:solidFill>
                  <a:srgbClr val="CC0000"/>
                </a:solidFill>
              </a:rPr>
              <a:t>: </a:t>
            </a:r>
            <a:r>
              <a:rPr lang="ru-RU" dirty="0">
                <a:solidFill>
                  <a:srgbClr val="CC0000"/>
                </a:solidFill>
              </a:rPr>
              <a:t>Пойманный «цыпленок» становится «</a:t>
            </a:r>
            <a:r>
              <a:rPr lang="ru-RU" dirty="0" smtClean="0">
                <a:solidFill>
                  <a:srgbClr val="CC0000"/>
                </a:solidFill>
              </a:rPr>
              <a:t>коршуном».</a:t>
            </a:r>
            <a:endParaRPr lang="ru-RU" dirty="0">
              <a:solidFill>
                <a:srgbClr val="CC0000"/>
              </a:solidFill>
            </a:endParaRPr>
          </a:p>
          <a:p>
            <a:pPr algn="just"/>
            <a:r>
              <a:rPr lang="ru-RU" dirty="0"/>
              <a:t> </a:t>
            </a:r>
            <a:endParaRPr lang="ru-RU" dirty="0">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357238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«КОТ НА КРЫШЕ»</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646331"/>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координацию движений; развивать ритмичную, выразительную речь</a:t>
            </a:r>
            <a:r>
              <a:rPr lang="ru-RU" dirty="0" smtClean="0">
                <a:solidFill>
                  <a:srgbClr val="CC0000"/>
                </a:solidFill>
              </a:rPr>
              <a:t>.</a:t>
            </a:r>
            <a:endParaRPr lang="ru-RU" dirty="0">
              <a:solidFill>
                <a:srgbClr val="CC0000"/>
              </a:solidFill>
            </a:endParaRPr>
          </a:p>
        </p:txBody>
      </p:sp>
      <p:sp>
        <p:nvSpPr>
          <p:cNvPr id="3" name="Прямоугольник 2"/>
          <p:cNvSpPr/>
          <p:nvPr/>
        </p:nvSpPr>
        <p:spPr>
          <a:xfrm>
            <a:off x="564777" y="2043569"/>
            <a:ext cx="4572000" cy="3416320"/>
          </a:xfrm>
          <a:prstGeom prst="rect">
            <a:avLst/>
          </a:prstGeom>
        </p:spPr>
        <p:txBody>
          <a:bodyPr>
            <a:spAutoFit/>
          </a:bodyPr>
          <a:lstStyle/>
          <a:p>
            <a:pPr algn="ctr"/>
            <a:r>
              <a:rPr lang="ru-RU" b="1" dirty="0">
                <a:solidFill>
                  <a:srgbClr val="CC0000"/>
                </a:solidFill>
              </a:rPr>
              <a:t>Ход игры: </a:t>
            </a:r>
          </a:p>
          <a:p>
            <a:pPr algn="just"/>
            <a:r>
              <a:rPr lang="ru-RU" dirty="0">
                <a:solidFill>
                  <a:srgbClr val="CC0000"/>
                </a:solidFill>
              </a:rPr>
              <a:t>Считалкой выбирается кот, остальные дети – «мыши». Они тихо подходят к «коту» и, грозя друг другу пальцем, говорят хором вполголоса:</a:t>
            </a:r>
          </a:p>
          <a:p>
            <a:pPr algn="just"/>
            <a:r>
              <a:rPr lang="ru-RU" dirty="0">
                <a:solidFill>
                  <a:srgbClr val="CC0000"/>
                </a:solidFill>
              </a:rPr>
              <a:t>Тише мыши, тише мыши…</a:t>
            </a:r>
          </a:p>
          <a:p>
            <a:pPr algn="just"/>
            <a:r>
              <a:rPr lang="ru-RU" dirty="0">
                <a:solidFill>
                  <a:srgbClr val="CC0000"/>
                </a:solidFill>
              </a:rPr>
              <a:t>Кот сидит на нашей крыше.</a:t>
            </a:r>
          </a:p>
          <a:p>
            <a:pPr algn="just"/>
            <a:r>
              <a:rPr lang="ru-RU" dirty="0">
                <a:solidFill>
                  <a:srgbClr val="CC0000"/>
                </a:solidFill>
              </a:rPr>
              <a:t>Мышка, мышка, берегись.</a:t>
            </a:r>
          </a:p>
          <a:p>
            <a:pPr algn="just"/>
            <a:r>
              <a:rPr lang="ru-RU" dirty="0">
                <a:solidFill>
                  <a:srgbClr val="CC0000"/>
                </a:solidFill>
              </a:rPr>
              <a:t>И коту не попадись!</a:t>
            </a:r>
          </a:p>
          <a:p>
            <a:pPr algn="just"/>
            <a:r>
              <a:rPr lang="ru-RU" dirty="0">
                <a:solidFill>
                  <a:srgbClr val="CC0000"/>
                </a:solidFill>
              </a:rPr>
              <a:t>После этих слов «кот» гонится за мышками, те убегают. Нужно отметить чертой дом – норку, куда «кот» не имеет права забегать.</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779" y="1746974"/>
            <a:ext cx="2868184" cy="4278454"/>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722814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«КРАСКИ»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7989590" cy="5078313"/>
          </a:xfrm>
          <a:prstGeom prst="rect">
            <a:avLst/>
          </a:prstGeom>
        </p:spPr>
        <p:txBody>
          <a:bodyPr wrap="square">
            <a:spAutoFit/>
          </a:bodyPr>
          <a:lstStyle/>
          <a:p>
            <a:pPr algn="just"/>
            <a:r>
              <a:rPr lang="ru-RU" b="1" dirty="0">
                <a:solidFill>
                  <a:srgbClr val="CC0000"/>
                </a:solidFill>
              </a:rPr>
              <a:t>Цель: </a:t>
            </a:r>
            <a:r>
              <a:rPr lang="ru-RU" dirty="0">
                <a:solidFill>
                  <a:srgbClr val="CC0000"/>
                </a:solidFill>
              </a:rPr>
              <a:t>упражнять в умении быстро </a:t>
            </a:r>
            <a:r>
              <a:rPr lang="ru-RU" dirty="0" smtClean="0">
                <a:solidFill>
                  <a:srgbClr val="CC0000"/>
                </a:solidFill>
              </a:rPr>
              <a:t>бегать, </a:t>
            </a:r>
            <a:r>
              <a:rPr lang="ru-RU" dirty="0">
                <a:solidFill>
                  <a:srgbClr val="CC0000"/>
                </a:solidFill>
              </a:rPr>
              <a:t>соблюдать правила игры.</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Играющие сидят на стульчиках или на скамейке. Выбирается продавец и покупатель. Покупатель отходит в сторону. Дети называют продавцу, какой краской они хотят быть. Приходит покупатель и начинается </a:t>
            </a:r>
            <a:r>
              <a:rPr lang="ru-RU" dirty="0" smtClean="0">
                <a:solidFill>
                  <a:srgbClr val="CC0000"/>
                </a:solidFill>
              </a:rPr>
              <a:t>диалог:</a:t>
            </a:r>
            <a:endParaRPr lang="ru-RU" dirty="0">
              <a:solidFill>
                <a:srgbClr val="CC0000"/>
              </a:solidFill>
            </a:endParaRPr>
          </a:p>
          <a:p>
            <a:pPr algn="just"/>
            <a:r>
              <a:rPr lang="ru-RU" dirty="0">
                <a:solidFill>
                  <a:srgbClr val="CC0000"/>
                </a:solidFill>
              </a:rPr>
              <a:t>- Тук, тук.</a:t>
            </a:r>
          </a:p>
          <a:p>
            <a:pPr algn="just"/>
            <a:r>
              <a:rPr lang="ru-RU" dirty="0">
                <a:solidFill>
                  <a:srgbClr val="CC0000"/>
                </a:solidFill>
              </a:rPr>
              <a:t>- Кто там?</a:t>
            </a:r>
          </a:p>
          <a:p>
            <a:pPr algn="just"/>
            <a:r>
              <a:rPr lang="ru-RU" dirty="0">
                <a:solidFill>
                  <a:srgbClr val="CC0000"/>
                </a:solidFill>
              </a:rPr>
              <a:t>- Это я, …</a:t>
            </a:r>
          </a:p>
          <a:p>
            <a:pPr algn="just"/>
            <a:r>
              <a:rPr lang="ru-RU" dirty="0">
                <a:solidFill>
                  <a:srgbClr val="CC0000"/>
                </a:solidFill>
              </a:rPr>
              <a:t>- Зачем пришел?</a:t>
            </a:r>
          </a:p>
          <a:p>
            <a:pPr algn="just"/>
            <a:r>
              <a:rPr lang="ru-RU" dirty="0">
                <a:solidFill>
                  <a:srgbClr val="CC0000"/>
                </a:solidFill>
              </a:rPr>
              <a:t>- За краской</a:t>
            </a:r>
          </a:p>
          <a:p>
            <a:pPr algn="just"/>
            <a:r>
              <a:rPr lang="ru-RU" dirty="0">
                <a:solidFill>
                  <a:srgbClr val="CC0000"/>
                </a:solidFill>
              </a:rPr>
              <a:t>- За какой</a:t>
            </a:r>
            <a:r>
              <a:rPr lang="ru-RU" dirty="0" smtClean="0">
                <a:solidFill>
                  <a:srgbClr val="CC0000"/>
                </a:solidFill>
              </a:rPr>
              <a:t>?</a:t>
            </a:r>
            <a:endParaRPr lang="ru-RU" dirty="0">
              <a:solidFill>
                <a:srgbClr val="CC0000"/>
              </a:solidFill>
            </a:endParaRPr>
          </a:p>
          <a:p>
            <a:pPr algn="just"/>
            <a:r>
              <a:rPr lang="ru-RU" dirty="0">
                <a:solidFill>
                  <a:srgbClr val="CC0000"/>
                </a:solidFill>
              </a:rPr>
              <a:t>Покупатель называет любой цвет. Если такая краска есть, продавец говорит, сколько она стоит (в пределах 10), и покупатель столько раз ударяет его по ладони. С последним числом «краска» убегает, а покупатель ее догоняет. Поймав краску, он отводит ее в условное место. Игра продолжается. Если названной краски нет, продавец говорит: «Скачи по красной (зеленой и т.д.) дорожке на одной ножке». Покупатель скачет до условного места и возвращается. Игра продолжается до тех пор, пока краски будут куплены.</a:t>
            </a:r>
            <a:endParaRPr lang="ru-RU" dirty="0">
              <a:solidFill>
                <a:srgbClr val="CC0000"/>
              </a:solidFill>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94433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a:solidFill>
                  <a:srgbClr val="7030A0"/>
                </a:solidFill>
                <a:latin typeface="a_PresentumCps" panose="04040704070802020202" pitchFamily="82" charset="-52"/>
                <a:cs typeface="Times New Roman" panose="02020603050405020304" pitchFamily="18" charset="0"/>
              </a:rPr>
              <a:t>«АЛЁНУШКА И ИВАНУШКА</a:t>
            </a:r>
            <a:r>
              <a:rPr lang="ru-RU" sz="3200" b="1" dirty="0" smtClean="0">
                <a:solidFill>
                  <a:srgbClr val="7030A0"/>
                </a:solidFill>
                <a:latin typeface="a_PresentumCps" panose="04040704070802020202" pitchFamily="82" charset="-52"/>
                <a:cs typeface="Times New Roman" panose="02020603050405020304" pitchFamily="18" charset="0"/>
              </a:rPr>
              <a:t>»</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53793" y="3197338"/>
            <a:ext cx="3837904" cy="2308324"/>
          </a:xfrm>
          <a:prstGeom prst="rect">
            <a:avLst/>
          </a:prstGeom>
        </p:spPr>
        <p:txBody>
          <a:bodyPr wrap="square">
            <a:spAutoFit/>
          </a:bodyPr>
          <a:lstStyle/>
          <a:p>
            <a:pPr indent="457200" algn="just"/>
            <a:endParaRPr lang="ru-RU" dirty="0">
              <a:solidFill>
                <a:srgbClr val="C00000"/>
              </a:solidFill>
            </a:endParaRPr>
          </a:p>
          <a:p>
            <a:pPr indent="457200" algn="just"/>
            <a:r>
              <a:rPr lang="ru-RU" dirty="0" smtClean="0">
                <a:solidFill>
                  <a:srgbClr val="C00000"/>
                </a:solidFill>
              </a:rPr>
              <a:t>Сама Алёнушка</a:t>
            </a:r>
            <a:r>
              <a:rPr lang="ru-RU" dirty="0">
                <a:solidFill>
                  <a:srgbClr val="C00000"/>
                </a:solidFill>
              </a:rPr>
              <a:t> </a:t>
            </a:r>
            <a:r>
              <a:rPr lang="ru-RU" dirty="0" smtClean="0">
                <a:solidFill>
                  <a:srgbClr val="C00000"/>
                </a:solidFill>
              </a:rPr>
              <a:t>не </a:t>
            </a:r>
            <a:r>
              <a:rPr lang="ru-RU" dirty="0">
                <a:solidFill>
                  <a:srgbClr val="C00000"/>
                </a:solidFill>
              </a:rPr>
              <a:t>очень-то торопится встретиться с Иванушкой и, чувствуя его приближение, отбегает в сторону.</a:t>
            </a:r>
          </a:p>
          <a:p>
            <a:pPr indent="457200" algn="just"/>
            <a:r>
              <a:rPr lang="ru-RU" dirty="0">
                <a:solidFill>
                  <a:srgbClr val="C00000"/>
                </a:solidFill>
              </a:rPr>
              <a:t>Как только Иванушка поймал Аленушку, их место занимают другие ребята и игра начинается </a:t>
            </a:r>
            <a:r>
              <a:rPr lang="ru-RU" dirty="0" smtClean="0">
                <a:solidFill>
                  <a:srgbClr val="C00000"/>
                </a:solidFill>
              </a:rPr>
              <a:t>сначала.</a:t>
            </a:r>
            <a:endParaRPr lang="ru-RU" dirty="0">
              <a:solidFill>
                <a:srgbClr val="C00000"/>
              </a:solidFill>
              <a:effectLst/>
            </a:endParaRPr>
          </a:p>
        </p:txBody>
      </p:sp>
      <p:sp>
        <p:nvSpPr>
          <p:cNvPr id="4" name="TextBox 3"/>
          <p:cNvSpPr txBox="1"/>
          <p:nvPr/>
        </p:nvSpPr>
        <p:spPr>
          <a:xfrm>
            <a:off x="553792" y="1416676"/>
            <a:ext cx="7959023" cy="369332"/>
          </a:xfrm>
          <a:prstGeom prst="rect">
            <a:avLst/>
          </a:prstGeom>
          <a:noFill/>
        </p:spPr>
        <p:txBody>
          <a:bodyPr wrap="square" rtlCol="0">
            <a:spAutoFit/>
          </a:bodyPr>
          <a:lstStyle/>
          <a:p>
            <a:r>
              <a:rPr lang="ru-RU" b="1" dirty="0">
                <a:solidFill>
                  <a:srgbClr val="C00000"/>
                </a:solidFill>
              </a:rPr>
              <a:t>Цель:</a:t>
            </a:r>
            <a:r>
              <a:rPr lang="ru-RU" dirty="0">
                <a:solidFill>
                  <a:srgbClr val="C00000"/>
                </a:solidFill>
              </a:rPr>
              <a:t> упражнять в беге с увертыванием, умению играть в коллективе. </a:t>
            </a:r>
          </a:p>
        </p:txBody>
      </p:sp>
      <p:sp>
        <p:nvSpPr>
          <p:cNvPr id="6" name="TextBox 5"/>
          <p:cNvSpPr txBox="1"/>
          <p:nvPr/>
        </p:nvSpPr>
        <p:spPr>
          <a:xfrm>
            <a:off x="553792" y="1786008"/>
            <a:ext cx="7959023" cy="2031325"/>
          </a:xfrm>
          <a:prstGeom prst="rect">
            <a:avLst/>
          </a:prstGeom>
          <a:noFill/>
        </p:spPr>
        <p:txBody>
          <a:bodyPr wrap="square" rtlCol="0">
            <a:spAutoFit/>
          </a:bodyPr>
          <a:lstStyle/>
          <a:p>
            <a:pPr algn="ctr"/>
            <a:r>
              <a:rPr lang="ru-RU" b="1" dirty="0">
                <a:solidFill>
                  <a:srgbClr val="C00000"/>
                </a:solidFill>
              </a:rPr>
              <a:t>Ход игры:</a:t>
            </a:r>
            <a:endParaRPr lang="ru-RU" dirty="0">
              <a:solidFill>
                <a:srgbClr val="C00000"/>
              </a:solidFill>
            </a:endParaRPr>
          </a:p>
          <a:p>
            <a:pPr indent="457200" algn="just"/>
            <a:r>
              <a:rPr lang="ru-RU" dirty="0">
                <a:solidFill>
                  <a:srgbClr val="C00000"/>
                </a:solidFill>
              </a:rPr>
              <a:t>Считалкой выбирают Аленушку и Иванушку, завязывают им глаза. Они находятся внутри круга. </a:t>
            </a:r>
            <a:r>
              <a:rPr lang="ru-RU" dirty="0" smtClean="0">
                <a:solidFill>
                  <a:srgbClr val="C00000"/>
                </a:solidFill>
              </a:rPr>
              <a:t>Играющие </a:t>
            </a:r>
            <a:r>
              <a:rPr lang="ru-RU" dirty="0">
                <a:solidFill>
                  <a:srgbClr val="C00000"/>
                </a:solidFill>
              </a:rPr>
              <a:t>встают в круг и берутся за руки</a:t>
            </a:r>
            <a:r>
              <a:rPr lang="ru-RU" dirty="0" smtClean="0">
                <a:solidFill>
                  <a:srgbClr val="C00000"/>
                </a:solidFill>
              </a:rPr>
              <a:t>. </a:t>
            </a:r>
            <a:r>
              <a:rPr lang="ru-RU" dirty="0">
                <a:solidFill>
                  <a:srgbClr val="C00000"/>
                </a:solidFill>
              </a:rPr>
              <a:t>Иванушка должен поймать Аленушку. Чтобы это сделать, он может звать ее: «Аленушка!» Аленушка обязательно должна откликаться: «Я здесь, Иванушка</a:t>
            </a:r>
            <a:r>
              <a:rPr lang="ru-RU" dirty="0" smtClean="0">
                <a:solidFill>
                  <a:srgbClr val="C00000"/>
                </a:solidFill>
              </a:rPr>
              <a:t>!»</a:t>
            </a:r>
            <a:endParaRPr lang="ru-RU" dirty="0">
              <a:solidFill>
                <a:srgbClr val="C00000"/>
              </a:solidFill>
            </a:endParaRPr>
          </a:p>
          <a:p>
            <a:endParaRPr lang="ru-RU" dirty="0">
              <a:solidFill>
                <a:srgbClr val="C00000"/>
              </a:solidFill>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8553" y="3090586"/>
            <a:ext cx="4010586" cy="3282499"/>
          </a:xfrm>
          <a:prstGeom prst="rect">
            <a:avLst/>
          </a:prstGeom>
        </p:spPr>
      </p:pic>
      <p:sp>
        <p:nvSpPr>
          <p:cNvPr id="8" name="Управляющая кнопка: домой 7">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888574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«КРУГИ»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2758878"/>
            <a:ext cx="4182035" cy="2862322"/>
          </a:xfrm>
          <a:prstGeom prst="rect">
            <a:avLst/>
          </a:prstGeom>
        </p:spPr>
        <p:txBody>
          <a:bodyPr wrap="square">
            <a:spAutoFit/>
          </a:bodyPr>
          <a:lstStyle/>
          <a:p>
            <a:pPr algn="just"/>
            <a:r>
              <a:rPr lang="ru-RU" dirty="0" smtClean="0">
                <a:solidFill>
                  <a:srgbClr val="CC0000"/>
                </a:solidFill>
              </a:rPr>
              <a:t>Становись </a:t>
            </a:r>
            <a:r>
              <a:rPr lang="ru-RU" dirty="0">
                <a:solidFill>
                  <a:srgbClr val="CC0000"/>
                </a:solidFill>
              </a:rPr>
              <a:t>во кружок,</a:t>
            </a:r>
          </a:p>
          <a:p>
            <a:pPr algn="just"/>
            <a:r>
              <a:rPr lang="ru-RU" dirty="0">
                <a:solidFill>
                  <a:srgbClr val="CC0000"/>
                </a:solidFill>
              </a:rPr>
              <a:t>Отгадай, чей голосок.</a:t>
            </a:r>
          </a:p>
          <a:p>
            <a:pPr algn="just"/>
            <a:r>
              <a:rPr lang="ru-RU" dirty="0">
                <a:solidFill>
                  <a:srgbClr val="CC0000"/>
                </a:solidFill>
              </a:rPr>
              <a:t>До кого-нибудь коснись, </a:t>
            </a:r>
          </a:p>
          <a:p>
            <a:pPr algn="just"/>
            <a:r>
              <a:rPr lang="ru-RU" dirty="0">
                <a:solidFill>
                  <a:srgbClr val="CC0000"/>
                </a:solidFill>
              </a:rPr>
              <a:t>Отгадать поторопись. </a:t>
            </a:r>
          </a:p>
          <a:p>
            <a:pPr algn="just"/>
            <a:r>
              <a:rPr lang="ru-RU" dirty="0">
                <a:solidFill>
                  <a:srgbClr val="CC0000"/>
                </a:solidFill>
              </a:rPr>
              <a:t>Играющие останавливаются, а водящий ощупывает детей и старается кого-нибудь угадать и назвать.</a:t>
            </a:r>
          </a:p>
          <a:p>
            <a:pPr algn="just"/>
            <a:r>
              <a:rPr lang="ru-RU" dirty="0">
                <a:solidFill>
                  <a:srgbClr val="CC0000"/>
                </a:solidFill>
              </a:rPr>
              <a:t>Тот, кого он верно назовет по имени, идет в круг, становится водящим.</a:t>
            </a:r>
          </a:p>
          <a:p>
            <a:pPr algn="just"/>
            <a:r>
              <a:rPr lang="ru-RU" dirty="0">
                <a:solidFill>
                  <a:srgbClr val="CC0000"/>
                </a:solidFill>
              </a:rPr>
              <a:t> </a:t>
            </a:r>
            <a:endParaRPr lang="ru-RU" dirty="0">
              <a:solidFill>
                <a:srgbClr val="CC0000"/>
              </a:solidFill>
              <a:effectLs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2600" y="2504664"/>
            <a:ext cx="3370750" cy="3370750"/>
          </a:xfrm>
          <a:prstGeom prst="rect">
            <a:avLst/>
          </a:prstGeom>
        </p:spPr>
      </p:pic>
      <p:sp>
        <p:nvSpPr>
          <p:cNvPr id="4" name="Прямоугольник 3"/>
          <p:cNvSpPr/>
          <p:nvPr/>
        </p:nvSpPr>
        <p:spPr>
          <a:xfrm>
            <a:off x="552272" y="1290919"/>
            <a:ext cx="8016867" cy="1477328"/>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закрепить умение ходить по кругу, узнавать своих товарищей, развивать внимание.   </a:t>
            </a:r>
          </a:p>
          <a:p>
            <a:pPr algn="ctr"/>
            <a:r>
              <a:rPr lang="ru-RU" b="1" dirty="0">
                <a:solidFill>
                  <a:srgbClr val="CC0000"/>
                </a:solidFill>
              </a:rPr>
              <a:t>Ход игры: </a:t>
            </a:r>
          </a:p>
          <a:p>
            <a:pPr algn="just"/>
            <a:r>
              <a:rPr lang="ru-RU" dirty="0">
                <a:solidFill>
                  <a:srgbClr val="CC0000"/>
                </a:solidFill>
              </a:rPr>
              <a:t>Выбирается водящий, ему завязывают глаза. Играющие ходят вокруг водящего, стоящего посередине и поют:</a:t>
            </a:r>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983298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«КУКУШКА»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1062318" y="1818999"/>
            <a:ext cx="3899647" cy="3970318"/>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учить хороводному шагу, узнавать голос. </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Дети стоят в кругу. В центре водящий с закрытыми глазами. Дети идут по кругу и </a:t>
            </a:r>
            <a:r>
              <a:rPr lang="ru-RU" u="sng" dirty="0">
                <a:solidFill>
                  <a:srgbClr val="CC0000"/>
                </a:solidFill>
              </a:rPr>
              <a:t>поют: </a:t>
            </a:r>
          </a:p>
          <a:p>
            <a:pPr algn="just"/>
            <a:r>
              <a:rPr lang="ru-RU" i="1" dirty="0">
                <a:solidFill>
                  <a:srgbClr val="CC0000"/>
                </a:solidFill>
              </a:rPr>
              <a:t>К нам кукушка в </a:t>
            </a:r>
            <a:r>
              <a:rPr lang="ru-RU" i="1" dirty="0" smtClean="0">
                <a:solidFill>
                  <a:srgbClr val="CC0000"/>
                </a:solidFill>
              </a:rPr>
              <a:t>огород</a:t>
            </a:r>
          </a:p>
          <a:p>
            <a:pPr algn="just"/>
            <a:r>
              <a:rPr lang="ru-RU" i="1" dirty="0" smtClean="0">
                <a:solidFill>
                  <a:srgbClr val="CC0000"/>
                </a:solidFill>
              </a:rPr>
              <a:t>Прилетела </a:t>
            </a:r>
            <a:r>
              <a:rPr lang="ru-RU" i="1" dirty="0">
                <a:solidFill>
                  <a:srgbClr val="CC0000"/>
                </a:solidFill>
              </a:rPr>
              <a:t>и поет </a:t>
            </a:r>
          </a:p>
          <a:p>
            <a:pPr algn="just"/>
            <a:r>
              <a:rPr lang="ru-RU" i="1" dirty="0">
                <a:solidFill>
                  <a:srgbClr val="CC0000"/>
                </a:solidFill>
              </a:rPr>
              <a:t>Ты кукушка не зевай, </a:t>
            </a:r>
            <a:endParaRPr lang="ru-RU" i="1" dirty="0" smtClean="0">
              <a:solidFill>
                <a:srgbClr val="CC0000"/>
              </a:solidFill>
            </a:endParaRPr>
          </a:p>
          <a:p>
            <a:pPr algn="just"/>
            <a:r>
              <a:rPr lang="ru-RU" i="1" dirty="0">
                <a:solidFill>
                  <a:srgbClr val="CC0000"/>
                </a:solidFill>
              </a:rPr>
              <a:t>К</a:t>
            </a:r>
            <a:r>
              <a:rPr lang="ru-RU" i="1" dirty="0" smtClean="0">
                <a:solidFill>
                  <a:srgbClr val="CC0000"/>
                </a:solidFill>
              </a:rPr>
              <a:t>то </a:t>
            </a:r>
            <a:r>
              <a:rPr lang="ru-RU" i="1" dirty="0">
                <a:solidFill>
                  <a:srgbClr val="CC0000"/>
                </a:solidFill>
              </a:rPr>
              <a:t>кукует, отгадай.</a:t>
            </a:r>
          </a:p>
          <a:p>
            <a:pPr algn="just"/>
            <a:r>
              <a:rPr lang="ru-RU" dirty="0">
                <a:solidFill>
                  <a:srgbClr val="CC0000"/>
                </a:solidFill>
              </a:rPr>
              <a:t>Воспитатель указывает на любого в кругу, ребенок, на которого показали, говорит «Ку-ку». </a:t>
            </a:r>
            <a:endParaRPr lang="ru-RU" dirty="0" smtClean="0">
              <a:solidFill>
                <a:srgbClr val="CC0000"/>
              </a:solidFill>
            </a:endParaRPr>
          </a:p>
          <a:p>
            <a:pPr algn="just"/>
            <a:r>
              <a:rPr lang="ru-RU" dirty="0" smtClean="0">
                <a:solidFill>
                  <a:srgbClr val="CC0000"/>
                </a:solidFill>
              </a:rPr>
              <a:t>Водящий </a:t>
            </a:r>
            <a:r>
              <a:rPr lang="ru-RU" dirty="0">
                <a:solidFill>
                  <a:srgbClr val="CC0000"/>
                </a:solidFill>
              </a:rPr>
              <a:t>должен угадать по голосу.</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3970" y="1666074"/>
            <a:ext cx="3021825" cy="4276168"/>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999020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«ЛАСТОЧКИ И ЯСТРЕБЫ»</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73108" y="1363400"/>
            <a:ext cx="7978463" cy="2585323"/>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развивать внимание, упражнять в быстром беге, развивать ориентировку в пространстве, внимание.</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Игроки делятся на 2 команды и становятся в два ряда спиной друг к другу. В одном ряду  – “ястребы”, в другом  – “ласточки”. Ведущий называет одну из команд. Та команда, которую назвали, догоняет другую, пойманные становятся пленниками ловящих. Выигрывает та команда, в которой к концу игры оказывается больше игроков.</a:t>
            </a:r>
          </a:p>
          <a:p>
            <a:r>
              <a:rPr lang="ru-RU" dirty="0"/>
              <a:t> </a:t>
            </a:r>
            <a:endParaRPr lang="ru-RU" dirty="0">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765" y="3454796"/>
            <a:ext cx="3665148" cy="2868729"/>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040029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«ЛЯГУШКИ НА БОЛОТЕ»</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53791" y="1675455"/>
            <a:ext cx="5138671" cy="4801314"/>
          </a:xfrm>
          <a:prstGeom prst="rect">
            <a:avLst/>
          </a:prstGeom>
        </p:spPr>
        <p:txBody>
          <a:bodyPr wrap="square">
            <a:spAutoFit/>
          </a:bodyPr>
          <a:lstStyle/>
          <a:p>
            <a:pPr algn="ctr"/>
            <a:r>
              <a:rPr lang="ru-RU" b="1" dirty="0" smtClean="0">
                <a:solidFill>
                  <a:srgbClr val="CC0000"/>
                </a:solidFill>
              </a:rPr>
              <a:t>Ход </a:t>
            </a:r>
            <a:r>
              <a:rPr lang="ru-RU" b="1" dirty="0">
                <a:solidFill>
                  <a:srgbClr val="CC0000"/>
                </a:solidFill>
              </a:rPr>
              <a:t>игры:</a:t>
            </a:r>
            <a:endParaRPr lang="ru-RU" dirty="0">
              <a:solidFill>
                <a:srgbClr val="CC0000"/>
              </a:solidFill>
            </a:endParaRPr>
          </a:p>
          <a:p>
            <a:pPr algn="just"/>
            <a:r>
              <a:rPr lang="ru-RU" dirty="0">
                <a:solidFill>
                  <a:srgbClr val="CC0000"/>
                </a:solidFill>
              </a:rPr>
              <a:t> С двух сторон очерчивают берега, в середине - болото. На одном из берегов находится журавль (за чертой). Лягушки располагаются на кочках (кружки на расстоянии 50 см) и говорят:</a:t>
            </a:r>
          </a:p>
          <a:p>
            <a:pPr algn="just"/>
            <a:r>
              <a:rPr lang="ru-RU" dirty="0">
                <a:solidFill>
                  <a:srgbClr val="CC0000"/>
                </a:solidFill>
              </a:rPr>
              <a:t>Вот с намокнувшей гнилушки </a:t>
            </a:r>
            <a:endParaRPr lang="ru-RU" dirty="0" smtClean="0">
              <a:solidFill>
                <a:srgbClr val="CC0000"/>
              </a:solidFill>
            </a:endParaRPr>
          </a:p>
          <a:p>
            <a:pPr algn="just"/>
            <a:r>
              <a:rPr lang="ru-RU" dirty="0">
                <a:solidFill>
                  <a:srgbClr val="CC0000"/>
                </a:solidFill>
              </a:rPr>
              <a:t>В</a:t>
            </a:r>
            <a:r>
              <a:rPr lang="ru-RU" dirty="0" smtClean="0">
                <a:solidFill>
                  <a:srgbClr val="CC0000"/>
                </a:solidFill>
              </a:rPr>
              <a:t> </a:t>
            </a:r>
            <a:r>
              <a:rPr lang="ru-RU" dirty="0">
                <a:solidFill>
                  <a:srgbClr val="CC0000"/>
                </a:solidFill>
              </a:rPr>
              <a:t>воду прыгают лягушки.</a:t>
            </a:r>
          </a:p>
          <a:p>
            <a:pPr algn="just"/>
            <a:r>
              <a:rPr lang="ru-RU" dirty="0">
                <a:solidFill>
                  <a:srgbClr val="CC0000"/>
                </a:solidFill>
              </a:rPr>
              <a:t>Стали квакать из воды:</a:t>
            </a:r>
          </a:p>
          <a:p>
            <a:pPr algn="just"/>
            <a:r>
              <a:rPr lang="ru-RU" dirty="0">
                <a:solidFill>
                  <a:srgbClr val="CC0000"/>
                </a:solidFill>
              </a:rPr>
              <a:t>Ква-ке-ке, ква-ке-ке, </a:t>
            </a:r>
            <a:endParaRPr lang="ru-RU" dirty="0" smtClean="0">
              <a:solidFill>
                <a:srgbClr val="CC0000"/>
              </a:solidFill>
            </a:endParaRPr>
          </a:p>
          <a:p>
            <a:pPr algn="just"/>
            <a:r>
              <a:rPr lang="ru-RU" dirty="0">
                <a:solidFill>
                  <a:srgbClr val="CC0000"/>
                </a:solidFill>
              </a:rPr>
              <a:t>Б</a:t>
            </a:r>
            <a:r>
              <a:rPr lang="ru-RU" dirty="0" smtClean="0">
                <a:solidFill>
                  <a:srgbClr val="CC0000"/>
                </a:solidFill>
              </a:rPr>
              <a:t>удет </a:t>
            </a:r>
            <a:r>
              <a:rPr lang="ru-RU" dirty="0">
                <a:solidFill>
                  <a:srgbClr val="CC0000"/>
                </a:solidFill>
              </a:rPr>
              <a:t>дождик на реке.</a:t>
            </a:r>
          </a:p>
          <a:p>
            <a:pPr algn="just"/>
            <a:r>
              <a:rPr lang="ru-RU" dirty="0">
                <a:solidFill>
                  <a:srgbClr val="CC0000"/>
                </a:solidFill>
              </a:rPr>
              <a:t>С окончанием слов лягушки прыгают с кочки в болото. Журавль ловит тех лягушек, которые находятся на кочке. Пойманная лягушка идет в гнездо журавля. После того, как журавль поймает несколько лягушек, выбирают нового журавля из тех, кто ни разу не был пойман. </a:t>
            </a:r>
          </a:p>
          <a:p>
            <a:r>
              <a:rPr lang="ru-RU" dirty="0"/>
              <a:t> </a:t>
            </a:r>
            <a:endParaRPr lang="ru-RU" dirty="0">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668" y="2107306"/>
            <a:ext cx="2797503" cy="3907128"/>
          </a:xfrm>
          <a:prstGeom prst="rect">
            <a:avLst/>
          </a:prstGeom>
        </p:spPr>
      </p:pic>
      <p:sp>
        <p:nvSpPr>
          <p:cNvPr id="4" name="Прямоугольник 3"/>
          <p:cNvSpPr/>
          <p:nvPr/>
        </p:nvSpPr>
        <p:spPr>
          <a:xfrm>
            <a:off x="515155" y="1183976"/>
            <a:ext cx="8036416" cy="646331"/>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у детей умение действовать по сигналу, упражнять в прыжках на двух ногах.</a:t>
            </a:r>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600502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«МАТУШКА ВЕСНА»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489397" y="1305342"/>
            <a:ext cx="4494727" cy="5355312"/>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развивать умение действовать по сигналу, упражнять детей </a:t>
            </a:r>
            <a:r>
              <a:rPr lang="ru-RU" dirty="0" smtClean="0">
                <a:solidFill>
                  <a:srgbClr val="C00000"/>
                </a:solidFill>
              </a:rPr>
              <a:t>ходьбе.</a:t>
            </a:r>
          </a:p>
          <a:p>
            <a:pPr algn="ctr"/>
            <a:r>
              <a:rPr lang="ru-RU" b="1" dirty="0" smtClean="0">
                <a:solidFill>
                  <a:srgbClr val="C00000"/>
                </a:solidFill>
              </a:rPr>
              <a:t>Ход </a:t>
            </a:r>
            <a:r>
              <a:rPr lang="ru-RU" b="1" dirty="0">
                <a:solidFill>
                  <a:srgbClr val="C00000"/>
                </a:solidFill>
              </a:rPr>
              <a:t>игры:  </a:t>
            </a:r>
          </a:p>
          <a:p>
            <a:pPr algn="just"/>
            <a:r>
              <a:rPr lang="ru-RU" dirty="0">
                <a:solidFill>
                  <a:srgbClr val="C00000"/>
                </a:solidFill>
              </a:rPr>
              <a:t>Выбирается Весна. Двое детей зелеными ветками или гирляндой образуют ворота.</a:t>
            </a:r>
          </a:p>
          <a:p>
            <a:pPr algn="just"/>
            <a:r>
              <a:rPr lang="ru-RU" dirty="0">
                <a:solidFill>
                  <a:srgbClr val="C00000"/>
                </a:solidFill>
              </a:rPr>
              <a:t>Все дети говорят: </a:t>
            </a:r>
            <a:endParaRPr lang="ru-RU" dirty="0" smtClean="0">
              <a:solidFill>
                <a:srgbClr val="C00000"/>
              </a:solidFill>
            </a:endParaRPr>
          </a:p>
          <a:p>
            <a:pPr algn="just"/>
            <a:r>
              <a:rPr lang="ru-RU" dirty="0" smtClean="0">
                <a:solidFill>
                  <a:srgbClr val="C00000"/>
                </a:solidFill>
              </a:rPr>
              <a:t>Идет </a:t>
            </a:r>
            <a:r>
              <a:rPr lang="ru-RU" dirty="0">
                <a:solidFill>
                  <a:srgbClr val="C00000"/>
                </a:solidFill>
              </a:rPr>
              <a:t>матушка-весна, </a:t>
            </a:r>
            <a:endParaRPr lang="ru-RU" dirty="0" smtClean="0">
              <a:solidFill>
                <a:srgbClr val="C00000"/>
              </a:solidFill>
            </a:endParaRPr>
          </a:p>
          <a:p>
            <a:pPr algn="just"/>
            <a:r>
              <a:rPr lang="ru-RU" dirty="0" smtClean="0">
                <a:solidFill>
                  <a:srgbClr val="C00000"/>
                </a:solidFill>
              </a:rPr>
              <a:t>Отворяйте </a:t>
            </a:r>
            <a:r>
              <a:rPr lang="ru-RU" dirty="0">
                <a:solidFill>
                  <a:srgbClr val="C00000"/>
                </a:solidFill>
              </a:rPr>
              <a:t>ворота. </a:t>
            </a:r>
            <a:endParaRPr lang="ru-RU" dirty="0" smtClean="0">
              <a:solidFill>
                <a:srgbClr val="C00000"/>
              </a:solidFill>
            </a:endParaRPr>
          </a:p>
          <a:p>
            <a:pPr algn="just"/>
            <a:r>
              <a:rPr lang="ru-RU" dirty="0" smtClean="0">
                <a:solidFill>
                  <a:srgbClr val="C00000"/>
                </a:solidFill>
              </a:rPr>
              <a:t>Первый </a:t>
            </a:r>
            <a:r>
              <a:rPr lang="ru-RU" dirty="0">
                <a:solidFill>
                  <a:srgbClr val="C00000"/>
                </a:solidFill>
              </a:rPr>
              <a:t>март пришел</a:t>
            </a:r>
            <a:r>
              <a:rPr lang="ru-RU" dirty="0" smtClean="0">
                <a:solidFill>
                  <a:srgbClr val="C00000"/>
                </a:solidFill>
              </a:rPr>
              <a:t>,</a:t>
            </a:r>
          </a:p>
          <a:p>
            <a:pPr algn="just"/>
            <a:r>
              <a:rPr lang="ru-RU" dirty="0" smtClean="0">
                <a:solidFill>
                  <a:srgbClr val="C00000"/>
                </a:solidFill>
              </a:rPr>
              <a:t>Всех </a:t>
            </a:r>
            <a:r>
              <a:rPr lang="ru-RU" dirty="0">
                <a:solidFill>
                  <a:srgbClr val="C00000"/>
                </a:solidFill>
              </a:rPr>
              <a:t>детей провел; </a:t>
            </a:r>
            <a:endParaRPr lang="ru-RU" dirty="0" smtClean="0">
              <a:solidFill>
                <a:srgbClr val="C00000"/>
              </a:solidFill>
            </a:endParaRPr>
          </a:p>
          <a:p>
            <a:pPr algn="just"/>
            <a:r>
              <a:rPr lang="ru-RU" dirty="0" smtClean="0">
                <a:solidFill>
                  <a:srgbClr val="C00000"/>
                </a:solidFill>
              </a:rPr>
              <a:t>А </a:t>
            </a:r>
            <a:r>
              <a:rPr lang="ru-RU" dirty="0">
                <a:solidFill>
                  <a:srgbClr val="C00000"/>
                </a:solidFill>
              </a:rPr>
              <a:t>за ним и апрель </a:t>
            </a:r>
            <a:endParaRPr lang="ru-RU" dirty="0" smtClean="0">
              <a:solidFill>
                <a:srgbClr val="C00000"/>
              </a:solidFill>
            </a:endParaRPr>
          </a:p>
          <a:p>
            <a:pPr algn="just"/>
            <a:r>
              <a:rPr lang="ru-RU" dirty="0" smtClean="0">
                <a:solidFill>
                  <a:srgbClr val="C00000"/>
                </a:solidFill>
              </a:rPr>
              <a:t>Отворил </a:t>
            </a:r>
            <a:r>
              <a:rPr lang="ru-RU" dirty="0">
                <a:solidFill>
                  <a:srgbClr val="C00000"/>
                </a:solidFill>
              </a:rPr>
              <a:t>окно и дверь; </a:t>
            </a:r>
            <a:endParaRPr lang="ru-RU" dirty="0" smtClean="0">
              <a:solidFill>
                <a:srgbClr val="C00000"/>
              </a:solidFill>
            </a:endParaRPr>
          </a:p>
          <a:p>
            <a:pPr algn="just"/>
            <a:r>
              <a:rPr lang="ru-RU" dirty="0" smtClean="0">
                <a:solidFill>
                  <a:srgbClr val="C00000"/>
                </a:solidFill>
              </a:rPr>
              <a:t>А </a:t>
            </a:r>
            <a:r>
              <a:rPr lang="ru-RU" dirty="0">
                <a:solidFill>
                  <a:srgbClr val="C00000"/>
                </a:solidFill>
              </a:rPr>
              <a:t>уж как пришел </a:t>
            </a:r>
            <a:r>
              <a:rPr lang="ru-RU" dirty="0" smtClean="0">
                <a:solidFill>
                  <a:srgbClr val="C00000"/>
                </a:solidFill>
              </a:rPr>
              <a:t>май</a:t>
            </a:r>
          </a:p>
          <a:p>
            <a:pPr algn="just"/>
            <a:r>
              <a:rPr lang="ru-RU" dirty="0" smtClean="0">
                <a:solidFill>
                  <a:srgbClr val="C00000"/>
                </a:solidFill>
              </a:rPr>
              <a:t>Сколько </a:t>
            </a:r>
            <a:r>
              <a:rPr lang="ru-RU" dirty="0">
                <a:solidFill>
                  <a:srgbClr val="C00000"/>
                </a:solidFill>
              </a:rPr>
              <a:t>хочешь гуляй!</a:t>
            </a:r>
          </a:p>
          <a:p>
            <a:pPr algn="just"/>
            <a:r>
              <a:rPr lang="ru-RU" dirty="0">
                <a:solidFill>
                  <a:srgbClr val="C00000"/>
                </a:solidFill>
              </a:rPr>
              <a:t>Весна ведет за собой цепочкой всех детей в ворота и заводит в круг.</a:t>
            </a:r>
          </a:p>
          <a:p>
            <a:pPr algn="just"/>
            <a:r>
              <a:rPr lang="ru-RU" b="1" dirty="0">
                <a:solidFill>
                  <a:srgbClr val="C00000"/>
                </a:solidFill>
              </a:rPr>
              <a:t>Правила: </a:t>
            </a:r>
            <a:endParaRPr lang="ru-RU" b="1" dirty="0" smtClean="0">
              <a:solidFill>
                <a:srgbClr val="C00000"/>
              </a:solidFill>
            </a:endParaRPr>
          </a:p>
          <a:p>
            <a:pPr marL="285750" indent="-285750" algn="just">
              <a:buFont typeface="Arial" panose="020B0604020202020204" pitchFamily="34" charset="0"/>
              <a:buChar char="•"/>
            </a:pPr>
            <a:r>
              <a:rPr lang="ru-RU" dirty="0" smtClean="0">
                <a:solidFill>
                  <a:srgbClr val="C00000"/>
                </a:solidFill>
              </a:rPr>
              <a:t>Не </a:t>
            </a:r>
            <a:r>
              <a:rPr lang="ru-RU" dirty="0">
                <a:solidFill>
                  <a:srgbClr val="C00000"/>
                </a:solidFill>
              </a:rPr>
              <a:t>размыкать цепочку.</a:t>
            </a:r>
          </a:p>
          <a:p>
            <a:r>
              <a:rPr lang="ru-RU" dirty="0"/>
              <a:t> </a:t>
            </a:r>
            <a:endParaRPr lang="ru-RU" dirty="0">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761" y="1657958"/>
            <a:ext cx="3430387" cy="4650080"/>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869829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«МЕДВЕДЬ»</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92427" y="1305342"/>
            <a:ext cx="7972023" cy="4801314"/>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умение действовать по сигналу, упражнять детей в беге в различных направлениях, учить ориентироваться в пространстве, соблюдать правила игры.</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Участники игры по жребию выбирают одного товарища, которому поручают роль медведя. На одной из сторон пространства, отведенного для игры, ограничивается чертой небольшое место, служащее медведю берлогой.</a:t>
            </a:r>
          </a:p>
          <a:p>
            <a:pPr algn="just"/>
            <a:r>
              <a:rPr lang="ru-RU" dirty="0">
                <a:solidFill>
                  <a:srgbClr val="CC0000"/>
                </a:solidFill>
              </a:rPr>
              <a:t>По сигналу, дети бросаются бегом из одного конца в противоположный конец, а «медведь», догоняет их, стараясь «осалить».</a:t>
            </a:r>
          </a:p>
          <a:p>
            <a:pPr algn="just"/>
            <a:r>
              <a:rPr lang="ru-RU" dirty="0">
                <a:solidFill>
                  <a:srgbClr val="CC0000"/>
                </a:solidFill>
              </a:rPr>
              <a:t>«Осаленный» также становится «медведем» и уводится в берлогу. Игра продолжается в таком порядке до тех пор, пока «медведей» не станет больше, чем оставшихся участников игры.</a:t>
            </a:r>
          </a:p>
          <a:p>
            <a:pPr algn="just"/>
            <a:r>
              <a:rPr lang="ru-RU" b="1" dirty="0">
                <a:solidFill>
                  <a:srgbClr val="CC0000"/>
                </a:solidFill>
              </a:rPr>
              <a:t>Правила: </a:t>
            </a:r>
            <a:endParaRPr lang="ru-RU" b="1" dirty="0" smtClean="0">
              <a:solidFill>
                <a:srgbClr val="CC0000"/>
              </a:solidFill>
            </a:endParaRPr>
          </a:p>
          <a:p>
            <a:pPr marL="285750" indent="-285750" algn="just">
              <a:buFont typeface="Arial" panose="020B0604020202020204" pitchFamily="34" charset="0"/>
              <a:buChar char="•"/>
            </a:pPr>
            <a:r>
              <a:rPr lang="ru-RU" dirty="0" smtClean="0">
                <a:solidFill>
                  <a:srgbClr val="CC0000"/>
                </a:solidFill>
              </a:rPr>
              <a:t>По </a:t>
            </a:r>
            <a:r>
              <a:rPr lang="ru-RU" dirty="0">
                <a:solidFill>
                  <a:srgbClr val="CC0000"/>
                </a:solidFill>
              </a:rPr>
              <a:t>мере увеличения числа помощников «медведя», все они выходят вместе с ним на добычу, устанавливаются в ряд, причем только находящиеся по краям имеют право ловить играющих. </a:t>
            </a:r>
            <a:endParaRPr lang="ru-RU" dirty="0" smtClean="0">
              <a:solidFill>
                <a:srgbClr val="CC0000"/>
              </a:solidFill>
            </a:endParaRPr>
          </a:p>
          <a:p>
            <a:pPr marL="285750" indent="-285750" algn="just">
              <a:buFont typeface="Arial" panose="020B0604020202020204" pitchFamily="34" charset="0"/>
              <a:buChar char="•"/>
            </a:pPr>
            <a:r>
              <a:rPr lang="ru-RU" dirty="0" smtClean="0">
                <a:solidFill>
                  <a:srgbClr val="CC0000"/>
                </a:solidFill>
              </a:rPr>
              <a:t>Действовать </a:t>
            </a:r>
            <a:r>
              <a:rPr lang="ru-RU" dirty="0">
                <a:solidFill>
                  <a:srgbClr val="CC0000"/>
                </a:solidFill>
              </a:rPr>
              <a:t>надо только по сигналу.</a:t>
            </a:r>
            <a:endParaRPr lang="ru-RU" dirty="0">
              <a:solidFill>
                <a:srgbClr val="CC0000"/>
              </a:solidFill>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929825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«МЕТЕЛИЦА»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85988" y="1305342"/>
            <a:ext cx="7991341" cy="3416320"/>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учить ориентироваться в пространстве, двигаться в соответствии с текстом. </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Играющие встают в круг и стоя на месте, они начинают кружиться и напевать: </a:t>
            </a:r>
          </a:p>
          <a:p>
            <a:pPr algn="just"/>
            <a:r>
              <a:rPr lang="ru-RU" dirty="0">
                <a:solidFill>
                  <a:srgbClr val="CC0000"/>
                </a:solidFill>
              </a:rPr>
              <a:t>Метелица, метелица, снег по полю стелется! </a:t>
            </a:r>
          </a:p>
          <a:p>
            <a:pPr algn="just"/>
            <a:r>
              <a:rPr lang="ru-RU" dirty="0">
                <a:solidFill>
                  <a:srgbClr val="CC0000"/>
                </a:solidFill>
              </a:rPr>
              <a:t>Кто кружится и вертится, тот заметелится! </a:t>
            </a:r>
          </a:p>
          <a:p>
            <a:pPr algn="just"/>
            <a:r>
              <a:rPr lang="ru-RU" dirty="0">
                <a:solidFill>
                  <a:srgbClr val="CC0000"/>
                </a:solidFill>
              </a:rPr>
              <a:t>На последнем слове песни все должны остановиться и стоять, не шевелясь. Кто упадет, или не сможет во время остановиться, тот из игры выходит. Остальные опять поют песню и кружатся. Выигрывает тот, кто останется в кругу последним.</a:t>
            </a:r>
          </a:p>
          <a:p>
            <a:r>
              <a:rPr lang="ru-RU" dirty="0"/>
              <a:t> </a:t>
            </a:r>
          </a:p>
          <a:p>
            <a:r>
              <a:rPr lang="ru-RU" dirty="0"/>
              <a:t> </a:t>
            </a:r>
            <a:endParaRPr lang="ru-RU" dirty="0">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062" y="2836584"/>
            <a:ext cx="4596894" cy="4021415"/>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88559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«МОЛЧАНКА»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4801314"/>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умение действовать на сигнал, выдержку, творческий подход к игре. </a:t>
            </a:r>
            <a:endParaRPr lang="ru-RU" dirty="0" smtClean="0">
              <a:solidFill>
                <a:srgbClr val="CC0000"/>
              </a:solidFill>
            </a:endParaRPr>
          </a:p>
          <a:p>
            <a:pPr algn="ctr"/>
            <a:r>
              <a:rPr lang="ru-RU" b="1" dirty="0" smtClean="0">
                <a:solidFill>
                  <a:srgbClr val="CC0000"/>
                </a:solidFill>
              </a:rPr>
              <a:t>Ход игры:</a:t>
            </a:r>
            <a:endParaRPr lang="ru-RU" b="1" dirty="0">
              <a:solidFill>
                <a:srgbClr val="CC0000"/>
              </a:solidFill>
            </a:endParaRPr>
          </a:p>
          <a:p>
            <a:pPr algn="just"/>
            <a:r>
              <a:rPr lang="ru-RU" dirty="0">
                <a:solidFill>
                  <a:srgbClr val="CC0000"/>
                </a:solidFill>
              </a:rPr>
              <a:t>Перед началом игры все играющие произносят слова (один из вариантов): </a:t>
            </a:r>
          </a:p>
          <a:p>
            <a:pPr algn="just"/>
            <a:r>
              <a:rPr lang="ru-RU" dirty="0">
                <a:solidFill>
                  <a:srgbClr val="CC0000"/>
                </a:solidFill>
              </a:rPr>
              <a:t>Чок, чок, чок,</a:t>
            </a:r>
            <a:r>
              <a:rPr lang="ru-RU" i="1" dirty="0">
                <a:solidFill>
                  <a:srgbClr val="CC0000"/>
                </a:solidFill>
              </a:rPr>
              <a:t> з</a:t>
            </a:r>
            <a:r>
              <a:rPr lang="ru-RU" dirty="0">
                <a:solidFill>
                  <a:srgbClr val="CC0000"/>
                </a:solidFill>
              </a:rPr>
              <a:t>убы на </a:t>
            </a:r>
            <a:r>
              <a:rPr lang="ru-RU" dirty="0" smtClean="0">
                <a:solidFill>
                  <a:srgbClr val="CC0000"/>
                </a:solidFill>
              </a:rPr>
              <a:t>крючок,</a:t>
            </a:r>
            <a:endParaRPr lang="ru-RU" i="1" dirty="0">
              <a:solidFill>
                <a:srgbClr val="CC0000"/>
              </a:solidFill>
            </a:endParaRPr>
          </a:p>
          <a:p>
            <a:pPr algn="just"/>
            <a:r>
              <a:rPr lang="ru-RU" dirty="0" smtClean="0">
                <a:solidFill>
                  <a:srgbClr val="CC0000"/>
                </a:solidFill>
              </a:rPr>
              <a:t>Кто </a:t>
            </a:r>
            <a:r>
              <a:rPr lang="ru-RU" dirty="0">
                <a:solidFill>
                  <a:srgbClr val="CC0000"/>
                </a:solidFill>
              </a:rPr>
              <a:t>слово скажет,</a:t>
            </a:r>
            <a:r>
              <a:rPr lang="ru-RU" i="1" dirty="0">
                <a:solidFill>
                  <a:srgbClr val="CC0000"/>
                </a:solidFill>
              </a:rPr>
              <a:t> </a:t>
            </a:r>
            <a:r>
              <a:rPr lang="ru-RU" dirty="0">
                <a:solidFill>
                  <a:srgbClr val="CC0000"/>
                </a:solidFill>
              </a:rPr>
              <a:t>кому в лоб щелчок!</a:t>
            </a:r>
          </a:p>
          <a:p>
            <a:pPr algn="just"/>
            <a:r>
              <a:rPr lang="ru-RU" dirty="0">
                <a:solidFill>
                  <a:srgbClr val="CC0000"/>
                </a:solidFill>
              </a:rPr>
              <a:t>Как скажут последнее слово, все должны замолчать. </a:t>
            </a:r>
            <a:endParaRPr lang="ru-RU" dirty="0" smtClean="0">
              <a:solidFill>
                <a:srgbClr val="CC0000"/>
              </a:solidFill>
            </a:endParaRPr>
          </a:p>
          <a:p>
            <a:pPr algn="just"/>
            <a:r>
              <a:rPr lang="ru-RU" dirty="0" smtClean="0">
                <a:solidFill>
                  <a:srgbClr val="CC0000"/>
                </a:solidFill>
              </a:rPr>
              <a:t>Ведущий </a:t>
            </a:r>
            <a:r>
              <a:rPr lang="ru-RU" dirty="0">
                <a:solidFill>
                  <a:srgbClr val="CC0000"/>
                </a:solidFill>
              </a:rPr>
              <a:t>старается рассмешить играющих движениями, смешными словами, шуточными стихотворениями, но руками до играющих дотрагиваться не разрешается.  Если кто-то засмеётся или скажет слово, он отдаёт ведущему фант. В конце игры дети свои фанты выкупают: по желанию играющих поют песенки, читают стихи, танцуют, выполняют различные движения. Разыгрывать фант можно и сразу, как проштрафился. </a:t>
            </a:r>
          </a:p>
          <a:p>
            <a:pPr algn="just"/>
            <a:r>
              <a:rPr lang="ru-RU" b="1" dirty="0" smtClean="0">
                <a:solidFill>
                  <a:srgbClr val="CC0000"/>
                </a:solidFill>
              </a:rPr>
              <a:t>Правила:</a:t>
            </a:r>
          </a:p>
          <a:p>
            <a:pPr marL="285750" indent="-285750" algn="just">
              <a:buFont typeface="Arial" panose="020B0604020202020204" pitchFamily="34" charset="0"/>
              <a:buChar char="•"/>
            </a:pPr>
            <a:r>
              <a:rPr lang="ru-RU" dirty="0" smtClean="0">
                <a:solidFill>
                  <a:srgbClr val="CC0000"/>
                </a:solidFill>
              </a:rPr>
              <a:t>Ведущему </a:t>
            </a:r>
            <a:r>
              <a:rPr lang="ru-RU" dirty="0">
                <a:solidFill>
                  <a:srgbClr val="CC0000"/>
                </a:solidFill>
              </a:rPr>
              <a:t>не разрешается дотрагиваться руками до играющих. </a:t>
            </a:r>
          </a:p>
          <a:p>
            <a:r>
              <a:rPr lang="ru-RU" dirty="0"/>
              <a:t> </a:t>
            </a:r>
          </a:p>
          <a:p>
            <a:r>
              <a:rPr lang="ru-RU" dirty="0"/>
              <a:t> </a:t>
            </a:r>
            <a:endParaRPr lang="ru-RU" dirty="0">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993719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955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«МОРЕ ВОЛНУЕТСЯ»</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643944" y="1614022"/>
            <a:ext cx="3953814" cy="4801314"/>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познакомить с народной игрой; развивать ловкость, быстроту реакции. </a:t>
            </a:r>
            <a:endParaRPr lang="ru-RU" dirty="0" smtClean="0">
              <a:solidFill>
                <a:srgbClr val="CC0000"/>
              </a:solidFill>
            </a:endParaRPr>
          </a:p>
          <a:p>
            <a:pPr algn="ctr"/>
            <a:r>
              <a:rPr lang="ru-RU" b="1" dirty="0" smtClean="0">
                <a:solidFill>
                  <a:srgbClr val="CC0000"/>
                </a:solidFill>
              </a:rPr>
              <a:t>Ход </a:t>
            </a:r>
            <a:r>
              <a:rPr lang="ru-RU" b="1" dirty="0">
                <a:solidFill>
                  <a:srgbClr val="CC0000"/>
                </a:solidFill>
              </a:rPr>
              <a:t>игры:</a:t>
            </a:r>
            <a:endParaRPr lang="ru-RU" dirty="0">
              <a:solidFill>
                <a:srgbClr val="CC0000"/>
              </a:solidFill>
            </a:endParaRPr>
          </a:p>
          <a:p>
            <a:pPr algn="just"/>
            <a:r>
              <a:rPr lang="ru-RU" dirty="0">
                <a:solidFill>
                  <a:srgbClr val="CC0000"/>
                </a:solidFill>
              </a:rPr>
              <a:t>Стулья по количеству игроков ставятся в круг спинками внутрь. Все участники – рыбы. Один – ведущий. Дети садятся на стулья. По команде ведущего «Море волнуется!» рыбы начинают двигаться по кругу вокруг стульев. По команде «Море затихло!» дети занимают места. Водящий садится тоже на стул. Кому не хватило стула, тот водит.</a:t>
            </a:r>
          </a:p>
          <a:p>
            <a:r>
              <a:rPr lang="ru-RU" dirty="0"/>
              <a:t> </a:t>
            </a:r>
          </a:p>
          <a:p>
            <a:r>
              <a:rPr lang="ru-RU" dirty="0"/>
              <a:t> </a:t>
            </a:r>
          </a:p>
          <a:p>
            <a:r>
              <a:rPr lang="ru-RU" dirty="0"/>
              <a:t> </a:t>
            </a:r>
            <a:endParaRPr lang="ru-RU" dirty="0">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187" y="1614021"/>
            <a:ext cx="3375183" cy="4065561"/>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378440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«МЫШЕЛОВКА»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643944" y="1255610"/>
            <a:ext cx="7907628" cy="5632311"/>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у детей выдержку, умение согласовывать движения со словами, ловкость. </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Играющие делятся на две неравные группы. Меньшая группа образует круг «мышеловку», остальные «мыши</a:t>
            </a:r>
            <a:r>
              <a:rPr lang="ru-RU" dirty="0" smtClean="0">
                <a:solidFill>
                  <a:srgbClr val="CC0000"/>
                </a:solidFill>
              </a:rPr>
              <a:t>» - </a:t>
            </a:r>
            <a:r>
              <a:rPr lang="ru-RU" dirty="0">
                <a:solidFill>
                  <a:srgbClr val="CC0000"/>
                </a:solidFill>
              </a:rPr>
              <a:t>они находятся вне круга. Играющие, изображающие мышеловку, берутся за руки и начинают ходить по кругу, </a:t>
            </a:r>
            <a:r>
              <a:rPr lang="ru-RU" u="sng" dirty="0">
                <a:solidFill>
                  <a:srgbClr val="CC0000"/>
                </a:solidFill>
              </a:rPr>
              <a:t>приговаривая</a:t>
            </a:r>
            <a:r>
              <a:rPr lang="ru-RU" dirty="0">
                <a:solidFill>
                  <a:srgbClr val="CC0000"/>
                </a:solidFill>
              </a:rPr>
              <a:t>:</a:t>
            </a:r>
          </a:p>
          <a:p>
            <a:pPr algn="just"/>
            <a:r>
              <a:rPr lang="ru-RU" dirty="0">
                <a:solidFill>
                  <a:srgbClr val="CC0000"/>
                </a:solidFill>
              </a:rPr>
              <a:t>Ах, как мыши надоели, все погрызли, все поели.</a:t>
            </a:r>
          </a:p>
          <a:p>
            <a:pPr algn="just"/>
            <a:r>
              <a:rPr lang="ru-RU" dirty="0">
                <a:solidFill>
                  <a:srgbClr val="CC0000"/>
                </a:solidFill>
              </a:rPr>
              <a:t>Берегитесь же, плутовки, доберемся мы до вас.</a:t>
            </a:r>
          </a:p>
          <a:p>
            <a:pPr algn="just"/>
            <a:r>
              <a:rPr lang="ru-RU" dirty="0">
                <a:solidFill>
                  <a:srgbClr val="CC0000"/>
                </a:solidFill>
              </a:rPr>
              <a:t>Вам поставим мышеловки, переловим всех сейчас.</a:t>
            </a:r>
          </a:p>
          <a:p>
            <a:pPr algn="just"/>
            <a:r>
              <a:rPr lang="ru-RU" dirty="0">
                <a:solidFill>
                  <a:srgbClr val="CC0000"/>
                </a:solidFill>
              </a:rPr>
              <a:t>Дети останавливаются и поднимают сцепленные руки вверх, образуя ворота. Мыши вбегают в мышеловку и выбегают из нее. По слову воспитателя: «хлоп», дети, стоящие по кругу, опускают руки и приседают, мышеловка захлопнулась. Играющие дети, не успевшие выбежать из круга, считаются пойманными. Пойманные мыши переходят в круг и увеличивают размер мышеловки. Когда большая часть мышей поймана, дети меняются ролями.</a:t>
            </a:r>
          </a:p>
          <a:p>
            <a:r>
              <a:rPr lang="ru-RU" dirty="0"/>
              <a:t> </a:t>
            </a:r>
          </a:p>
          <a:p>
            <a:r>
              <a:rPr lang="ru-RU" dirty="0"/>
              <a:t> </a:t>
            </a:r>
          </a:p>
          <a:p>
            <a:r>
              <a:rPr lang="ru-RU" dirty="0"/>
              <a:t> </a:t>
            </a:r>
            <a:endParaRPr lang="ru-RU" dirty="0">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84533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934" y="1993006"/>
            <a:ext cx="2884237" cy="4317642"/>
          </a:xfrm>
          <a:prstGeom prst="rect">
            <a:avLst/>
          </a:prstGeom>
        </p:spPr>
      </p:pic>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a:solidFill>
                  <a:srgbClr val="7030A0"/>
                </a:solidFill>
                <a:latin typeface="a_PresentumCps" panose="04040704070802020202" pitchFamily="82" charset="-52"/>
                <a:cs typeface="Times New Roman" panose="02020603050405020304" pitchFamily="18" charset="0"/>
              </a:rPr>
              <a:t>«</a:t>
            </a:r>
            <a:r>
              <a:rPr lang="ru-RU" sz="3200" b="1" dirty="0" smtClean="0">
                <a:solidFill>
                  <a:srgbClr val="7030A0"/>
                </a:solidFill>
                <a:latin typeface="a_PresentumCps" panose="04040704070802020202" pitchFamily="82" charset="-52"/>
                <a:cs typeface="Times New Roman" panose="02020603050405020304" pitchFamily="18" charset="0"/>
              </a:rPr>
              <a:t>БАБА - ЯГА</a:t>
            </a:r>
            <a:r>
              <a:rPr lang="ru-RU" sz="3200" b="1" dirty="0">
                <a:solidFill>
                  <a:srgbClr val="7030A0"/>
                </a:solidFill>
                <a:latin typeface="a_PresentumCps" panose="04040704070802020202" pitchFamily="82" charset="-52"/>
                <a:cs typeface="Times New Roman" panose="02020603050405020304" pitchFamily="18" charset="0"/>
              </a:rPr>
              <a:t>»</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449231"/>
            <a:ext cx="8004362" cy="4801314"/>
          </a:xfrm>
          <a:prstGeom prst="rect">
            <a:avLst/>
          </a:prstGeom>
        </p:spPr>
        <p:txBody>
          <a:bodyPr wrap="square">
            <a:spAutoFit/>
          </a:bodyPr>
          <a:lstStyle/>
          <a:p>
            <a:pPr algn="just"/>
            <a:r>
              <a:rPr lang="ru-RU" b="1" dirty="0">
                <a:solidFill>
                  <a:srgbClr val="C00000"/>
                </a:solidFill>
              </a:rPr>
              <a:t>Цель: </a:t>
            </a:r>
            <a:r>
              <a:rPr lang="ru-RU" dirty="0">
                <a:solidFill>
                  <a:srgbClr val="C00000"/>
                </a:solidFill>
              </a:rPr>
              <a:t>закрепить умение ходить по кругу спокойным шагом, подводить к умению выразительно передавать игровой образ, закреплять стремительный легкий бег, воспитывать выдержку.</a:t>
            </a:r>
          </a:p>
          <a:p>
            <a:pPr algn="ctr"/>
            <a:r>
              <a:rPr lang="ru-RU" b="1" dirty="0">
                <a:solidFill>
                  <a:srgbClr val="C00000"/>
                </a:solidFill>
              </a:rPr>
              <a:t>Ход игры: </a:t>
            </a:r>
          </a:p>
          <a:p>
            <a:r>
              <a:rPr lang="ru-RU" dirty="0">
                <a:solidFill>
                  <a:srgbClr val="C00000"/>
                </a:solidFill>
              </a:rPr>
              <a:t>Дети образуют круг. В центре «Баба-Яга».  </a:t>
            </a:r>
            <a:endParaRPr lang="ru-RU" dirty="0" smtClean="0">
              <a:solidFill>
                <a:srgbClr val="C00000"/>
              </a:solidFill>
            </a:endParaRPr>
          </a:p>
          <a:p>
            <a:r>
              <a:rPr lang="ru-RU" u="sng" dirty="0" smtClean="0">
                <a:solidFill>
                  <a:srgbClr val="C00000"/>
                </a:solidFill>
              </a:rPr>
              <a:t>Дети </a:t>
            </a:r>
            <a:r>
              <a:rPr lang="ru-RU" u="sng" dirty="0">
                <a:solidFill>
                  <a:srgbClr val="C00000"/>
                </a:solidFill>
              </a:rPr>
              <a:t>идут по кругу, поют:</a:t>
            </a:r>
          </a:p>
          <a:p>
            <a:r>
              <a:rPr lang="ru-RU" i="1" dirty="0">
                <a:solidFill>
                  <a:srgbClr val="C00000"/>
                </a:solidFill>
              </a:rPr>
              <a:t>В тёмном лесе есть избушка, стоит задом наперед.</a:t>
            </a:r>
          </a:p>
          <a:p>
            <a:r>
              <a:rPr lang="ru-RU" i="1" dirty="0">
                <a:solidFill>
                  <a:srgbClr val="C00000"/>
                </a:solidFill>
              </a:rPr>
              <a:t>В этой маленькой избушке бабушка – яга живет.</a:t>
            </a:r>
          </a:p>
          <a:p>
            <a:r>
              <a:rPr lang="ru-RU" i="1" dirty="0">
                <a:solidFill>
                  <a:srgbClr val="C00000"/>
                </a:solidFill>
              </a:rPr>
              <a:t>Нос крючком, глаза большие, перекошена нога,</a:t>
            </a:r>
          </a:p>
          <a:p>
            <a:r>
              <a:rPr lang="ru-RU" i="1" dirty="0">
                <a:solidFill>
                  <a:srgbClr val="C00000"/>
                </a:solidFill>
              </a:rPr>
              <a:t>Ах ты, Бабушка-Яга уходи, уходи,</a:t>
            </a:r>
          </a:p>
          <a:p>
            <a:r>
              <a:rPr lang="ru-RU" i="1" dirty="0">
                <a:solidFill>
                  <a:srgbClr val="C00000"/>
                </a:solidFill>
              </a:rPr>
              <a:t>Больше к нам не приходи.</a:t>
            </a:r>
          </a:p>
          <a:p>
            <a:r>
              <a:rPr lang="ru-RU" dirty="0">
                <a:solidFill>
                  <a:srgbClr val="C00000"/>
                </a:solidFill>
              </a:rPr>
              <a:t>Движения выполняются по тексту песни.</a:t>
            </a:r>
          </a:p>
          <a:p>
            <a:r>
              <a:rPr lang="ru-RU" u="sng" dirty="0">
                <a:solidFill>
                  <a:srgbClr val="C00000"/>
                </a:solidFill>
              </a:rPr>
              <a:t>Баба-Яга: </a:t>
            </a:r>
          </a:p>
          <a:p>
            <a:r>
              <a:rPr lang="ru-RU" dirty="0">
                <a:solidFill>
                  <a:srgbClr val="C00000"/>
                </a:solidFill>
              </a:rPr>
              <a:t>Стрелка, стрелка, повернись.</a:t>
            </a:r>
          </a:p>
          <a:p>
            <a:r>
              <a:rPr lang="ru-RU" dirty="0">
                <a:solidFill>
                  <a:srgbClr val="C00000"/>
                </a:solidFill>
              </a:rPr>
              <a:t>А потом остановись.</a:t>
            </a:r>
          </a:p>
          <a:p>
            <a:r>
              <a:rPr lang="ru-RU" dirty="0">
                <a:solidFill>
                  <a:srgbClr val="C00000"/>
                </a:solidFill>
              </a:rPr>
              <a:t>Баба-Яга встает спиной с тем, на кого показала стрелка. </a:t>
            </a:r>
            <a:endParaRPr lang="ru-RU" dirty="0" smtClean="0">
              <a:solidFill>
                <a:srgbClr val="C00000"/>
              </a:solidFill>
            </a:endParaRPr>
          </a:p>
          <a:p>
            <a:r>
              <a:rPr lang="ru-RU" dirty="0" smtClean="0">
                <a:solidFill>
                  <a:srgbClr val="C00000"/>
                </a:solidFill>
              </a:rPr>
              <a:t>По </a:t>
            </a:r>
            <a:r>
              <a:rPr lang="ru-RU" dirty="0">
                <a:solidFill>
                  <a:srgbClr val="C00000"/>
                </a:solidFill>
              </a:rPr>
              <a:t>команде: 1,2,3. Беги! Обегают круг и возвращаются на место. </a:t>
            </a:r>
            <a:endParaRPr lang="ru-RU" dirty="0">
              <a:solidFill>
                <a:srgbClr val="C00000"/>
              </a:solidFill>
              <a:effectLst/>
            </a:endParaRPr>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94085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«ОБЕГИ КРУГ»</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482958" y="1250658"/>
            <a:ext cx="8094372" cy="2862322"/>
          </a:xfrm>
          <a:prstGeom prst="rect">
            <a:avLst/>
          </a:prstGeom>
        </p:spPr>
        <p:txBody>
          <a:bodyPr wrap="square">
            <a:spAutoFit/>
          </a:bodyPr>
          <a:lstStyle/>
          <a:p>
            <a:pPr algn="just"/>
            <a:r>
              <a:rPr lang="ru-RU" b="1" dirty="0">
                <a:solidFill>
                  <a:srgbClr val="CC0000"/>
                </a:solidFill>
              </a:rPr>
              <a:t>Цель: </a:t>
            </a:r>
            <a:r>
              <a:rPr lang="ru-RU" dirty="0">
                <a:solidFill>
                  <a:srgbClr val="CC0000"/>
                </a:solidFill>
              </a:rPr>
              <a:t>учить двигаться спокойным шагом по кругу. Воспитывать внимание, выдержку.</a:t>
            </a:r>
          </a:p>
          <a:p>
            <a:pPr algn="ctr"/>
            <a:r>
              <a:rPr lang="ru-RU" b="1" dirty="0">
                <a:solidFill>
                  <a:srgbClr val="CC0000"/>
                </a:solidFill>
              </a:rPr>
              <a:t>Ход игры: </a:t>
            </a:r>
          </a:p>
          <a:p>
            <a:pPr algn="just"/>
            <a:r>
              <a:rPr lang="ru-RU" dirty="0">
                <a:solidFill>
                  <a:srgbClr val="CC0000"/>
                </a:solidFill>
              </a:rPr>
              <a:t>Дети вместе с воспитателем становятся в круг. Идут по кругу и поют народную считалку:</a:t>
            </a:r>
          </a:p>
          <a:p>
            <a:pPr algn="just"/>
            <a:r>
              <a:rPr lang="ru-RU" dirty="0">
                <a:solidFill>
                  <a:srgbClr val="CC0000"/>
                </a:solidFill>
              </a:rPr>
              <a:t>Водица, </a:t>
            </a:r>
            <a:r>
              <a:rPr lang="ru-RU" dirty="0" smtClean="0">
                <a:solidFill>
                  <a:srgbClr val="CC0000"/>
                </a:solidFill>
              </a:rPr>
              <a:t>водица, студеная </a:t>
            </a:r>
            <a:r>
              <a:rPr lang="ru-RU" dirty="0">
                <a:solidFill>
                  <a:srgbClr val="CC0000"/>
                </a:solidFill>
              </a:rPr>
              <a:t>быстрица,</a:t>
            </a:r>
          </a:p>
          <a:p>
            <a:pPr algn="just"/>
            <a:r>
              <a:rPr lang="ru-RU" dirty="0">
                <a:solidFill>
                  <a:srgbClr val="CC0000"/>
                </a:solidFill>
              </a:rPr>
              <a:t>Обеги </a:t>
            </a:r>
            <a:r>
              <a:rPr lang="ru-RU" dirty="0" smtClean="0">
                <a:solidFill>
                  <a:srgbClr val="CC0000"/>
                </a:solidFill>
              </a:rPr>
              <a:t>вокруг, напои </a:t>
            </a:r>
            <a:r>
              <a:rPr lang="ru-RU" dirty="0">
                <a:solidFill>
                  <a:srgbClr val="CC0000"/>
                </a:solidFill>
              </a:rPr>
              <a:t>наш луг!</a:t>
            </a:r>
          </a:p>
          <a:p>
            <a:pPr algn="just"/>
            <a:r>
              <a:rPr lang="ru-RU" dirty="0">
                <a:solidFill>
                  <a:srgbClr val="CC0000"/>
                </a:solidFill>
              </a:rPr>
              <a:t>Воспитатель называет двух детей, стоящих рядом друг с другом. Дети поворачиваются спиной и бегут в разные стороны. Каждый старается прибежать на свое место первым.</a:t>
            </a:r>
            <a:r>
              <a:rPr lang="ru-RU" dirty="0"/>
              <a:t> </a:t>
            </a:r>
            <a:endParaRPr lang="ru-RU" dirty="0">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662" y="3661439"/>
            <a:ext cx="4120231" cy="2727593"/>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981946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«ОГУРЕЧИК»</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489396" y="1186058"/>
            <a:ext cx="8111271" cy="4524315"/>
          </a:xfrm>
          <a:prstGeom prst="rect">
            <a:avLst/>
          </a:prstGeom>
        </p:spPr>
        <p:txBody>
          <a:bodyPr wrap="square">
            <a:spAutoFit/>
          </a:bodyPr>
          <a:lstStyle/>
          <a:p>
            <a:pPr algn="just"/>
            <a:r>
              <a:rPr lang="ru-RU" b="1" dirty="0" smtClean="0">
                <a:solidFill>
                  <a:srgbClr val="CC0000"/>
                </a:solidFill>
              </a:rPr>
              <a:t>Цель</a:t>
            </a:r>
            <a:r>
              <a:rPr lang="ru-RU" b="1" dirty="0">
                <a:solidFill>
                  <a:srgbClr val="CC0000"/>
                </a:solidFill>
              </a:rPr>
              <a:t>:</a:t>
            </a:r>
            <a:r>
              <a:rPr lang="ru-RU" dirty="0">
                <a:solidFill>
                  <a:srgbClr val="CC0000"/>
                </a:solidFill>
              </a:rPr>
              <a:t> закрепить навыки выполнения легких прыжков с продвижением вперед и легкого стремительного бега. </a:t>
            </a:r>
          </a:p>
          <a:p>
            <a:pPr algn="ctr"/>
            <a:r>
              <a:rPr lang="ru-RU" b="1" dirty="0">
                <a:solidFill>
                  <a:srgbClr val="CC0000"/>
                </a:solidFill>
              </a:rPr>
              <a:t>Ход игры: </a:t>
            </a:r>
          </a:p>
          <a:p>
            <a:pPr algn="just"/>
            <a:r>
              <a:rPr lang="ru-RU" dirty="0">
                <a:solidFill>
                  <a:srgbClr val="CC0000"/>
                </a:solidFill>
              </a:rPr>
              <a:t>Ребенок в шапочке мышки сидит на стуле в стороне. Напротив, него группой стоят дети. Руки у играющих находятся на поясе. </a:t>
            </a:r>
            <a:endParaRPr lang="ru-RU" dirty="0" smtClean="0">
              <a:solidFill>
                <a:srgbClr val="CC0000"/>
              </a:solidFill>
            </a:endParaRPr>
          </a:p>
          <a:p>
            <a:pPr algn="just"/>
            <a:r>
              <a:rPr lang="ru-RU" u="sng" dirty="0" smtClean="0">
                <a:solidFill>
                  <a:srgbClr val="CC0000"/>
                </a:solidFill>
              </a:rPr>
              <a:t>Дети </a:t>
            </a:r>
            <a:r>
              <a:rPr lang="ru-RU" u="sng" dirty="0">
                <a:solidFill>
                  <a:srgbClr val="CC0000"/>
                </a:solidFill>
              </a:rPr>
              <a:t>исполняют потешку: </a:t>
            </a:r>
          </a:p>
          <a:p>
            <a:pPr algn="just"/>
            <a:r>
              <a:rPr lang="ru-RU" i="1" dirty="0">
                <a:solidFill>
                  <a:srgbClr val="CC0000"/>
                </a:solidFill>
              </a:rPr>
              <a:t>Огуречик, огуречик,</a:t>
            </a:r>
          </a:p>
          <a:p>
            <a:pPr algn="just"/>
            <a:r>
              <a:rPr lang="ru-RU" i="1" dirty="0">
                <a:solidFill>
                  <a:srgbClr val="CC0000"/>
                </a:solidFill>
              </a:rPr>
              <a:t>Не ходи на тот конечик.</a:t>
            </a:r>
          </a:p>
          <a:p>
            <a:pPr algn="just"/>
            <a:r>
              <a:rPr lang="ru-RU" dirty="0">
                <a:solidFill>
                  <a:srgbClr val="CC0000"/>
                </a:solidFill>
              </a:rPr>
              <a:t>Легкими прыжками </a:t>
            </a:r>
            <a:endParaRPr lang="ru-RU" dirty="0" smtClean="0">
              <a:solidFill>
                <a:srgbClr val="CC0000"/>
              </a:solidFill>
            </a:endParaRPr>
          </a:p>
          <a:p>
            <a:pPr algn="just"/>
            <a:r>
              <a:rPr lang="ru-RU" dirty="0" smtClean="0">
                <a:solidFill>
                  <a:srgbClr val="CC0000"/>
                </a:solidFill>
              </a:rPr>
              <a:t>продвигаются </a:t>
            </a:r>
            <a:r>
              <a:rPr lang="ru-RU" dirty="0">
                <a:solidFill>
                  <a:srgbClr val="CC0000"/>
                </a:solidFill>
              </a:rPr>
              <a:t>к «ловишке». </a:t>
            </a:r>
            <a:endParaRPr lang="ru-RU" dirty="0" smtClean="0">
              <a:solidFill>
                <a:srgbClr val="CC0000"/>
              </a:solidFill>
            </a:endParaRPr>
          </a:p>
          <a:p>
            <a:pPr algn="just"/>
            <a:r>
              <a:rPr lang="ru-RU" dirty="0" smtClean="0">
                <a:solidFill>
                  <a:srgbClr val="CC0000"/>
                </a:solidFill>
              </a:rPr>
              <a:t>Останавливаются и</a:t>
            </a:r>
          </a:p>
          <a:p>
            <a:pPr algn="just"/>
            <a:r>
              <a:rPr lang="ru-RU" dirty="0" smtClean="0">
                <a:solidFill>
                  <a:srgbClr val="CC0000"/>
                </a:solidFill>
              </a:rPr>
              <a:t>грозят </a:t>
            </a:r>
            <a:r>
              <a:rPr lang="ru-RU" dirty="0">
                <a:solidFill>
                  <a:srgbClr val="CC0000"/>
                </a:solidFill>
              </a:rPr>
              <a:t>пальчиком «ловишке» </a:t>
            </a:r>
            <a:endParaRPr lang="ru-RU" dirty="0" smtClean="0">
              <a:solidFill>
                <a:srgbClr val="CC0000"/>
              </a:solidFill>
            </a:endParaRPr>
          </a:p>
          <a:p>
            <a:pPr algn="just"/>
            <a:r>
              <a:rPr lang="ru-RU" u="sng" dirty="0" smtClean="0">
                <a:solidFill>
                  <a:srgbClr val="CC0000"/>
                </a:solidFill>
              </a:rPr>
              <a:t>со </a:t>
            </a:r>
            <a:r>
              <a:rPr lang="ru-RU" u="sng" dirty="0">
                <a:solidFill>
                  <a:srgbClr val="CC0000"/>
                </a:solidFill>
              </a:rPr>
              <a:t>словами:</a:t>
            </a:r>
          </a:p>
          <a:p>
            <a:pPr algn="just"/>
            <a:r>
              <a:rPr lang="ru-RU" i="1" dirty="0">
                <a:solidFill>
                  <a:srgbClr val="CC0000"/>
                </a:solidFill>
              </a:rPr>
              <a:t>Там мышка живет,</a:t>
            </a:r>
          </a:p>
          <a:p>
            <a:pPr algn="just"/>
            <a:r>
              <a:rPr lang="ru-RU" i="1" dirty="0">
                <a:solidFill>
                  <a:srgbClr val="CC0000"/>
                </a:solidFill>
              </a:rPr>
              <a:t>Тебе хвостик отгрызет. </a:t>
            </a:r>
          </a:p>
          <a:p>
            <a:pPr algn="just"/>
            <a:r>
              <a:rPr lang="ru-RU" dirty="0">
                <a:solidFill>
                  <a:srgbClr val="CC0000"/>
                </a:solidFill>
              </a:rPr>
              <a:t>Мышка бежит за ребятами, стараясь их догнать. </a:t>
            </a:r>
            <a:endParaRPr lang="ru-RU" dirty="0">
              <a:solidFill>
                <a:srgbClr val="CC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2144" y="2431191"/>
            <a:ext cx="4734586" cy="3124636"/>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28623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«ПАСТУХ И КОРОВЫ»</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40913" y="1237574"/>
            <a:ext cx="8023538" cy="3416320"/>
          </a:xfrm>
          <a:prstGeom prst="rect">
            <a:avLst/>
          </a:prstGeom>
        </p:spPr>
        <p:txBody>
          <a:bodyPr wrap="square">
            <a:spAutoFit/>
          </a:bodyPr>
          <a:lstStyle/>
          <a:p>
            <a:pPr algn="just"/>
            <a:r>
              <a:rPr lang="ru-RU" b="1" dirty="0" smtClean="0">
                <a:solidFill>
                  <a:srgbClr val="CC0000"/>
                </a:solidFill>
              </a:rPr>
              <a:t>Цель: </a:t>
            </a:r>
            <a:r>
              <a:rPr lang="ru-RU" dirty="0" smtClean="0">
                <a:solidFill>
                  <a:srgbClr val="CC0000"/>
                </a:solidFill>
              </a:rPr>
              <a:t>воспитывать </a:t>
            </a:r>
            <a:r>
              <a:rPr lang="ru-RU" dirty="0">
                <a:solidFill>
                  <a:srgbClr val="CC0000"/>
                </a:solidFill>
              </a:rPr>
              <a:t>выдержку и дисциплинированность, совершенствовать навыки ползания на четвереньках, развивать ориентировку в пространстве.</a:t>
            </a:r>
          </a:p>
          <a:p>
            <a:pPr algn="ctr"/>
            <a:r>
              <a:rPr lang="ru-RU" b="1" dirty="0">
                <a:solidFill>
                  <a:srgbClr val="CC0000"/>
                </a:solidFill>
              </a:rPr>
              <a:t>Ход игры</a:t>
            </a:r>
            <a:r>
              <a:rPr lang="ru-RU" b="1" dirty="0" smtClean="0">
                <a:solidFill>
                  <a:srgbClr val="CC0000"/>
                </a:solidFill>
              </a:rPr>
              <a:t>:</a:t>
            </a:r>
            <a:r>
              <a:rPr lang="ru-RU" dirty="0" smtClean="0">
                <a:solidFill>
                  <a:srgbClr val="CC0000"/>
                </a:solidFill>
              </a:rPr>
              <a:t> </a:t>
            </a:r>
          </a:p>
          <a:p>
            <a:pPr algn="just"/>
            <a:r>
              <a:rPr lang="ru-RU" dirty="0" smtClean="0">
                <a:solidFill>
                  <a:srgbClr val="CC0000"/>
                </a:solidFill>
              </a:rPr>
              <a:t>Воспитатель </a:t>
            </a:r>
            <a:r>
              <a:rPr lang="ru-RU" dirty="0">
                <a:solidFill>
                  <a:srgbClr val="CC0000"/>
                </a:solidFill>
              </a:rPr>
              <a:t>– Пастух, дети – коровы. </a:t>
            </a:r>
            <a:r>
              <a:rPr lang="ru-RU" dirty="0" smtClean="0">
                <a:solidFill>
                  <a:srgbClr val="CC0000"/>
                </a:solidFill>
              </a:rPr>
              <a:t>Дети </a:t>
            </a:r>
            <a:r>
              <a:rPr lang="ru-RU" dirty="0">
                <a:solidFill>
                  <a:srgbClr val="CC0000"/>
                </a:solidFill>
              </a:rPr>
              <a:t>на четвереньках ползут </a:t>
            </a:r>
            <a:r>
              <a:rPr lang="ru-RU" dirty="0" smtClean="0">
                <a:solidFill>
                  <a:srgbClr val="CC0000"/>
                </a:solidFill>
              </a:rPr>
              <a:t>к  Пастуху</a:t>
            </a:r>
            <a:r>
              <a:rPr lang="ru-RU" dirty="0">
                <a:solidFill>
                  <a:srgbClr val="CC0000"/>
                </a:solidFill>
              </a:rPr>
              <a:t>, который в это время </a:t>
            </a:r>
            <a:r>
              <a:rPr lang="ru-RU" u="sng" dirty="0">
                <a:solidFill>
                  <a:srgbClr val="CC0000"/>
                </a:solidFill>
              </a:rPr>
              <a:t>произносит:</a:t>
            </a:r>
          </a:p>
          <a:p>
            <a:pPr algn="just"/>
            <a:r>
              <a:rPr lang="ru-RU" i="1" dirty="0">
                <a:solidFill>
                  <a:srgbClr val="CC0000"/>
                </a:solidFill>
              </a:rPr>
              <a:t>Милые коровушки, белые головушки!</a:t>
            </a:r>
          </a:p>
          <a:p>
            <a:pPr algn="just"/>
            <a:r>
              <a:rPr lang="ru-RU" i="1" dirty="0">
                <a:solidFill>
                  <a:srgbClr val="CC0000"/>
                </a:solidFill>
              </a:rPr>
              <a:t>Злой колдун здесь побывал и  коров заколдовал.</a:t>
            </a:r>
          </a:p>
          <a:p>
            <a:pPr algn="just"/>
            <a:r>
              <a:rPr lang="ru-RU" i="1" dirty="0">
                <a:solidFill>
                  <a:srgbClr val="CC0000"/>
                </a:solidFill>
              </a:rPr>
              <a:t>На зеленом, на лугу, я буренкам помогу.</a:t>
            </a:r>
          </a:p>
          <a:p>
            <a:pPr algn="just"/>
            <a:r>
              <a:rPr lang="ru-RU" i="1" dirty="0">
                <a:solidFill>
                  <a:srgbClr val="CC0000"/>
                </a:solidFill>
              </a:rPr>
              <a:t>Будут все коровы, веселы, здоровы.</a:t>
            </a:r>
          </a:p>
          <a:p>
            <a:pPr algn="just"/>
            <a:r>
              <a:rPr lang="ru-RU" dirty="0">
                <a:solidFill>
                  <a:srgbClr val="CC0000"/>
                </a:solidFill>
              </a:rPr>
              <a:t>Дети изображают коров, мычат и приближаются к Пастуху. Он касается их рукой, расколдовывая, после чего дети пляшут.</a:t>
            </a:r>
          </a:p>
          <a:p>
            <a:pPr algn="just"/>
            <a:r>
              <a:rPr lang="ru-RU" dirty="0">
                <a:solidFill>
                  <a:srgbClr val="CC0000"/>
                </a:solidFill>
              </a:rPr>
              <a:t> </a:t>
            </a:r>
            <a:endParaRPr lang="ru-RU" dirty="0">
              <a:solidFill>
                <a:srgbClr val="CC0000"/>
              </a:solidFill>
              <a:effectLs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4084" y="4227987"/>
            <a:ext cx="3597195" cy="2121519"/>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81044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«ПИРОГ»</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489397" y="1169804"/>
            <a:ext cx="8126569" cy="2308324"/>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у детей умение выполнять движения по сигналу, упражнять в беге, умению играть в коллективе.</a:t>
            </a:r>
          </a:p>
          <a:p>
            <a:pPr algn="ctr"/>
            <a:r>
              <a:rPr lang="ru-RU" b="1" dirty="0">
                <a:solidFill>
                  <a:srgbClr val="CC0000"/>
                </a:solidFill>
              </a:rPr>
              <a:t>Ход игры:</a:t>
            </a:r>
            <a:endParaRPr lang="ru-RU" dirty="0">
              <a:solidFill>
                <a:srgbClr val="CC0000"/>
              </a:solidFill>
            </a:endParaRPr>
          </a:p>
          <a:p>
            <a:pPr algn="just"/>
            <a:r>
              <a:rPr lang="ru-RU" dirty="0" smtClean="0">
                <a:solidFill>
                  <a:srgbClr val="CC0000"/>
                </a:solidFill>
              </a:rPr>
              <a:t>Играющие </a:t>
            </a:r>
            <a:r>
              <a:rPr lang="ru-RU" dirty="0">
                <a:solidFill>
                  <a:srgbClr val="CC0000"/>
                </a:solidFill>
              </a:rPr>
              <a:t>делятся на две команды. Команды становятся друг против друга. Между ними садится «пирог» (на него надета шапочка). Все дружно начинают расхваливать «пирог»:</a:t>
            </a:r>
          </a:p>
          <a:p>
            <a:pPr algn="just"/>
            <a:r>
              <a:rPr lang="ru-RU" dirty="0">
                <a:solidFill>
                  <a:srgbClr val="CC0000"/>
                </a:solidFill>
              </a:rPr>
              <a:t>Вот он, какой </a:t>
            </a:r>
            <a:r>
              <a:rPr lang="ru-RU" dirty="0" smtClean="0">
                <a:solidFill>
                  <a:srgbClr val="CC0000"/>
                </a:solidFill>
              </a:rPr>
              <a:t>высоконький, вот </a:t>
            </a:r>
            <a:r>
              <a:rPr lang="ru-RU" dirty="0">
                <a:solidFill>
                  <a:srgbClr val="CC0000"/>
                </a:solidFill>
              </a:rPr>
              <a:t>он, какой мякошенький,</a:t>
            </a:r>
          </a:p>
          <a:p>
            <a:pPr algn="just"/>
            <a:r>
              <a:rPr lang="ru-RU" dirty="0">
                <a:solidFill>
                  <a:srgbClr val="CC0000"/>
                </a:solidFill>
              </a:rPr>
              <a:t>Вот он, какой </a:t>
            </a:r>
            <a:r>
              <a:rPr lang="ru-RU" dirty="0" smtClean="0">
                <a:solidFill>
                  <a:srgbClr val="CC0000"/>
                </a:solidFill>
              </a:rPr>
              <a:t>широконький., режь </a:t>
            </a:r>
            <a:r>
              <a:rPr lang="ru-RU" dirty="0">
                <a:solidFill>
                  <a:srgbClr val="CC0000"/>
                </a:solidFill>
              </a:rPr>
              <a:t>его да ешь</a:t>
            </a:r>
            <a:r>
              <a:rPr lang="ru-RU" dirty="0" smtClean="0">
                <a:solidFill>
                  <a:srgbClr val="CC0000"/>
                </a:solidFill>
              </a:rPr>
              <a:t>!</a:t>
            </a:r>
            <a:endParaRPr lang="ru-RU" dirty="0">
              <a:solidFill>
                <a:srgbClr val="CC00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000" y="2975021"/>
            <a:ext cx="2749080" cy="3273834"/>
          </a:xfrm>
          <a:prstGeom prst="rect">
            <a:avLst/>
          </a:prstGeom>
        </p:spPr>
      </p:pic>
      <p:sp>
        <p:nvSpPr>
          <p:cNvPr id="6" name="Прямоугольник 5"/>
          <p:cNvSpPr/>
          <p:nvPr/>
        </p:nvSpPr>
        <p:spPr>
          <a:xfrm>
            <a:off x="489397" y="3357495"/>
            <a:ext cx="3683358" cy="2585323"/>
          </a:xfrm>
          <a:prstGeom prst="rect">
            <a:avLst/>
          </a:prstGeom>
        </p:spPr>
        <p:txBody>
          <a:bodyPr wrap="square">
            <a:spAutoFit/>
          </a:bodyPr>
          <a:lstStyle/>
          <a:p>
            <a:pPr algn="just"/>
            <a:r>
              <a:rPr lang="ru-RU" dirty="0">
                <a:solidFill>
                  <a:srgbClr val="CC0000"/>
                </a:solidFill>
              </a:rPr>
              <a:t>После этих слов играющие по одному из каждой команды бегут к «пирогу». Кто быстрее добежит до цели и дотронется до «пирога», тот и уводит его с собой. </a:t>
            </a:r>
            <a:endParaRPr lang="ru-RU" dirty="0" smtClean="0">
              <a:solidFill>
                <a:srgbClr val="CC0000"/>
              </a:solidFill>
            </a:endParaRPr>
          </a:p>
          <a:p>
            <a:pPr algn="just"/>
            <a:r>
              <a:rPr lang="ru-RU" dirty="0" smtClean="0">
                <a:solidFill>
                  <a:srgbClr val="CC0000"/>
                </a:solidFill>
              </a:rPr>
              <a:t>На </a:t>
            </a:r>
            <a:r>
              <a:rPr lang="ru-RU" dirty="0">
                <a:solidFill>
                  <a:srgbClr val="CC0000"/>
                </a:solidFill>
              </a:rPr>
              <a:t>место «пирога» садится ребенок из проигравшей команды. Так происходит до тех пор, пока не проиграют все в одной из команд.</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352" y="3543823"/>
            <a:ext cx="1309571" cy="2020479"/>
          </a:xfrm>
          <a:prstGeom prst="rect">
            <a:avLst/>
          </a:prstGeom>
        </p:spPr>
      </p:pic>
      <p:sp>
        <p:nvSpPr>
          <p:cNvPr id="8" name="Управляющая кнопка: домой 7">
            <a:hlinkClick r:id="rId4" action="ppaction://hlinksldjump" highlightClick="1"/>
          </p:cNvPr>
          <p:cNvSpPr/>
          <p:nvPr/>
        </p:nvSpPr>
        <p:spPr>
          <a:xfrm>
            <a:off x="8018730" y="553791"/>
            <a:ext cx="494085" cy="618186"/>
          </a:xfrm>
          <a:prstGeom prst="actionButtonHome">
            <a:avLst/>
          </a:prstGeom>
          <a:blipFill>
            <a:blip r:embed="rId5"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670889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«ПЧЁЛКИ И ЛАСТОЧКА»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6" y="1286557"/>
            <a:ext cx="8025431" cy="3139321"/>
          </a:xfrm>
          <a:prstGeom prst="rect">
            <a:avLst/>
          </a:prstGeom>
        </p:spPr>
        <p:txBody>
          <a:bodyPr wrap="square">
            <a:spAutoFit/>
          </a:bodyPr>
          <a:lstStyle/>
          <a:p>
            <a:pPr algn="just"/>
            <a:r>
              <a:rPr lang="ru-RU" b="1" dirty="0" smtClean="0">
                <a:solidFill>
                  <a:srgbClr val="CC0000"/>
                </a:solidFill>
              </a:rPr>
              <a:t>Цель</a:t>
            </a:r>
            <a:r>
              <a:rPr lang="ru-RU" b="1" dirty="0">
                <a:solidFill>
                  <a:srgbClr val="CC0000"/>
                </a:solidFill>
              </a:rPr>
              <a:t>:</a:t>
            </a:r>
            <a:r>
              <a:rPr lang="ru-RU" dirty="0">
                <a:solidFill>
                  <a:srgbClr val="CC0000"/>
                </a:solidFill>
              </a:rPr>
              <a:t> развивать ловкость, быстроту реакции.</a:t>
            </a:r>
          </a:p>
          <a:p>
            <a:pPr algn="ctr"/>
            <a:r>
              <a:rPr lang="ru-RU" b="1" dirty="0">
                <a:solidFill>
                  <a:srgbClr val="CC0000"/>
                </a:solidFill>
              </a:rPr>
              <a:t>Ход игры: </a:t>
            </a:r>
          </a:p>
          <a:p>
            <a:pPr algn="just"/>
            <a:r>
              <a:rPr lang="ru-RU" dirty="0">
                <a:solidFill>
                  <a:srgbClr val="CC0000"/>
                </a:solidFill>
              </a:rPr>
              <a:t>Играющие дети - «пчелки» сидят на корточках. </a:t>
            </a:r>
            <a:endParaRPr lang="ru-RU" dirty="0" smtClean="0">
              <a:solidFill>
                <a:srgbClr val="CC0000"/>
              </a:solidFill>
            </a:endParaRPr>
          </a:p>
          <a:p>
            <a:pPr algn="just"/>
            <a:r>
              <a:rPr lang="ru-RU" dirty="0" smtClean="0">
                <a:solidFill>
                  <a:srgbClr val="CC0000"/>
                </a:solidFill>
              </a:rPr>
              <a:t>«</a:t>
            </a:r>
            <a:r>
              <a:rPr lang="ru-RU" dirty="0">
                <a:solidFill>
                  <a:srgbClr val="CC0000"/>
                </a:solidFill>
              </a:rPr>
              <a:t>Ласточка» - в своем гнезде. </a:t>
            </a:r>
            <a:endParaRPr lang="ru-RU" dirty="0" smtClean="0">
              <a:solidFill>
                <a:srgbClr val="CC0000"/>
              </a:solidFill>
            </a:endParaRPr>
          </a:p>
          <a:p>
            <a:pPr algn="just"/>
            <a:r>
              <a:rPr lang="ru-RU" u="sng" dirty="0" smtClean="0">
                <a:solidFill>
                  <a:srgbClr val="CC0000"/>
                </a:solidFill>
              </a:rPr>
              <a:t>«</a:t>
            </a:r>
            <a:r>
              <a:rPr lang="ru-RU" u="sng" dirty="0">
                <a:solidFill>
                  <a:srgbClr val="CC0000"/>
                </a:solidFill>
              </a:rPr>
              <a:t>Пчелки» (сидят на поляне и напевают): </a:t>
            </a:r>
          </a:p>
          <a:p>
            <a:pPr algn="just"/>
            <a:r>
              <a:rPr lang="ru-RU" dirty="0">
                <a:solidFill>
                  <a:srgbClr val="CC0000"/>
                </a:solidFill>
              </a:rPr>
              <a:t>Пчелки летают, медок собирают!</a:t>
            </a:r>
          </a:p>
          <a:p>
            <a:pPr algn="just"/>
            <a:r>
              <a:rPr lang="ru-RU" dirty="0">
                <a:solidFill>
                  <a:srgbClr val="CC0000"/>
                </a:solidFill>
              </a:rPr>
              <a:t>Зум, зум, зум! Зум, зум, зум!</a:t>
            </a:r>
          </a:p>
          <a:p>
            <a:pPr algn="just"/>
            <a:r>
              <a:rPr lang="ru-RU" u="sng" dirty="0">
                <a:solidFill>
                  <a:srgbClr val="CC0000"/>
                </a:solidFill>
              </a:rPr>
              <a:t>Ласточка: </a:t>
            </a:r>
            <a:endParaRPr lang="ru-RU" u="sng" dirty="0" smtClean="0">
              <a:solidFill>
                <a:srgbClr val="CC0000"/>
              </a:solidFill>
            </a:endParaRPr>
          </a:p>
          <a:p>
            <a:pPr algn="just"/>
            <a:r>
              <a:rPr lang="ru-RU" dirty="0" smtClean="0">
                <a:solidFill>
                  <a:srgbClr val="CC0000"/>
                </a:solidFill>
              </a:rPr>
              <a:t>Ласточка </a:t>
            </a:r>
            <a:r>
              <a:rPr lang="ru-RU" dirty="0">
                <a:solidFill>
                  <a:srgbClr val="CC0000"/>
                </a:solidFill>
              </a:rPr>
              <a:t>летает, пчелок поймает.</a:t>
            </a:r>
          </a:p>
          <a:p>
            <a:pPr algn="just"/>
            <a:r>
              <a:rPr lang="ru-RU" dirty="0">
                <a:solidFill>
                  <a:srgbClr val="CC0000"/>
                </a:solidFill>
              </a:rPr>
              <a:t>Вылетает и ловит «пчел». </a:t>
            </a:r>
            <a:endParaRPr lang="ru-RU" dirty="0" smtClean="0">
              <a:solidFill>
                <a:srgbClr val="CC0000"/>
              </a:solidFill>
            </a:endParaRPr>
          </a:p>
          <a:p>
            <a:pPr algn="just"/>
            <a:r>
              <a:rPr lang="ru-RU" dirty="0" smtClean="0">
                <a:solidFill>
                  <a:srgbClr val="CC0000"/>
                </a:solidFill>
              </a:rPr>
              <a:t>Пойманный </a:t>
            </a:r>
            <a:r>
              <a:rPr lang="ru-RU" dirty="0">
                <a:solidFill>
                  <a:srgbClr val="CC0000"/>
                </a:solidFill>
              </a:rPr>
              <a:t>становится «ласточкой»</a:t>
            </a:r>
            <a:endParaRPr lang="ru-RU" dirty="0">
              <a:solidFill>
                <a:srgbClr val="CC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925" y="746974"/>
            <a:ext cx="3648282" cy="440457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008" y="4425876"/>
            <a:ext cx="857503" cy="181465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9115" y="3670949"/>
            <a:ext cx="857503" cy="1814655"/>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501" y="4244221"/>
            <a:ext cx="857503" cy="1814655"/>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583" y="4425878"/>
            <a:ext cx="857503" cy="1814655"/>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173" y="3068422"/>
            <a:ext cx="857503" cy="1814655"/>
          </a:xfrm>
          <a:prstGeom prst="rect">
            <a:avLst/>
          </a:prstGeom>
        </p:spPr>
      </p:pic>
      <p:sp>
        <p:nvSpPr>
          <p:cNvPr id="10" name="Управляющая кнопка: домой 9">
            <a:hlinkClick r:id="rId4" action="ppaction://hlinksldjump" highlightClick="1"/>
          </p:cNvPr>
          <p:cNvSpPr/>
          <p:nvPr/>
        </p:nvSpPr>
        <p:spPr>
          <a:xfrm>
            <a:off x="8018730" y="553791"/>
            <a:ext cx="494085" cy="618186"/>
          </a:xfrm>
          <a:prstGeom prst="actionButtonHome">
            <a:avLst/>
          </a:prstGeom>
          <a:blipFill>
            <a:blip r:embed="rId5"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829807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«ПЯТНАШКИ»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694224"/>
            <a:ext cx="4002181" cy="4524315"/>
          </a:xfrm>
          <a:prstGeom prst="rect">
            <a:avLst/>
          </a:prstGeom>
        </p:spPr>
        <p:txBody>
          <a:bodyPr wrap="square">
            <a:spAutoFit/>
          </a:bodyPr>
          <a:lstStyle/>
          <a:p>
            <a:pPr algn="ctr"/>
            <a:r>
              <a:rPr lang="ru-RU" b="1" dirty="0" smtClean="0">
                <a:solidFill>
                  <a:srgbClr val="CC0000"/>
                </a:solidFill>
              </a:rPr>
              <a:t>Ход </a:t>
            </a:r>
            <a:r>
              <a:rPr lang="ru-RU" b="1" dirty="0">
                <a:solidFill>
                  <a:srgbClr val="CC0000"/>
                </a:solidFill>
              </a:rPr>
              <a:t>игры:  </a:t>
            </a:r>
          </a:p>
          <a:p>
            <a:pPr algn="just"/>
            <a:r>
              <a:rPr lang="ru-RU" dirty="0">
                <a:solidFill>
                  <a:srgbClr val="CC0000"/>
                </a:solidFill>
              </a:rPr>
              <a:t>Взрослый назначает водящего - «пятнашку», которому дается отличительная повязка. Он встает в центре площадки и по сигналу взрослого начинает догонять («пятнать») остальных играющих, стараясь коснуться кого-нибудь из них рукой. Тот, кого он коснулся, выбывает из игры. Игра может продолжаться, пока пятнашка не поймает 3-4 играющих. Затем выбирается новый водящий, и игра повторяется. Следует выбрать нового водящего и в том случает, если пятнашка долгое время не может никого поймать.</a:t>
            </a:r>
            <a:endParaRPr lang="ru-RU" dirty="0">
              <a:solidFill>
                <a:srgbClr val="CC0000"/>
              </a:solidFill>
              <a:effectLs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9893" y="2063556"/>
            <a:ext cx="4567532" cy="3536577"/>
          </a:xfrm>
          <a:prstGeom prst="rect">
            <a:avLst/>
          </a:prstGeom>
        </p:spPr>
      </p:pic>
      <p:sp>
        <p:nvSpPr>
          <p:cNvPr id="4" name="Прямоугольник 3"/>
          <p:cNvSpPr/>
          <p:nvPr/>
        </p:nvSpPr>
        <p:spPr>
          <a:xfrm>
            <a:off x="470647" y="1324892"/>
            <a:ext cx="8098492" cy="369332"/>
          </a:xfrm>
          <a:prstGeom prst="rect">
            <a:avLst/>
          </a:prstGeom>
        </p:spPr>
        <p:txBody>
          <a:bodyPr wrap="square">
            <a:spAutoFit/>
          </a:bodyPr>
          <a:lstStyle/>
          <a:p>
            <a:pPr algn="just"/>
            <a:r>
              <a:rPr lang="ru-RU" b="1" dirty="0">
                <a:solidFill>
                  <a:srgbClr val="CC0000"/>
                </a:solidFill>
              </a:rPr>
              <a:t>Цель: </a:t>
            </a:r>
            <a:r>
              <a:rPr lang="ru-RU" dirty="0">
                <a:solidFill>
                  <a:srgbClr val="CC0000"/>
                </a:solidFill>
              </a:rPr>
              <a:t>развить ловкость, двигательные навыки детей.</a:t>
            </a:r>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947314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«РАСТЕРЯХИ»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996112"/>
            <a:ext cx="8004362" cy="3416320"/>
          </a:xfrm>
          <a:prstGeom prst="rect">
            <a:avLst/>
          </a:prstGeom>
        </p:spPr>
        <p:txBody>
          <a:bodyPr wrap="square">
            <a:spAutoFit/>
          </a:bodyPr>
          <a:lstStyle/>
          <a:p>
            <a:r>
              <a:rPr lang="ru-RU" b="1" dirty="0"/>
              <a:t> </a:t>
            </a:r>
            <a:endParaRPr lang="ru-RU" dirty="0"/>
          </a:p>
          <a:p>
            <a:pPr algn="just"/>
            <a:r>
              <a:rPr lang="ru-RU" b="1" dirty="0">
                <a:solidFill>
                  <a:srgbClr val="CC0000"/>
                </a:solidFill>
              </a:rPr>
              <a:t>Цель:</a:t>
            </a:r>
            <a:r>
              <a:rPr lang="ru-RU" dirty="0">
                <a:solidFill>
                  <a:srgbClr val="CC0000"/>
                </a:solidFill>
              </a:rPr>
              <a:t> развитие координации движений, силы; воспитание сплоченности, товарищества.</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Дети, принимающие участие в этот игре, становятся в один ряд, берутся за руки, образуя тем самым цепочку. По правую сторону цепочки назначается вожак, который по команде начинает бег со сменой направления и вся цепочка начинает движение за ним. Однако никто кроме вожака не знает направления движения, поэтому достаточно сложно удержать равновесие и не рассоединить цепочку. Чем дальше игрок находится от вожака, тем ему сложнее удержать равновесие, не упасть или не разорвать цепь.</a:t>
            </a:r>
          </a:p>
          <a:p>
            <a:pPr algn="just"/>
            <a:r>
              <a:rPr lang="ru-RU" dirty="0">
                <a:solidFill>
                  <a:srgbClr val="CC0000"/>
                </a:solidFill>
              </a:rPr>
              <a:t> </a:t>
            </a: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31470"/>
          <a:stretch/>
        </p:blipFill>
        <p:spPr>
          <a:xfrm>
            <a:off x="3052481" y="3039754"/>
            <a:ext cx="3738281" cy="3281184"/>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710492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«РУЧЕЁК»</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2031325"/>
          </a:xfrm>
          <a:prstGeom prst="rect">
            <a:avLst/>
          </a:prstGeom>
        </p:spPr>
        <p:txBody>
          <a:bodyPr wrap="square">
            <a:spAutoFit/>
          </a:bodyPr>
          <a:lstStyle/>
          <a:p>
            <a:pPr algn="just"/>
            <a:r>
              <a:rPr lang="ru-RU" b="1" dirty="0">
                <a:solidFill>
                  <a:srgbClr val="CC0000"/>
                </a:solidFill>
              </a:rPr>
              <a:t>Цель: </a:t>
            </a:r>
            <a:r>
              <a:rPr lang="ru-RU" dirty="0">
                <a:solidFill>
                  <a:srgbClr val="CC0000"/>
                </a:solidFill>
              </a:rPr>
              <a:t>Обучение в игровой манере ходьбе, внимательности, игре в коллективе.</a:t>
            </a:r>
          </a:p>
          <a:p>
            <a:pPr algn="ctr"/>
            <a:r>
              <a:rPr lang="ru-RU" b="1" dirty="0">
                <a:solidFill>
                  <a:srgbClr val="CC0000"/>
                </a:solidFill>
              </a:rPr>
              <a:t>Ход игры:</a:t>
            </a:r>
            <a:endParaRPr lang="ru-RU" dirty="0">
              <a:solidFill>
                <a:srgbClr val="CC0000"/>
              </a:solidFill>
            </a:endParaRPr>
          </a:p>
          <a:p>
            <a:pPr algn="just"/>
            <a:r>
              <a:rPr lang="ru-RU" dirty="0" smtClean="0">
                <a:solidFill>
                  <a:srgbClr val="CC0000"/>
                </a:solidFill>
              </a:rPr>
              <a:t>Дети </a:t>
            </a:r>
            <a:r>
              <a:rPr lang="ru-RU" dirty="0">
                <a:solidFill>
                  <a:srgbClr val="CC0000"/>
                </a:solidFill>
              </a:rPr>
              <a:t>становятся парами, взявшись за руки. Руки надо поднять кверху таким образом, чтобы получился «домик». Пары детей становятся друг за другом, постепенно передвигаясь вперед. Формируется что-то вроде «ручейка», который постоянно течет.</a:t>
            </a:r>
          </a:p>
          <a:p>
            <a:r>
              <a:rPr lang="ru-RU" dirty="0"/>
              <a:t> </a:t>
            </a:r>
            <a:endParaRPr lang="ru-RU" dirty="0">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7119" y="3120746"/>
            <a:ext cx="4079185" cy="2716737"/>
          </a:xfrm>
          <a:prstGeom prst="rect">
            <a:avLst/>
          </a:prstGeom>
        </p:spPr>
      </p:pic>
      <p:sp>
        <p:nvSpPr>
          <p:cNvPr id="4" name="Прямоугольник 3"/>
          <p:cNvSpPr/>
          <p:nvPr/>
        </p:nvSpPr>
        <p:spPr>
          <a:xfrm>
            <a:off x="564777" y="2932487"/>
            <a:ext cx="3659508" cy="3416320"/>
          </a:xfrm>
          <a:prstGeom prst="rect">
            <a:avLst/>
          </a:prstGeom>
        </p:spPr>
        <p:txBody>
          <a:bodyPr wrap="square">
            <a:spAutoFit/>
          </a:bodyPr>
          <a:lstStyle/>
          <a:p>
            <a:pPr algn="just"/>
            <a:r>
              <a:rPr lang="ru-RU" dirty="0">
                <a:solidFill>
                  <a:srgbClr val="CC0000"/>
                </a:solidFill>
              </a:rPr>
              <a:t>Один человек заходит в начало этого ручейка, проходит под поднятыми руками игроков и выхватывает из основной массы одного из игроков за руку, уводя его с собой в конец ручейка, вставая последним его звеном. На освободившееся место встает следующая пара игроков, а освободившийся игрок идет в начало ручейка и проделывает то же самое.</a:t>
            </a:r>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430032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«САЛКИ»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198938"/>
            <a:ext cx="7903080" cy="2862322"/>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Развивать у детей умение выполнять движения по сигналу, упражнять в прыжках на одной ноге, с продвижением, умению играть в коллективе.</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 Дети расходятся по площадке, останавливаются и закрывают глаза. Руки у всех за спиной. Водящий незаметно для других кладет одному из них в руку какой-нибудь предмет. На слова «Раз, два, три, смотри!» дети открывают глаза. Тот, которому достался предмет, поднимает руки вверх и говорит «Я — салка». Участники игры, прыгая на одной ноге, убегают от салки. Тот, кого он коснулся рукой, идет водить. Он берет предмет, поднимает его вверх, быстро говорит слова: «Я — салка!»</a:t>
            </a:r>
            <a:endParaRPr lang="ru-RU" dirty="0">
              <a:solidFill>
                <a:srgbClr val="C0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897" y="3735743"/>
            <a:ext cx="5780502" cy="2611270"/>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210771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«СКАКАЛКА»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2862322"/>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a:t>
            </a:r>
            <a:r>
              <a:rPr lang="ru-RU" dirty="0" smtClean="0">
                <a:solidFill>
                  <a:srgbClr val="CC0000"/>
                </a:solidFill>
              </a:rPr>
              <a:t>развивать </a:t>
            </a:r>
            <a:r>
              <a:rPr lang="ru-RU" dirty="0">
                <a:solidFill>
                  <a:srgbClr val="CC0000"/>
                </a:solidFill>
              </a:rPr>
              <a:t>у детей умение выполнять движения по сигналу, упражнять в прыжках на двух ногах, умению играть в коллективе.</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Один из играющих берет веревку и раскручивает ее. Низко от земли. Остальные прыгают через веревку: чем выше, тем больше будет доход и </a:t>
            </a:r>
            <a:r>
              <a:rPr lang="ru-RU" dirty="0" smtClean="0">
                <a:solidFill>
                  <a:srgbClr val="CC0000"/>
                </a:solidFill>
              </a:rPr>
              <a:t>богатство. </a:t>
            </a:r>
            <a:r>
              <a:rPr lang="ru-RU" u="sng" dirty="0" smtClean="0">
                <a:solidFill>
                  <a:srgbClr val="CC0000"/>
                </a:solidFill>
              </a:rPr>
              <a:t>Перед </a:t>
            </a:r>
            <a:r>
              <a:rPr lang="ru-RU" u="sng" dirty="0">
                <a:solidFill>
                  <a:srgbClr val="CC0000"/>
                </a:solidFill>
              </a:rPr>
              <a:t>началом игры говорят следующие слова:</a:t>
            </a:r>
          </a:p>
          <a:p>
            <a:pPr algn="just"/>
            <a:r>
              <a:rPr lang="ru-RU" dirty="0">
                <a:solidFill>
                  <a:srgbClr val="CC0000"/>
                </a:solidFill>
              </a:rPr>
              <a:t>Чтоб был долог колосок, чтобы вырос лен высок,</a:t>
            </a:r>
          </a:p>
          <a:p>
            <a:pPr algn="just"/>
            <a:r>
              <a:rPr lang="ru-RU" dirty="0">
                <a:solidFill>
                  <a:srgbClr val="CC0000"/>
                </a:solidFill>
              </a:rPr>
              <a:t>Прыгайте как можно выше, можно прыгать выше крыши.</a:t>
            </a:r>
          </a:p>
          <a:p>
            <a:pPr algn="just"/>
            <a:r>
              <a:rPr lang="ru-RU" b="1" dirty="0" smtClean="0">
                <a:solidFill>
                  <a:srgbClr val="CC0000"/>
                </a:solidFill>
              </a:rPr>
              <a:t>Правила:</a:t>
            </a:r>
            <a:endParaRPr lang="ru-RU" b="1" dirty="0">
              <a:solidFill>
                <a:srgbClr val="CC0000"/>
              </a:solidFill>
            </a:endParaRPr>
          </a:p>
          <a:p>
            <a:pPr marL="285750" indent="-285750" algn="just">
              <a:buFont typeface="Arial" panose="020B0604020202020204" pitchFamily="34" charset="0"/>
              <a:buChar char="•"/>
            </a:pPr>
            <a:r>
              <a:rPr lang="ru-RU" dirty="0">
                <a:solidFill>
                  <a:srgbClr val="CC0000"/>
                </a:solidFill>
              </a:rPr>
              <a:t>Кто задел за скакалку, выбывает из игры.</a:t>
            </a:r>
            <a:endParaRPr lang="ru-RU" dirty="0">
              <a:solidFill>
                <a:srgbClr val="CC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778" y="3636480"/>
            <a:ext cx="4854125" cy="2683637"/>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92588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a:solidFill>
                  <a:srgbClr val="7030A0"/>
                </a:solidFill>
                <a:latin typeface="a_PresentumCps" panose="04040704070802020202" pitchFamily="82" charset="-52"/>
                <a:cs typeface="Times New Roman" panose="02020603050405020304" pitchFamily="18" charset="0"/>
              </a:rPr>
              <a:t>«</a:t>
            </a:r>
            <a:r>
              <a:rPr lang="ru-RU" sz="3200" b="1" dirty="0" smtClean="0">
                <a:solidFill>
                  <a:srgbClr val="7030A0"/>
                </a:solidFill>
                <a:latin typeface="a_PresentumCps" panose="04040704070802020202" pitchFamily="82" charset="-52"/>
                <a:cs typeface="Times New Roman" panose="02020603050405020304" pitchFamily="18" charset="0"/>
              </a:rPr>
              <a:t>БАБКА - </a:t>
            </a:r>
            <a:r>
              <a:rPr lang="ru-RU" sz="3200" b="1" dirty="0">
                <a:solidFill>
                  <a:srgbClr val="7030A0"/>
                </a:solidFill>
                <a:latin typeface="a_PresentumCps" panose="04040704070802020202" pitchFamily="82" charset="-52"/>
                <a:cs typeface="Times New Roman" panose="02020603050405020304" pitchFamily="18" charset="0"/>
              </a:rPr>
              <a:t>Ё</a:t>
            </a:r>
            <a:r>
              <a:rPr lang="ru-RU" sz="3200" b="1" dirty="0" smtClean="0">
                <a:solidFill>
                  <a:srgbClr val="7030A0"/>
                </a:solidFill>
                <a:latin typeface="a_PresentumCps" panose="04040704070802020202" pitchFamily="82" charset="-52"/>
                <a:cs typeface="Times New Roman" panose="02020603050405020304" pitchFamily="18" charset="0"/>
              </a:rPr>
              <a:t>ЖКА</a:t>
            </a:r>
            <a:r>
              <a:rPr lang="ru-RU" sz="3200" b="1" dirty="0">
                <a:solidFill>
                  <a:srgbClr val="7030A0"/>
                </a:solidFill>
                <a:latin typeface="a_PresentumCps" panose="04040704070802020202" pitchFamily="82" charset="-52"/>
                <a:cs typeface="Times New Roman" panose="02020603050405020304" pitchFamily="18" charset="0"/>
              </a:rPr>
              <a:t>»</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28034" y="1166843"/>
            <a:ext cx="7997780" cy="5355312"/>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Развивать у детей умение выполнять движения по сигналу, упражнять в беге с увертыванием, прыжках на одной ноге, умению играть в коллективе. </a:t>
            </a:r>
          </a:p>
          <a:p>
            <a:pPr algn="ctr"/>
            <a:r>
              <a:rPr lang="ru-RU" b="1" dirty="0" smtClean="0">
                <a:solidFill>
                  <a:srgbClr val="C00000"/>
                </a:solidFill>
              </a:rPr>
              <a:t>Ход игры: </a:t>
            </a:r>
          </a:p>
          <a:p>
            <a:pPr algn="just"/>
            <a:r>
              <a:rPr lang="ru-RU" dirty="0" smtClean="0">
                <a:solidFill>
                  <a:srgbClr val="C00000"/>
                </a:solidFill>
              </a:rPr>
              <a:t>Играющие выбирают Бабу – Ягу. </a:t>
            </a:r>
          </a:p>
          <a:p>
            <a:pPr algn="just"/>
            <a:r>
              <a:rPr lang="ru-RU" dirty="0" smtClean="0">
                <a:solidFill>
                  <a:srgbClr val="C00000"/>
                </a:solidFill>
              </a:rPr>
              <a:t>Она находится в центре круга. </a:t>
            </a:r>
          </a:p>
          <a:p>
            <a:pPr algn="just"/>
            <a:r>
              <a:rPr lang="ru-RU" dirty="0" smtClean="0">
                <a:solidFill>
                  <a:srgbClr val="C00000"/>
                </a:solidFill>
              </a:rPr>
              <a:t>Дети ходят по кругу и поют:</a:t>
            </a:r>
          </a:p>
          <a:p>
            <a:pPr algn="just"/>
            <a:r>
              <a:rPr lang="ru-RU" dirty="0" smtClean="0">
                <a:solidFill>
                  <a:srgbClr val="C00000"/>
                </a:solidFill>
              </a:rPr>
              <a:t>Бабка-Ёжка, костяная нога, </a:t>
            </a:r>
          </a:p>
          <a:p>
            <a:pPr algn="just"/>
            <a:r>
              <a:rPr lang="ru-RU" dirty="0" smtClean="0">
                <a:solidFill>
                  <a:srgbClr val="C00000"/>
                </a:solidFill>
              </a:rPr>
              <a:t>С печки упала, ногу сломала. </a:t>
            </a:r>
          </a:p>
          <a:p>
            <a:pPr algn="just"/>
            <a:r>
              <a:rPr lang="ru-RU" i="1" dirty="0" smtClean="0">
                <a:solidFill>
                  <a:srgbClr val="C00000"/>
                </a:solidFill>
              </a:rPr>
              <a:t>Дети ходят по кругу.</a:t>
            </a:r>
            <a:r>
              <a:rPr lang="ru-RU" dirty="0" smtClean="0">
                <a:solidFill>
                  <a:srgbClr val="C00000"/>
                </a:solidFill>
              </a:rPr>
              <a:t>        </a:t>
            </a:r>
          </a:p>
          <a:p>
            <a:pPr algn="just"/>
            <a:r>
              <a:rPr lang="ru-RU" dirty="0" smtClean="0">
                <a:solidFill>
                  <a:srgbClr val="C00000"/>
                </a:solidFill>
              </a:rPr>
              <a:t>Пошла в огород, испугала народ.</a:t>
            </a:r>
          </a:p>
          <a:p>
            <a:pPr algn="just"/>
            <a:r>
              <a:rPr lang="ru-RU" i="1" dirty="0" smtClean="0">
                <a:solidFill>
                  <a:srgbClr val="C00000"/>
                </a:solidFill>
              </a:rPr>
              <a:t>Идут в центр круга.</a:t>
            </a:r>
          </a:p>
          <a:p>
            <a:pPr algn="just"/>
            <a:r>
              <a:rPr lang="ru-RU" dirty="0" smtClean="0">
                <a:solidFill>
                  <a:srgbClr val="C00000"/>
                </a:solidFill>
              </a:rPr>
              <a:t>Побежала в баньку,                   </a:t>
            </a:r>
          </a:p>
          <a:p>
            <a:pPr algn="just"/>
            <a:r>
              <a:rPr lang="ru-RU" dirty="0" smtClean="0">
                <a:solidFill>
                  <a:srgbClr val="C00000"/>
                </a:solidFill>
              </a:rPr>
              <a:t>Испугала зайку. </a:t>
            </a:r>
          </a:p>
          <a:p>
            <a:pPr algn="just"/>
            <a:r>
              <a:rPr lang="ru-RU" i="1" dirty="0" smtClean="0">
                <a:solidFill>
                  <a:srgbClr val="C00000"/>
                </a:solidFill>
              </a:rPr>
              <a:t>Идут из круга.</a:t>
            </a:r>
            <a:r>
              <a:rPr lang="ru-RU" dirty="0" smtClean="0">
                <a:solidFill>
                  <a:srgbClr val="C00000"/>
                </a:solidFill>
              </a:rPr>
              <a:t>  </a:t>
            </a:r>
          </a:p>
          <a:p>
            <a:pPr algn="just"/>
            <a:r>
              <a:rPr lang="ru-RU" dirty="0">
                <a:solidFill>
                  <a:srgbClr val="C00000"/>
                </a:solidFill>
              </a:rPr>
              <a:t>Бабка Ежка скачет на одной ноге и старается кого-нибудь коснуться «помелом». К кому прикоснется — тот «заколдован» и замирает. Правила игры: «Заколдованный» стоит на месте. Выбирается другой водящий, когда «заколдованных» станет много. </a:t>
            </a:r>
          </a:p>
          <a:p>
            <a:pPr algn="just"/>
            <a:r>
              <a:rPr lang="ru-RU" dirty="0" smtClean="0">
                <a:solidFill>
                  <a:srgbClr val="C00000"/>
                </a:solidFill>
              </a:rPr>
              <a:t>              </a:t>
            </a:r>
          </a:p>
        </p:txBody>
      </p:sp>
      <p:sp>
        <p:nvSpPr>
          <p:cNvPr id="3" name="Прямоугольник 2"/>
          <p:cNvSpPr/>
          <p:nvPr/>
        </p:nvSpPr>
        <p:spPr>
          <a:xfrm>
            <a:off x="5821250" y="335846"/>
            <a:ext cx="2266681" cy="369332"/>
          </a:xfrm>
          <a:prstGeom prst="rect">
            <a:avLst/>
          </a:prstGeom>
        </p:spPr>
        <p:txBody>
          <a:bodyPr wrap="square">
            <a:spAutoFit/>
          </a:bodyPr>
          <a:lstStyle/>
          <a:p>
            <a:r>
              <a:rPr lang="ru-RU" dirty="0"/>
              <a:t> </a:t>
            </a:r>
            <a:endParaRPr lang="ru-RU" dirty="0">
              <a:effectLst/>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0642" y="1648494"/>
            <a:ext cx="1862175" cy="3572927"/>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504759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«СНЕЖНАЯ БАБА»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959372"/>
            <a:ext cx="4948517" cy="3416320"/>
          </a:xfrm>
          <a:prstGeom prst="rect">
            <a:avLst/>
          </a:prstGeom>
        </p:spPr>
        <p:txBody>
          <a:bodyPr wrap="square">
            <a:spAutoFit/>
          </a:bodyPr>
          <a:lstStyle/>
          <a:p>
            <a:pPr algn="just"/>
            <a:r>
              <a:rPr lang="ru-RU" b="1" dirty="0" smtClean="0">
                <a:solidFill>
                  <a:srgbClr val="CC0000"/>
                </a:solidFill>
              </a:rPr>
              <a:t>Цель</a:t>
            </a:r>
            <a:r>
              <a:rPr lang="ru-RU" b="1" dirty="0">
                <a:solidFill>
                  <a:srgbClr val="CC0000"/>
                </a:solidFill>
              </a:rPr>
              <a:t>: </a:t>
            </a:r>
            <a:r>
              <a:rPr lang="ru-RU" dirty="0">
                <a:solidFill>
                  <a:srgbClr val="CC0000"/>
                </a:solidFill>
              </a:rPr>
              <a:t>развивать двигательную активность.</a:t>
            </a:r>
          </a:p>
          <a:p>
            <a:pPr algn="ctr"/>
            <a:r>
              <a:rPr lang="ru-RU" b="1" dirty="0">
                <a:solidFill>
                  <a:srgbClr val="CC0000"/>
                </a:solidFill>
              </a:rPr>
              <a:t>Ход игры: </a:t>
            </a:r>
            <a:endParaRPr lang="ru-RU" b="1" dirty="0" smtClean="0">
              <a:solidFill>
                <a:srgbClr val="CC0000"/>
              </a:solidFill>
            </a:endParaRPr>
          </a:p>
          <a:p>
            <a:pPr algn="just"/>
            <a:r>
              <a:rPr lang="ru-RU" dirty="0" smtClean="0">
                <a:solidFill>
                  <a:srgbClr val="CC0000"/>
                </a:solidFill>
              </a:rPr>
              <a:t>Выбирается </a:t>
            </a:r>
            <a:r>
              <a:rPr lang="ru-RU" dirty="0">
                <a:solidFill>
                  <a:srgbClr val="CC0000"/>
                </a:solidFill>
              </a:rPr>
              <a:t>«Снежная баба». Она садится на корточки в конце площадки. Дети идут к ней, притоптывая и проговаривая слова:</a:t>
            </a:r>
          </a:p>
          <a:p>
            <a:pPr algn="just"/>
            <a:r>
              <a:rPr lang="ru-RU" dirty="0">
                <a:solidFill>
                  <a:srgbClr val="CC0000"/>
                </a:solidFill>
              </a:rPr>
              <a:t>Баба </a:t>
            </a:r>
            <a:r>
              <a:rPr lang="ru-RU" dirty="0" smtClean="0">
                <a:solidFill>
                  <a:srgbClr val="CC0000"/>
                </a:solidFill>
              </a:rPr>
              <a:t>снежная </a:t>
            </a:r>
            <a:r>
              <a:rPr lang="ru-RU" dirty="0">
                <a:solidFill>
                  <a:srgbClr val="CC0000"/>
                </a:solidFill>
              </a:rPr>
              <a:t>стоит,</a:t>
            </a:r>
          </a:p>
          <a:p>
            <a:pPr algn="just"/>
            <a:r>
              <a:rPr lang="ru-RU" dirty="0">
                <a:solidFill>
                  <a:srgbClr val="CC0000"/>
                </a:solidFill>
              </a:rPr>
              <a:t>Утром дремлет, днями спит.</a:t>
            </a:r>
          </a:p>
          <a:p>
            <a:pPr algn="just"/>
            <a:r>
              <a:rPr lang="ru-RU" dirty="0">
                <a:solidFill>
                  <a:srgbClr val="CC0000"/>
                </a:solidFill>
              </a:rPr>
              <a:t>Вечерами тихо ждет,</a:t>
            </a:r>
          </a:p>
          <a:p>
            <a:pPr algn="just"/>
            <a:r>
              <a:rPr lang="ru-RU" dirty="0">
                <a:solidFill>
                  <a:srgbClr val="CC0000"/>
                </a:solidFill>
              </a:rPr>
              <a:t>Ночью всех пугать идет.</a:t>
            </a:r>
          </a:p>
          <a:p>
            <a:pPr algn="just"/>
            <a:r>
              <a:rPr lang="ru-RU" dirty="0">
                <a:solidFill>
                  <a:srgbClr val="CC0000"/>
                </a:solidFill>
              </a:rPr>
              <a:t>На эти слова «Снежная баба» просыпается и ловит детей. </a:t>
            </a:r>
            <a:endParaRPr lang="ru-RU" dirty="0" smtClean="0">
              <a:solidFill>
                <a:srgbClr val="CC0000"/>
              </a:solidFill>
            </a:endParaRPr>
          </a:p>
          <a:p>
            <a:pPr algn="just"/>
            <a:r>
              <a:rPr lang="ru-RU" dirty="0" smtClean="0">
                <a:solidFill>
                  <a:srgbClr val="CC0000"/>
                </a:solidFill>
              </a:rPr>
              <a:t>Кого </a:t>
            </a:r>
            <a:r>
              <a:rPr lang="ru-RU" dirty="0">
                <a:solidFill>
                  <a:srgbClr val="CC0000"/>
                </a:solidFill>
              </a:rPr>
              <a:t>поймает, тот становится «Снежной бабой».</a:t>
            </a:r>
            <a:endParaRPr lang="ru-RU" dirty="0">
              <a:solidFill>
                <a:srgbClr val="CC0000"/>
              </a:solidFill>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028" y="1399523"/>
            <a:ext cx="2212227" cy="4813018"/>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395602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«СОВА»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34521" y="2619234"/>
            <a:ext cx="4649189" cy="3693319"/>
          </a:xfrm>
          <a:prstGeom prst="rect">
            <a:avLst/>
          </a:prstGeom>
        </p:spPr>
        <p:txBody>
          <a:bodyPr wrap="square">
            <a:spAutoFit/>
          </a:bodyPr>
          <a:lstStyle/>
          <a:p>
            <a:pPr algn="just"/>
            <a:r>
              <a:rPr lang="ru-RU" dirty="0" smtClean="0">
                <a:solidFill>
                  <a:srgbClr val="CC0000"/>
                </a:solidFill>
              </a:rPr>
              <a:t>Сова </a:t>
            </a:r>
            <a:r>
              <a:rPr lang="ru-RU" dirty="0">
                <a:solidFill>
                  <a:srgbClr val="CC0000"/>
                </a:solidFill>
              </a:rPr>
              <a:t>кричит: «День!»  </a:t>
            </a:r>
            <a:endParaRPr lang="ru-RU" dirty="0" smtClean="0">
              <a:solidFill>
                <a:srgbClr val="CC0000"/>
              </a:solidFill>
            </a:endParaRPr>
          </a:p>
          <a:p>
            <a:pPr algn="just"/>
            <a:r>
              <a:rPr lang="ru-RU" dirty="0" smtClean="0">
                <a:solidFill>
                  <a:srgbClr val="CC0000"/>
                </a:solidFill>
              </a:rPr>
              <a:t>Мыши </a:t>
            </a:r>
            <a:r>
              <a:rPr lang="ru-RU" dirty="0">
                <a:solidFill>
                  <a:srgbClr val="CC0000"/>
                </a:solidFill>
              </a:rPr>
              <a:t>продолжают двигаться. </a:t>
            </a:r>
            <a:endParaRPr lang="ru-RU" dirty="0" smtClean="0">
              <a:solidFill>
                <a:srgbClr val="CC0000"/>
              </a:solidFill>
            </a:endParaRPr>
          </a:p>
          <a:p>
            <a:pPr algn="just"/>
            <a:r>
              <a:rPr lang="ru-RU" dirty="0" smtClean="0">
                <a:solidFill>
                  <a:srgbClr val="CC0000"/>
                </a:solidFill>
              </a:rPr>
              <a:t>Сова </a:t>
            </a:r>
            <a:r>
              <a:rPr lang="ru-RU" dirty="0">
                <a:solidFill>
                  <a:srgbClr val="CC0000"/>
                </a:solidFill>
              </a:rPr>
              <a:t>говорит: «</a:t>
            </a:r>
            <a:r>
              <a:rPr lang="ru-RU" dirty="0" smtClean="0">
                <a:solidFill>
                  <a:srgbClr val="CC0000"/>
                </a:solidFill>
              </a:rPr>
              <a:t>Вечер». </a:t>
            </a:r>
          </a:p>
          <a:p>
            <a:pPr algn="just"/>
            <a:r>
              <a:rPr lang="ru-RU" dirty="0" smtClean="0">
                <a:solidFill>
                  <a:srgbClr val="CC0000"/>
                </a:solidFill>
              </a:rPr>
              <a:t>Мыши </a:t>
            </a:r>
            <a:r>
              <a:rPr lang="ru-RU" dirty="0">
                <a:solidFill>
                  <a:srgbClr val="CC0000"/>
                </a:solidFill>
              </a:rPr>
              <a:t>встают в круг, ходят вокруг совы и поют:</a:t>
            </a:r>
          </a:p>
          <a:p>
            <a:pPr algn="just"/>
            <a:r>
              <a:rPr lang="ru-RU" dirty="0">
                <a:solidFill>
                  <a:srgbClr val="CC0000"/>
                </a:solidFill>
              </a:rPr>
              <a:t>Ах ты, совушка - сова, золотая голова.</a:t>
            </a:r>
          </a:p>
          <a:p>
            <a:pPr algn="just"/>
            <a:r>
              <a:rPr lang="ru-RU" dirty="0">
                <a:solidFill>
                  <a:srgbClr val="CC0000"/>
                </a:solidFill>
              </a:rPr>
              <a:t>Что ты ночью не спишь, всё на нас глядишь?</a:t>
            </a:r>
          </a:p>
          <a:p>
            <a:pPr algn="just"/>
            <a:r>
              <a:rPr lang="ru-RU" dirty="0">
                <a:solidFill>
                  <a:srgbClr val="CC0000"/>
                </a:solidFill>
              </a:rPr>
              <a:t>Сова говорит: «Ночь!» При этом слове мыши мгновенно замирают, не двигаясь. Сова подходит к каждому из играющих и различными движениями и весёлыми гримасами старается какое-либо движение, из игры выбывает. </a:t>
            </a:r>
            <a:endParaRPr lang="ru-RU" dirty="0">
              <a:solidFill>
                <a:srgbClr val="CC0000"/>
              </a:solidFill>
              <a:effectLst/>
            </a:endParaRPr>
          </a:p>
        </p:txBody>
      </p:sp>
      <p:sp>
        <p:nvSpPr>
          <p:cNvPr id="3" name="Прямоугольник 2"/>
          <p:cNvSpPr/>
          <p:nvPr/>
        </p:nvSpPr>
        <p:spPr>
          <a:xfrm>
            <a:off x="564777" y="1244317"/>
            <a:ext cx="7974106" cy="1477328"/>
          </a:xfrm>
          <a:prstGeom prst="rect">
            <a:avLst/>
          </a:prstGeom>
        </p:spPr>
        <p:txBody>
          <a:bodyPr wrap="square">
            <a:spAutoFit/>
          </a:bodyPr>
          <a:lstStyle/>
          <a:p>
            <a:pPr algn="just"/>
            <a:r>
              <a:rPr lang="ru-RU" b="1" dirty="0">
                <a:solidFill>
                  <a:srgbClr val="CC0000"/>
                </a:solidFill>
              </a:rPr>
              <a:t>Цель: </a:t>
            </a:r>
            <a:r>
              <a:rPr lang="ru-RU" dirty="0">
                <a:solidFill>
                  <a:srgbClr val="CC0000"/>
                </a:solidFill>
              </a:rPr>
              <a:t>развивать у детей способность выразительно передавать игровой </a:t>
            </a:r>
            <a:r>
              <a:rPr lang="ru-RU" dirty="0" smtClean="0">
                <a:solidFill>
                  <a:srgbClr val="CC0000"/>
                </a:solidFill>
              </a:rPr>
              <a:t>образ.</a:t>
            </a:r>
          </a:p>
          <a:p>
            <a:pPr algn="ctr"/>
            <a:r>
              <a:rPr lang="ru-RU" b="1" dirty="0">
                <a:solidFill>
                  <a:srgbClr val="CC0000"/>
                </a:solidFill>
              </a:rPr>
              <a:t>Ход игры: </a:t>
            </a:r>
            <a:endParaRPr lang="ru-RU" b="1" dirty="0" smtClean="0">
              <a:solidFill>
                <a:srgbClr val="CC0000"/>
              </a:solidFill>
            </a:endParaRPr>
          </a:p>
          <a:p>
            <a:pPr algn="just"/>
            <a:r>
              <a:rPr lang="ru-RU" dirty="0">
                <a:solidFill>
                  <a:srgbClr val="CC0000"/>
                </a:solidFill>
              </a:rPr>
              <a:t>Один из играющих изображает «сову», остальные  –мышей. Сова выкрикивает: «Утро!» Тут же мыши начинают бегать, скакать, делать различные телодвижения. </a:t>
            </a:r>
            <a:endParaRPr lang="ru-RU" b="1" dirty="0" smtClean="0">
              <a:solidFill>
                <a:srgbClr val="CC00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966" y="3036093"/>
            <a:ext cx="3324917" cy="3122660"/>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767410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«СОЛНЦЕ»</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658906" y="1290919"/>
            <a:ext cx="7910233" cy="2585323"/>
          </a:xfrm>
          <a:prstGeom prst="rect">
            <a:avLst/>
          </a:prstGeom>
        </p:spPr>
        <p:txBody>
          <a:bodyPr wrap="square">
            <a:spAutoFit/>
          </a:bodyPr>
          <a:lstStyle/>
          <a:p>
            <a:pPr algn="just"/>
            <a:r>
              <a:rPr lang="ru-RU" b="1" dirty="0">
                <a:solidFill>
                  <a:srgbClr val="CC0000"/>
                </a:solidFill>
              </a:rPr>
              <a:t>Цель: </a:t>
            </a:r>
            <a:r>
              <a:rPr lang="ru-RU" dirty="0" smtClean="0">
                <a:solidFill>
                  <a:srgbClr val="CC0000"/>
                </a:solidFill>
              </a:rPr>
              <a:t>учить действовать </a:t>
            </a:r>
            <a:r>
              <a:rPr lang="ru-RU" dirty="0">
                <a:solidFill>
                  <a:srgbClr val="CC0000"/>
                </a:solidFill>
              </a:rPr>
              <a:t>в соответствии с текстом </a:t>
            </a:r>
            <a:r>
              <a:rPr lang="ru-RU" dirty="0" smtClean="0">
                <a:solidFill>
                  <a:srgbClr val="CC0000"/>
                </a:solidFill>
              </a:rPr>
              <a:t>песни. </a:t>
            </a:r>
          </a:p>
          <a:p>
            <a:pPr algn="ctr"/>
            <a:r>
              <a:rPr lang="ru-RU" b="1" dirty="0" smtClean="0">
                <a:solidFill>
                  <a:srgbClr val="CC0000"/>
                </a:solidFill>
              </a:rPr>
              <a:t>Ход </a:t>
            </a:r>
            <a:r>
              <a:rPr lang="ru-RU" b="1" dirty="0">
                <a:solidFill>
                  <a:srgbClr val="CC0000"/>
                </a:solidFill>
              </a:rPr>
              <a:t>игры: </a:t>
            </a:r>
          </a:p>
          <a:p>
            <a:pPr algn="just"/>
            <a:r>
              <a:rPr lang="ru-RU" dirty="0">
                <a:solidFill>
                  <a:srgbClr val="CC0000"/>
                </a:solidFill>
              </a:rPr>
              <a:t>Дети стоят по кругу. В центре «солнце» - ребёнок.</a:t>
            </a:r>
          </a:p>
          <a:p>
            <a:pPr algn="just"/>
            <a:r>
              <a:rPr lang="ru-RU" dirty="0">
                <a:solidFill>
                  <a:srgbClr val="CC0000"/>
                </a:solidFill>
              </a:rPr>
              <a:t>Гори солнце </a:t>
            </a:r>
            <a:r>
              <a:rPr lang="ru-RU" dirty="0" smtClean="0">
                <a:solidFill>
                  <a:srgbClr val="CC0000"/>
                </a:solidFill>
              </a:rPr>
              <a:t>ярче, лето </a:t>
            </a:r>
            <a:r>
              <a:rPr lang="ru-RU" dirty="0">
                <a:solidFill>
                  <a:srgbClr val="CC0000"/>
                </a:solidFill>
              </a:rPr>
              <a:t>будет </a:t>
            </a:r>
            <a:r>
              <a:rPr lang="ru-RU" dirty="0" smtClean="0">
                <a:solidFill>
                  <a:srgbClr val="CC0000"/>
                </a:solidFill>
              </a:rPr>
              <a:t>жарче. </a:t>
            </a:r>
            <a:r>
              <a:rPr lang="ru-RU" i="1" dirty="0" smtClean="0">
                <a:solidFill>
                  <a:srgbClr val="CC0000"/>
                </a:solidFill>
              </a:rPr>
              <a:t>Дети идут по </a:t>
            </a:r>
            <a:r>
              <a:rPr lang="ru-RU" i="1" dirty="0">
                <a:solidFill>
                  <a:srgbClr val="CC0000"/>
                </a:solidFill>
              </a:rPr>
              <a:t>кругу.</a:t>
            </a:r>
          </a:p>
          <a:p>
            <a:pPr algn="just"/>
            <a:r>
              <a:rPr lang="ru-RU" dirty="0">
                <a:solidFill>
                  <a:srgbClr val="CC0000"/>
                </a:solidFill>
              </a:rPr>
              <a:t>А</a:t>
            </a:r>
            <a:r>
              <a:rPr lang="ru-RU" dirty="0" smtClean="0">
                <a:solidFill>
                  <a:srgbClr val="CC0000"/>
                </a:solidFill>
              </a:rPr>
              <a:t> </a:t>
            </a:r>
            <a:r>
              <a:rPr lang="ru-RU" dirty="0">
                <a:solidFill>
                  <a:srgbClr val="CC0000"/>
                </a:solidFill>
              </a:rPr>
              <a:t>зима </a:t>
            </a:r>
            <a:r>
              <a:rPr lang="ru-RU" dirty="0" smtClean="0">
                <a:solidFill>
                  <a:srgbClr val="CC0000"/>
                </a:solidFill>
              </a:rPr>
              <a:t>теплее, </a:t>
            </a:r>
            <a:r>
              <a:rPr lang="ru-RU" i="1" dirty="0" smtClean="0">
                <a:solidFill>
                  <a:srgbClr val="CC0000"/>
                </a:solidFill>
              </a:rPr>
              <a:t>идут </a:t>
            </a:r>
            <a:r>
              <a:rPr lang="ru-RU" i="1" dirty="0">
                <a:solidFill>
                  <a:srgbClr val="CC0000"/>
                </a:solidFill>
              </a:rPr>
              <a:t>в </a:t>
            </a:r>
            <a:r>
              <a:rPr lang="ru-RU" i="1" dirty="0" smtClean="0">
                <a:solidFill>
                  <a:srgbClr val="CC0000"/>
                </a:solidFill>
              </a:rPr>
              <a:t>центр круга.</a:t>
            </a:r>
            <a:endParaRPr lang="ru-RU" i="1" dirty="0">
              <a:solidFill>
                <a:srgbClr val="CC0000"/>
              </a:solidFill>
            </a:endParaRPr>
          </a:p>
          <a:p>
            <a:pPr algn="just"/>
            <a:r>
              <a:rPr lang="ru-RU" dirty="0">
                <a:solidFill>
                  <a:srgbClr val="CC0000"/>
                </a:solidFill>
              </a:rPr>
              <a:t>А весна </a:t>
            </a:r>
            <a:r>
              <a:rPr lang="ru-RU" dirty="0" smtClean="0">
                <a:solidFill>
                  <a:srgbClr val="CC0000"/>
                </a:solidFill>
              </a:rPr>
              <a:t>милее. </a:t>
            </a:r>
            <a:r>
              <a:rPr lang="ru-RU" i="1" dirty="0" smtClean="0">
                <a:solidFill>
                  <a:srgbClr val="CC0000"/>
                </a:solidFill>
              </a:rPr>
              <a:t>Идут из центра круга </a:t>
            </a:r>
            <a:r>
              <a:rPr lang="ru-RU" i="1" dirty="0">
                <a:solidFill>
                  <a:srgbClr val="CC0000"/>
                </a:solidFill>
              </a:rPr>
              <a:t>обратно.</a:t>
            </a:r>
          </a:p>
          <a:p>
            <a:pPr algn="just"/>
            <a:r>
              <a:rPr lang="ru-RU" dirty="0">
                <a:solidFill>
                  <a:srgbClr val="CC0000"/>
                </a:solidFill>
              </a:rPr>
              <a:t>А зима </a:t>
            </a:r>
            <a:r>
              <a:rPr lang="ru-RU" dirty="0" smtClean="0">
                <a:solidFill>
                  <a:srgbClr val="CC0000"/>
                </a:solidFill>
              </a:rPr>
              <a:t>теплее, </a:t>
            </a:r>
            <a:r>
              <a:rPr lang="ru-RU" i="1" dirty="0" smtClean="0">
                <a:solidFill>
                  <a:srgbClr val="CC0000"/>
                </a:solidFill>
              </a:rPr>
              <a:t>идут </a:t>
            </a:r>
            <a:r>
              <a:rPr lang="ru-RU" i="1" dirty="0">
                <a:solidFill>
                  <a:srgbClr val="CC0000"/>
                </a:solidFill>
              </a:rPr>
              <a:t>в центр круга.</a:t>
            </a:r>
          </a:p>
          <a:p>
            <a:pPr algn="just"/>
            <a:r>
              <a:rPr lang="ru-RU" dirty="0" smtClean="0">
                <a:solidFill>
                  <a:srgbClr val="CC0000"/>
                </a:solidFill>
              </a:rPr>
              <a:t>А </a:t>
            </a:r>
            <a:r>
              <a:rPr lang="ru-RU" dirty="0">
                <a:solidFill>
                  <a:srgbClr val="CC0000"/>
                </a:solidFill>
              </a:rPr>
              <a:t>весна </a:t>
            </a:r>
            <a:r>
              <a:rPr lang="ru-RU" dirty="0" smtClean="0">
                <a:solidFill>
                  <a:srgbClr val="CC0000"/>
                </a:solidFill>
              </a:rPr>
              <a:t>милее. </a:t>
            </a:r>
            <a:r>
              <a:rPr lang="ru-RU" i="1" dirty="0">
                <a:solidFill>
                  <a:srgbClr val="CC0000"/>
                </a:solidFill>
              </a:rPr>
              <a:t>Идут из центра круга обратно. </a:t>
            </a:r>
            <a:endParaRPr lang="ru-RU" i="1" dirty="0" smtClean="0">
              <a:solidFill>
                <a:srgbClr val="CC0000"/>
              </a:solidFill>
            </a:endParaRPr>
          </a:p>
          <a:p>
            <a:pPr algn="just"/>
            <a:r>
              <a:rPr lang="ru-RU" dirty="0" smtClean="0">
                <a:solidFill>
                  <a:srgbClr val="CC0000"/>
                </a:solidFill>
              </a:rPr>
              <a:t>После слов «солнце» (ловишка) ловит детей. </a:t>
            </a:r>
            <a:endParaRPr lang="ru-RU" dirty="0">
              <a:solidFill>
                <a:srgbClr val="CC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330" y="3753473"/>
            <a:ext cx="3795432" cy="2782913"/>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495567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«СОРОКОНОЖКА»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15154" y="3010598"/>
            <a:ext cx="4443211" cy="3416320"/>
          </a:xfrm>
          <a:prstGeom prst="rect">
            <a:avLst/>
          </a:prstGeom>
        </p:spPr>
        <p:txBody>
          <a:bodyPr wrap="square">
            <a:spAutoFit/>
          </a:bodyPr>
          <a:lstStyle/>
          <a:p>
            <a:pPr algn="just"/>
            <a:r>
              <a:rPr lang="ru-RU" dirty="0" smtClean="0">
                <a:solidFill>
                  <a:srgbClr val="C00000"/>
                </a:solidFill>
              </a:rPr>
              <a:t>Ой</a:t>
            </a:r>
            <a:r>
              <a:rPr lang="ru-RU" dirty="0">
                <a:solidFill>
                  <a:srgbClr val="C00000"/>
                </a:solidFill>
              </a:rPr>
              <a:t>, промокнут сорок лап!</a:t>
            </a:r>
          </a:p>
          <a:p>
            <a:pPr algn="just"/>
            <a:r>
              <a:rPr lang="ru-RU" dirty="0">
                <a:solidFill>
                  <a:srgbClr val="C00000"/>
                </a:solidFill>
              </a:rPr>
              <a:t>Насморк мне не нужен, обойду я лужи. </a:t>
            </a:r>
            <a:r>
              <a:rPr lang="ru-RU" i="1" dirty="0">
                <a:solidFill>
                  <a:srgbClr val="C00000"/>
                </a:solidFill>
              </a:rPr>
              <a:t>Идут, высоко поднимая ноги.</a:t>
            </a:r>
            <a:endParaRPr lang="ru-RU" dirty="0">
              <a:solidFill>
                <a:srgbClr val="C00000"/>
              </a:solidFill>
            </a:endParaRPr>
          </a:p>
          <a:p>
            <a:pPr algn="just"/>
            <a:r>
              <a:rPr lang="ru-RU" dirty="0">
                <a:solidFill>
                  <a:srgbClr val="C00000"/>
                </a:solidFill>
              </a:rPr>
              <a:t>Грязи в дом не </a:t>
            </a:r>
            <a:r>
              <a:rPr lang="ru-RU" dirty="0" smtClean="0">
                <a:solidFill>
                  <a:srgbClr val="C00000"/>
                </a:solidFill>
              </a:rPr>
              <a:t>принесу,</a:t>
            </a:r>
          </a:p>
          <a:p>
            <a:pPr algn="just"/>
            <a:r>
              <a:rPr lang="ru-RU" dirty="0">
                <a:solidFill>
                  <a:srgbClr val="C00000"/>
                </a:solidFill>
              </a:rPr>
              <a:t>К</a:t>
            </a:r>
            <a:r>
              <a:rPr lang="ru-RU" dirty="0" smtClean="0">
                <a:solidFill>
                  <a:srgbClr val="C00000"/>
                </a:solidFill>
              </a:rPr>
              <a:t>аждой </a:t>
            </a:r>
            <a:r>
              <a:rPr lang="ru-RU" dirty="0">
                <a:solidFill>
                  <a:srgbClr val="C00000"/>
                </a:solidFill>
              </a:rPr>
              <a:t>лапкой потрясу. </a:t>
            </a:r>
            <a:endParaRPr lang="ru-RU" dirty="0" smtClean="0">
              <a:solidFill>
                <a:srgbClr val="C00000"/>
              </a:solidFill>
            </a:endParaRPr>
          </a:p>
          <a:p>
            <a:pPr algn="just"/>
            <a:r>
              <a:rPr lang="ru-RU" i="1" dirty="0" smtClean="0">
                <a:solidFill>
                  <a:srgbClr val="C00000"/>
                </a:solidFill>
              </a:rPr>
              <a:t>Стоя </a:t>
            </a:r>
            <a:r>
              <a:rPr lang="ru-RU" i="1" dirty="0">
                <a:solidFill>
                  <a:srgbClr val="C00000"/>
                </a:solidFill>
              </a:rPr>
              <a:t>трясут правой, потом левой ногой.</a:t>
            </a:r>
            <a:endParaRPr lang="ru-RU" dirty="0">
              <a:solidFill>
                <a:srgbClr val="C00000"/>
              </a:solidFill>
            </a:endParaRPr>
          </a:p>
          <a:p>
            <a:pPr algn="just"/>
            <a:r>
              <a:rPr lang="ru-RU" dirty="0">
                <a:solidFill>
                  <a:srgbClr val="C00000"/>
                </a:solidFill>
              </a:rPr>
              <a:t>Шла сороконожка по сухой дорожке. </a:t>
            </a:r>
            <a:endParaRPr lang="ru-RU" dirty="0" smtClean="0">
              <a:solidFill>
                <a:srgbClr val="C00000"/>
              </a:solidFill>
            </a:endParaRPr>
          </a:p>
          <a:p>
            <a:pPr algn="just"/>
            <a:r>
              <a:rPr lang="ru-RU" i="1" dirty="0" smtClean="0">
                <a:solidFill>
                  <a:srgbClr val="C00000"/>
                </a:solidFill>
              </a:rPr>
              <a:t>Идут </a:t>
            </a:r>
            <a:r>
              <a:rPr lang="ru-RU" i="1" dirty="0">
                <a:solidFill>
                  <a:srgbClr val="C00000"/>
                </a:solidFill>
              </a:rPr>
              <a:t>«паровозиком» пружинным шагом. </a:t>
            </a:r>
            <a:endParaRPr lang="ru-RU" dirty="0">
              <a:solidFill>
                <a:srgbClr val="C00000"/>
              </a:solidFill>
            </a:endParaRPr>
          </a:p>
          <a:p>
            <a:pPr algn="just"/>
            <a:r>
              <a:rPr lang="ru-RU" dirty="0">
                <a:solidFill>
                  <a:srgbClr val="C00000"/>
                </a:solidFill>
              </a:rPr>
              <a:t>И затопала </a:t>
            </a:r>
            <a:r>
              <a:rPr lang="ru-RU" dirty="0" smtClean="0">
                <a:solidFill>
                  <a:srgbClr val="C00000"/>
                </a:solidFill>
              </a:rPr>
              <a:t>потом,</a:t>
            </a:r>
          </a:p>
          <a:p>
            <a:pPr algn="just"/>
            <a:r>
              <a:rPr lang="ru-RU" dirty="0" smtClean="0">
                <a:solidFill>
                  <a:srgbClr val="C00000"/>
                </a:solidFill>
              </a:rPr>
              <a:t>Ой</a:t>
            </a:r>
            <a:r>
              <a:rPr lang="ru-RU" dirty="0">
                <a:solidFill>
                  <a:srgbClr val="C00000"/>
                </a:solidFill>
              </a:rPr>
              <a:t>, какой от лапок гром! </a:t>
            </a:r>
            <a:endParaRPr lang="ru-RU" dirty="0" smtClean="0">
              <a:solidFill>
                <a:srgbClr val="C00000"/>
              </a:solidFill>
            </a:endParaRPr>
          </a:p>
          <a:p>
            <a:pPr algn="just"/>
            <a:r>
              <a:rPr lang="ru-RU" i="1" dirty="0" smtClean="0">
                <a:solidFill>
                  <a:srgbClr val="C00000"/>
                </a:solidFill>
              </a:rPr>
              <a:t>Идут </a:t>
            </a:r>
            <a:r>
              <a:rPr lang="ru-RU" i="1" dirty="0">
                <a:solidFill>
                  <a:srgbClr val="C00000"/>
                </a:solidFill>
              </a:rPr>
              <a:t>топающим шагом.</a:t>
            </a:r>
            <a:endParaRPr lang="ru-RU" dirty="0">
              <a:solidFill>
                <a:srgbClr val="C00000"/>
              </a:solidFill>
            </a:endParaRPr>
          </a:p>
          <a:p>
            <a:pPr algn="just"/>
            <a:r>
              <a:rPr lang="ru-RU" dirty="0">
                <a:solidFill>
                  <a:srgbClr val="C00000"/>
                </a:solidFill>
              </a:rPr>
              <a:t> </a:t>
            </a:r>
            <a:endParaRPr lang="ru-RU" dirty="0">
              <a:solidFill>
                <a:srgbClr val="C00000"/>
              </a:solidFill>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547218" y="3371567"/>
            <a:ext cx="3975979" cy="2694382"/>
          </a:xfrm>
          <a:prstGeom prst="rect">
            <a:avLst/>
          </a:prstGeom>
        </p:spPr>
      </p:pic>
      <p:sp>
        <p:nvSpPr>
          <p:cNvPr id="6" name="TextBox 5"/>
          <p:cNvSpPr txBox="1"/>
          <p:nvPr/>
        </p:nvSpPr>
        <p:spPr>
          <a:xfrm>
            <a:off x="515153" y="1389159"/>
            <a:ext cx="8008043" cy="1754326"/>
          </a:xfrm>
          <a:prstGeom prst="rect">
            <a:avLst/>
          </a:prstGeom>
          <a:noFill/>
        </p:spPr>
        <p:txBody>
          <a:bodyPr wrap="square" rtlCol="0">
            <a:spAutoFit/>
          </a:bodyPr>
          <a:lstStyle/>
          <a:p>
            <a:pPr algn="just"/>
            <a:r>
              <a:rPr lang="ru-RU" b="1" dirty="0">
                <a:solidFill>
                  <a:srgbClr val="C00000"/>
                </a:solidFill>
              </a:rPr>
              <a:t>Цель:</a:t>
            </a:r>
            <a:r>
              <a:rPr lang="ru-RU" dirty="0">
                <a:solidFill>
                  <a:srgbClr val="C00000"/>
                </a:solidFill>
              </a:rPr>
              <a:t> совершенствовать умение детей ходить пружинным шагом, высоко поднимая ноги, легко бегать, ходить топающим шагом. </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Дети встают друг с другом и поют:</a:t>
            </a:r>
          </a:p>
          <a:p>
            <a:pPr algn="just"/>
            <a:r>
              <a:rPr lang="ru-RU" dirty="0">
                <a:solidFill>
                  <a:srgbClr val="C00000"/>
                </a:solidFill>
              </a:rPr>
              <a:t>Шла сороконожка по сухой дорожке. </a:t>
            </a:r>
            <a:r>
              <a:rPr lang="ru-RU" i="1" dirty="0">
                <a:solidFill>
                  <a:srgbClr val="C00000"/>
                </a:solidFill>
              </a:rPr>
              <a:t>Идут «паровозиком» пружинным шагом. </a:t>
            </a:r>
            <a:endParaRPr lang="ru-RU" dirty="0">
              <a:solidFill>
                <a:srgbClr val="C00000"/>
              </a:solidFill>
            </a:endParaRPr>
          </a:p>
          <a:p>
            <a:pPr algn="just"/>
            <a:r>
              <a:rPr lang="ru-RU" dirty="0">
                <a:solidFill>
                  <a:srgbClr val="C00000"/>
                </a:solidFill>
              </a:rPr>
              <a:t>Вдруг закапал дождик: кап! </a:t>
            </a:r>
            <a:r>
              <a:rPr lang="ru-RU" i="1" dirty="0">
                <a:solidFill>
                  <a:srgbClr val="C00000"/>
                </a:solidFill>
              </a:rPr>
              <a:t>Лёгкий бег.</a:t>
            </a:r>
            <a:endParaRPr lang="ru-RU" dirty="0">
              <a:solidFill>
                <a:srgbClr val="C00000"/>
              </a:solidFill>
            </a:endParaRPr>
          </a:p>
        </p:txBody>
      </p:sp>
      <p:sp>
        <p:nvSpPr>
          <p:cNvPr id="7" name="Управляющая кнопка: домой 6">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821734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«СТАДО»</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196789"/>
            <a:ext cx="7973916" cy="5078313"/>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выполнять движения в соответствии с текстом, развивать скорость и быстроту реакции. </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Играющие выбирают пастуха и волка, а остальные—овцы. Дом волка в лесу, а у овец два дома на противоположных концах площадки. Овцы громко зовут пастуха: </a:t>
            </a:r>
          </a:p>
          <a:p>
            <a:pPr algn="just"/>
            <a:r>
              <a:rPr lang="ru-RU" dirty="0">
                <a:solidFill>
                  <a:srgbClr val="C00000"/>
                </a:solidFill>
              </a:rPr>
              <a:t>Пастушок, пастушок, з</a:t>
            </a:r>
            <a:r>
              <a:rPr lang="ru-RU" dirty="0" smtClean="0">
                <a:solidFill>
                  <a:srgbClr val="C00000"/>
                </a:solidFill>
              </a:rPr>
              <a:t>аиграй </a:t>
            </a:r>
            <a:r>
              <a:rPr lang="ru-RU" dirty="0">
                <a:solidFill>
                  <a:srgbClr val="C00000"/>
                </a:solidFill>
              </a:rPr>
              <a:t>ты в рожок! </a:t>
            </a:r>
          </a:p>
          <a:p>
            <a:pPr algn="just"/>
            <a:r>
              <a:rPr lang="ru-RU" dirty="0">
                <a:solidFill>
                  <a:srgbClr val="C00000"/>
                </a:solidFill>
              </a:rPr>
              <a:t>Травка </a:t>
            </a:r>
            <a:r>
              <a:rPr lang="ru-RU" dirty="0" smtClean="0">
                <a:solidFill>
                  <a:srgbClr val="C00000"/>
                </a:solidFill>
              </a:rPr>
              <a:t>мягкая, роса </a:t>
            </a:r>
            <a:r>
              <a:rPr lang="ru-RU" dirty="0">
                <a:solidFill>
                  <a:srgbClr val="C00000"/>
                </a:solidFill>
              </a:rPr>
              <a:t>сладкая, </a:t>
            </a:r>
          </a:p>
          <a:p>
            <a:pPr algn="just"/>
            <a:r>
              <a:rPr lang="ru-RU" dirty="0">
                <a:solidFill>
                  <a:srgbClr val="C00000"/>
                </a:solidFill>
              </a:rPr>
              <a:t>Гони стадо в поле, п</a:t>
            </a:r>
            <a:r>
              <a:rPr lang="ru-RU" dirty="0" smtClean="0">
                <a:solidFill>
                  <a:srgbClr val="C00000"/>
                </a:solidFill>
              </a:rPr>
              <a:t>огулять </a:t>
            </a:r>
            <a:r>
              <a:rPr lang="ru-RU" dirty="0">
                <a:solidFill>
                  <a:srgbClr val="C00000"/>
                </a:solidFill>
              </a:rPr>
              <a:t>на воле! </a:t>
            </a:r>
          </a:p>
          <a:p>
            <a:pPr algn="just"/>
            <a:r>
              <a:rPr lang="ru-RU" dirty="0">
                <a:solidFill>
                  <a:srgbClr val="C00000"/>
                </a:solidFill>
              </a:rPr>
              <a:t>Пастух выгоняет овец на луг, они ходят, бегают, прыгают, щиплют травку. По сигналу пастуха: «Волк!» все овцы бегут в дом на противоположной стороне площадки. Пастух встает на пути волка, защищает овец. Все, кого поймал волк, выходят из игры. </a:t>
            </a:r>
            <a:endParaRPr lang="ru-RU" dirty="0" smtClean="0">
              <a:solidFill>
                <a:srgbClr val="C00000"/>
              </a:solidFill>
            </a:endParaRPr>
          </a:p>
          <a:p>
            <a:pPr algn="just"/>
            <a:r>
              <a:rPr lang="ru-RU" b="1" dirty="0" smtClean="0">
                <a:solidFill>
                  <a:srgbClr val="C00000"/>
                </a:solidFill>
              </a:rPr>
              <a:t>Правила</a:t>
            </a:r>
            <a:r>
              <a:rPr lang="ru-RU" b="1" dirty="0">
                <a:solidFill>
                  <a:srgbClr val="C00000"/>
                </a:solidFill>
              </a:rPr>
              <a:t>:</a:t>
            </a:r>
            <a:r>
              <a:rPr lang="ru-RU" dirty="0">
                <a:solidFill>
                  <a:srgbClr val="C00000"/>
                </a:solidFill>
              </a:rPr>
              <a:t> </a:t>
            </a:r>
            <a:endParaRPr lang="ru-RU" dirty="0" smtClean="0">
              <a:solidFill>
                <a:srgbClr val="C00000"/>
              </a:solidFill>
            </a:endParaRPr>
          </a:p>
          <a:p>
            <a:pPr marL="285750" indent="-285750" algn="just">
              <a:buFont typeface="Arial" panose="020B0604020202020204" pitchFamily="34" charset="0"/>
              <a:buChar char="•"/>
            </a:pPr>
            <a:r>
              <a:rPr lang="ru-RU" dirty="0" smtClean="0">
                <a:solidFill>
                  <a:srgbClr val="C00000"/>
                </a:solidFill>
              </a:rPr>
              <a:t>Во </a:t>
            </a:r>
            <a:r>
              <a:rPr lang="ru-RU" dirty="0">
                <a:solidFill>
                  <a:srgbClr val="C00000"/>
                </a:solidFill>
              </a:rPr>
              <a:t>время перебежки овцам нельзя возвращаться в тот дом, из которого они вышли. </a:t>
            </a:r>
            <a:endParaRPr lang="ru-RU" dirty="0" smtClean="0">
              <a:solidFill>
                <a:srgbClr val="C00000"/>
              </a:solidFill>
            </a:endParaRPr>
          </a:p>
          <a:p>
            <a:pPr marL="285750" indent="-285750" algn="just">
              <a:buFont typeface="Arial" panose="020B0604020202020204" pitchFamily="34" charset="0"/>
              <a:buChar char="•"/>
            </a:pPr>
            <a:r>
              <a:rPr lang="ru-RU" dirty="0" smtClean="0">
                <a:solidFill>
                  <a:srgbClr val="C00000"/>
                </a:solidFill>
              </a:rPr>
              <a:t>Волк </a:t>
            </a:r>
            <a:r>
              <a:rPr lang="ru-RU" dirty="0">
                <a:solidFill>
                  <a:srgbClr val="C00000"/>
                </a:solidFill>
              </a:rPr>
              <a:t>овец не ловит, а салит рукой. </a:t>
            </a:r>
            <a:endParaRPr lang="ru-RU" dirty="0" smtClean="0">
              <a:solidFill>
                <a:srgbClr val="C00000"/>
              </a:solidFill>
            </a:endParaRPr>
          </a:p>
          <a:p>
            <a:pPr marL="285750" indent="-285750" algn="just">
              <a:buFont typeface="Arial" panose="020B0604020202020204" pitchFamily="34" charset="0"/>
              <a:buChar char="•"/>
            </a:pPr>
            <a:r>
              <a:rPr lang="ru-RU" dirty="0" smtClean="0">
                <a:solidFill>
                  <a:srgbClr val="C00000"/>
                </a:solidFill>
              </a:rPr>
              <a:t>Пастух только заслоняет </a:t>
            </a:r>
            <a:r>
              <a:rPr lang="ru-RU" dirty="0">
                <a:solidFill>
                  <a:srgbClr val="C00000"/>
                </a:solidFill>
              </a:rPr>
              <a:t>овец от волка, но не </a:t>
            </a:r>
            <a:r>
              <a:rPr lang="ru-RU" dirty="0" smtClean="0">
                <a:solidFill>
                  <a:srgbClr val="C00000"/>
                </a:solidFill>
              </a:rPr>
              <a:t>задерживает волка </a:t>
            </a:r>
            <a:r>
              <a:rPr lang="ru-RU" dirty="0">
                <a:solidFill>
                  <a:srgbClr val="C00000"/>
                </a:solidFill>
              </a:rPr>
              <a:t>руками. </a:t>
            </a: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846609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«СТОЙ, ИДИ, НА МЕСТЕ ЗАМРИ»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2308324"/>
          </a:xfrm>
          <a:prstGeom prst="rect">
            <a:avLst/>
          </a:prstGeom>
        </p:spPr>
        <p:txBody>
          <a:bodyPr wrap="square">
            <a:spAutoFit/>
          </a:bodyPr>
          <a:lstStyle/>
          <a:p>
            <a:pPr algn="just"/>
            <a:r>
              <a:rPr lang="ru-RU" b="1" dirty="0">
                <a:solidFill>
                  <a:srgbClr val="CC0000"/>
                </a:solidFill>
              </a:rPr>
              <a:t>Цель: </a:t>
            </a:r>
            <a:r>
              <a:rPr lang="ru-RU" dirty="0">
                <a:solidFill>
                  <a:srgbClr val="CC0000"/>
                </a:solidFill>
              </a:rPr>
              <a:t>развить воображение, подражательность, координацию движений детей.</a:t>
            </a:r>
          </a:p>
          <a:p>
            <a:pPr algn="ctr"/>
            <a:r>
              <a:rPr lang="ru-RU" b="1" dirty="0">
                <a:solidFill>
                  <a:srgbClr val="CC0000"/>
                </a:solidFill>
              </a:rPr>
              <a:t>Ход игры: </a:t>
            </a:r>
            <a:endParaRPr lang="ru-RU" b="1" dirty="0" smtClean="0">
              <a:solidFill>
                <a:srgbClr val="CC0000"/>
              </a:solidFill>
            </a:endParaRPr>
          </a:p>
          <a:p>
            <a:pPr algn="just"/>
            <a:r>
              <a:rPr lang="ru-RU" dirty="0" smtClean="0">
                <a:solidFill>
                  <a:srgbClr val="CC0000"/>
                </a:solidFill>
              </a:rPr>
              <a:t>Среди </a:t>
            </a:r>
            <a:r>
              <a:rPr lang="ru-RU" dirty="0">
                <a:solidFill>
                  <a:srgbClr val="CC0000"/>
                </a:solidFill>
              </a:rPr>
              <a:t>играющих детей выбирается водящий. Остальные любым способом передвигаются по площадке. По команде водящего: «Стоп!» все должны замереть в какой-либо позе. Затем он обходит все фигуры и выбирает ту, которая ему нравится больше всех. Выбранный ребенок становится водящим, а предыдущий присоединяется к остальным игрокам. Игра повторяется снова.</a:t>
            </a:r>
            <a:endParaRPr lang="ru-RU" dirty="0">
              <a:solidFill>
                <a:srgbClr val="CC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694" y="3321424"/>
            <a:ext cx="5758919" cy="2835996"/>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931233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«ТЕРЕМОК»</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487455" y="970481"/>
            <a:ext cx="8154267" cy="5601533"/>
          </a:xfrm>
          <a:prstGeom prst="rect">
            <a:avLst/>
          </a:prstGeom>
        </p:spPr>
        <p:txBody>
          <a:bodyPr wrap="square">
            <a:spAutoFit/>
          </a:bodyPr>
          <a:lstStyle/>
          <a:p>
            <a:pPr algn="just"/>
            <a:endParaRPr lang="ru-RU" b="1" dirty="0" smtClean="0">
              <a:solidFill>
                <a:srgbClr val="C00000"/>
              </a:solidFill>
            </a:endParaRPr>
          </a:p>
          <a:p>
            <a:pPr algn="just"/>
            <a:r>
              <a:rPr lang="ru-RU" b="1" dirty="0" smtClean="0">
                <a:solidFill>
                  <a:srgbClr val="C00000"/>
                </a:solidFill>
              </a:rPr>
              <a:t>Цель:</a:t>
            </a:r>
            <a:r>
              <a:rPr lang="ru-RU" dirty="0" smtClean="0">
                <a:solidFill>
                  <a:srgbClr val="C00000"/>
                </a:solidFill>
              </a:rPr>
              <a:t> развивать у детей умение передавать в движении содержание музыкального произведения. </a:t>
            </a:r>
          </a:p>
          <a:p>
            <a:pPr algn="ctr"/>
            <a:r>
              <a:rPr lang="ru-RU" b="1" u="sng" dirty="0" smtClean="0">
                <a:solidFill>
                  <a:srgbClr val="C00000"/>
                </a:solidFill>
              </a:rPr>
              <a:t>Ход игры: </a:t>
            </a:r>
          </a:p>
          <a:p>
            <a:pPr algn="just"/>
            <a:r>
              <a:rPr lang="ru-RU" dirty="0" smtClean="0">
                <a:solidFill>
                  <a:srgbClr val="C00000"/>
                </a:solidFill>
              </a:rPr>
              <a:t>Дети стоят, взявшись за руки в кругу. </a:t>
            </a:r>
          </a:p>
          <a:p>
            <a:pPr algn="just"/>
            <a:r>
              <a:rPr lang="ru-RU" dirty="0" smtClean="0">
                <a:solidFill>
                  <a:srgbClr val="C00000"/>
                </a:solidFill>
              </a:rPr>
              <a:t>Стоит </a:t>
            </a:r>
            <a:r>
              <a:rPr lang="ru-RU" dirty="0">
                <a:solidFill>
                  <a:srgbClr val="C00000"/>
                </a:solidFill>
              </a:rPr>
              <a:t>в поле теремок, теремок. </a:t>
            </a:r>
            <a:endParaRPr lang="ru-RU" dirty="0" smtClean="0">
              <a:solidFill>
                <a:srgbClr val="C00000"/>
              </a:solidFill>
            </a:endParaRPr>
          </a:p>
          <a:p>
            <a:pPr algn="just"/>
            <a:r>
              <a:rPr lang="ru-RU" dirty="0" smtClean="0">
                <a:solidFill>
                  <a:srgbClr val="C00000"/>
                </a:solidFill>
              </a:rPr>
              <a:t>Он </a:t>
            </a:r>
            <a:r>
              <a:rPr lang="ru-RU" dirty="0">
                <a:solidFill>
                  <a:srgbClr val="C00000"/>
                </a:solidFill>
              </a:rPr>
              <a:t>не низок, не высок, не высок. </a:t>
            </a:r>
            <a:r>
              <a:rPr lang="ru-RU" i="1" dirty="0">
                <a:solidFill>
                  <a:srgbClr val="C00000"/>
                </a:solidFill>
              </a:rPr>
              <a:t>Дети («теремок») идут по кругу и поют</a:t>
            </a:r>
            <a:r>
              <a:rPr lang="ru-RU" i="1" dirty="0" smtClean="0">
                <a:solidFill>
                  <a:srgbClr val="C00000"/>
                </a:solidFill>
              </a:rPr>
              <a:t>.</a:t>
            </a:r>
            <a:endParaRPr lang="ru-RU" dirty="0">
              <a:solidFill>
                <a:srgbClr val="C00000"/>
              </a:solidFill>
            </a:endParaRPr>
          </a:p>
          <a:p>
            <a:pPr algn="just"/>
            <a:r>
              <a:rPr lang="ru-RU" dirty="0">
                <a:solidFill>
                  <a:srgbClr val="C00000"/>
                </a:solidFill>
              </a:rPr>
              <a:t>Вот по полю, полю мышка </a:t>
            </a:r>
            <a:r>
              <a:rPr lang="ru-RU" dirty="0" smtClean="0">
                <a:solidFill>
                  <a:srgbClr val="C00000"/>
                </a:solidFill>
              </a:rPr>
              <a:t>бежит. </a:t>
            </a:r>
            <a:r>
              <a:rPr lang="ru-RU" i="1" dirty="0" smtClean="0">
                <a:solidFill>
                  <a:srgbClr val="C00000"/>
                </a:solidFill>
              </a:rPr>
              <a:t>Мышка </a:t>
            </a:r>
            <a:r>
              <a:rPr lang="ru-RU" i="1" dirty="0">
                <a:solidFill>
                  <a:srgbClr val="C00000"/>
                </a:solidFill>
              </a:rPr>
              <a:t>бежит за кругом.</a:t>
            </a:r>
          </a:p>
          <a:p>
            <a:pPr algn="just"/>
            <a:r>
              <a:rPr lang="ru-RU" dirty="0">
                <a:solidFill>
                  <a:srgbClr val="C00000"/>
                </a:solidFill>
              </a:rPr>
              <a:t>У дверей остановилась и стучит:  </a:t>
            </a:r>
            <a:r>
              <a:rPr lang="ru-RU" i="1" dirty="0">
                <a:solidFill>
                  <a:srgbClr val="C00000"/>
                </a:solidFill>
              </a:rPr>
              <a:t>Дети останавливаются. </a:t>
            </a:r>
          </a:p>
          <a:p>
            <a:pPr algn="just"/>
            <a:r>
              <a:rPr lang="ru-RU" dirty="0">
                <a:solidFill>
                  <a:srgbClr val="C00000"/>
                </a:solidFill>
              </a:rPr>
              <a:t>«Кто, кто в теремочке живёт?     </a:t>
            </a:r>
            <a:r>
              <a:rPr lang="ru-RU" i="1" dirty="0">
                <a:solidFill>
                  <a:srgbClr val="C00000"/>
                </a:solidFill>
              </a:rPr>
              <a:t>Мышка стучит, </a:t>
            </a:r>
            <a:r>
              <a:rPr lang="ru-RU" i="1" dirty="0" smtClean="0">
                <a:solidFill>
                  <a:srgbClr val="C00000"/>
                </a:solidFill>
              </a:rPr>
              <a:t>поёт.</a:t>
            </a:r>
            <a:endParaRPr lang="ru-RU" i="1" dirty="0">
              <a:solidFill>
                <a:srgbClr val="C00000"/>
              </a:solidFill>
            </a:endParaRPr>
          </a:p>
          <a:p>
            <a:pPr algn="just"/>
            <a:r>
              <a:rPr lang="ru-RU" dirty="0">
                <a:solidFill>
                  <a:srgbClr val="C00000"/>
                </a:solidFill>
              </a:rPr>
              <a:t>Кто, кто в не высоком живёт?»    </a:t>
            </a:r>
            <a:r>
              <a:rPr lang="ru-RU" i="1" dirty="0" smtClean="0">
                <a:solidFill>
                  <a:srgbClr val="C00000"/>
                </a:solidFill>
              </a:rPr>
              <a:t>Мышка </a:t>
            </a:r>
            <a:r>
              <a:rPr lang="ru-RU" i="1" dirty="0">
                <a:solidFill>
                  <a:srgbClr val="C00000"/>
                </a:solidFill>
              </a:rPr>
              <a:t>вбегает в круг.</a:t>
            </a:r>
          </a:p>
          <a:p>
            <a:pPr algn="just"/>
            <a:r>
              <a:rPr lang="ru-RU" dirty="0">
                <a:solidFill>
                  <a:srgbClr val="C00000"/>
                </a:solidFill>
              </a:rPr>
              <a:t>Стоит в поле теремок, </a:t>
            </a:r>
            <a:r>
              <a:rPr lang="ru-RU" dirty="0" smtClean="0">
                <a:solidFill>
                  <a:srgbClr val="C00000"/>
                </a:solidFill>
              </a:rPr>
              <a:t>теремок, он </a:t>
            </a:r>
            <a:r>
              <a:rPr lang="ru-RU" dirty="0">
                <a:solidFill>
                  <a:srgbClr val="C00000"/>
                </a:solidFill>
              </a:rPr>
              <a:t>не низок, не высок, не высок</a:t>
            </a:r>
            <a:r>
              <a:rPr lang="ru-RU" dirty="0" smtClean="0">
                <a:solidFill>
                  <a:srgbClr val="C00000"/>
                </a:solidFill>
              </a:rPr>
              <a:t>. </a:t>
            </a:r>
          </a:p>
          <a:p>
            <a:pPr algn="just"/>
            <a:r>
              <a:rPr lang="ru-RU" dirty="0" smtClean="0">
                <a:solidFill>
                  <a:srgbClr val="C00000"/>
                </a:solidFill>
              </a:rPr>
              <a:t>Вот </a:t>
            </a:r>
            <a:r>
              <a:rPr lang="ru-RU" dirty="0">
                <a:solidFill>
                  <a:srgbClr val="C00000"/>
                </a:solidFill>
              </a:rPr>
              <a:t>по полю лягушка </a:t>
            </a:r>
            <a:r>
              <a:rPr lang="ru-RU" dirty="0" smtClean="0">
                <a:solidFill>
                  <a:srgbClr val="C00000"/>
                </a:solidFill>
              </a:rPr>
              <a:t>бежит, у </a:t>
            </a:r>
            <a:r>
              <a:rPr lang="ru-RU" dirty="0">
                <a:solidFill>
                  <a:srgbClr val="C00000"/>
                </a:solidFill>
              </a:rPr>
              <a:t>дверей остановилась и стучит: </a:t>
            </a:r>
            <a:endParaRPr lang="ru-RU" dirty="0" smtClean="0">
              <a:solidFill>
                <a:srgbClr val="C00000"/>
              </a:solidFill>
            </a:endParaRPr>
          </a:p>
          <a:p>
            <a:pPr algn="just"/>
            <a:r>
              <a:rPr lang="ru-RU" dirty="0" smtClean="0">
                <a:solidFill>
                  <a:srgbClr val="C00000"/>
                </a:solidFill>
              </a:rPr>
              <a:t>«</a:t>
            </a:r>
            <a:r>
              <a:rPr lang="ru-RU" dirty="0">
                <a:solidFill>
                  <a:srgbClr val="C00000"/>
                </a:solidFill>
              </a:rPr>
              <a:t>Кто, кто в теремочке </a:t>
            </a:r>
            <a:r>
              <a:rPr lang="ru-RU" dirty="0" smtClean="0">
                <a:solidFill>
                  <a:srgbClr val="C00000"/>
                </a:solidFill>
              </a:rPr>
              <a:t>живёт? Кто</a:t>
            </a:r>
            <a:r>
              <a:rPr lang="ru-RU" dirty="0">
                <a:solidFill>
                  <a:srgbClr val="C00000"/>
                </a:solidFill>
              </a:rPr>
              <a:t>, кто в не высоком живёт</a:t>
            </a:r>
            <a:r>
              <a:rPr lang="ru-RU" dirty="0" smtClean="0">
                <a:solidFill>
                  <a:srgbClr val="C00000"/>
                </a:solidFill>
              </a:rPr>
              <a:t>?»</a:t>
            </a:r>
            <a:endParaRPr lang="ru-RU" dirty="0">
              <a:solidFill>
                <a:srgbClr val="C00000"/>
              </a:solidFill>
            </a:endParaRPr>
          </a:p>
          <a:p>
            <a:pPr algn="just"/>
            <a:r>
              <a:rPr lang="ru-RU" u="sng" dirty="0">
                <a:solidFill>
                  <a:srgbClr val="C00000"/>
                </a:solidFill>
              </a:rPr>
              <a:t>Мышка</a:t>
            </a:r>
            <a:r>
              <a:rPr lang="ru-RU" dirty="0" smtClean="0">
                <a:solidFill>
                  <a:srgbClr val="C00000"/>
                </a:solidFill>
              </a:rPr>
              <a:t>. «</a:t>
            </a:r>
            <a:r>
              <a:rPr lang="ru-RU" dirty="0">
                <a:solidFill>
                  <a:srgbClr val="C00000"/>
                </a:solidFill>
              </a:rPr>
              <a:t>Я – Мышка – норушка, а ты кто</a:t>
            </a:r>
            <a:r>
              <a:rPr lang="ru-RU" dirty="0" smtClean="0">
                <a:solidFill>
                  <a:srgbClr val="C00000"/>
                </a:solidFill>
              </a:rPr>
              <a:t>?» </a:t>
            </a:r>
          </a:p>
          <a:p>
            <a:pPr algn="just"/>
            <a:r>
              <a:rPr lang="ru-RU" u="sng" dirty="0" smtClean="0">
                <a:solidFill>
                  <a:srgbClr val="C00000"/>
                </a:solidFill>
              </a:rPr>
              <a:t>Лягушка</a:t>
            </a:r>
            <a:r>
              <a:rPr lang="ru-RU" dirty="0" smtClean="0">
                <a:solidFill>
                  <a:srgbClr val="C00000"/>
                </a:solidFill>
              </a:rPr>
              <a:t>. «А я – Лягушка – квакушка»</a:t>
            </a:r>
          </a:p>
          <a:p>
            <a:pPr algn="just"/>
            <a:r>
              <a:rPr lang="ru-RU" u="sng" dirty="0" smtClean="0">
                <a:solidFill>
                  <a:srgbClr val="C00000"/>
                </a:solidFill>
              </a:rPr>
              <a:t>Мышка</a:t>
            </a:r>
            <a:r>
              <a:rPr lang="ru-RU" u="sng" dirty="0">
                <a:solidFill>
                  <a:srgbClr val="C00000"/>
                </a:solidFill>
              </a:rPr>
              <a:t>.</a:t>
            </a:r>
            <a:r>
              <a:rPr lang="ru-RU" dirty="0">
                <a:solidFill>
                  <a:srgbClr val="C00000"/>
                </a:solidFill>
              </a:rPr>
              <a:t> «Иди ко мне жить!»</a:t>
            </a:r>
          </a:p>
          <a:p>
            <a:pPr algn="just"/>
            <a:r>
              <a:rPr lang="ru-RU" dirty="0" smtClean="0">
                <a:solidFill>
                  <a:srgbClr val="C00000"/>
                </a:solidFill>
              </a:rPr>
              <a:t>Когда </a:t>
            </a:r>
            <a:r>
              <a:rPr lang="ru-RU" dirty="0">
                <a:solidFill>
                  <a:srgbClr val="C00000"/>
                </a:solidFill>
              </a:rPr>
              <a:t>к терему подходит «Медведь», он говорит: «Я Мишка – всех ловишка» - все звери разбегаются, а Медведь их ловит.</a:t>
            </a:r>
          </a:p>
          <a:p>
            <a:r>
              <a:rPr lang="ru-RU" sz="1600" dirty="0"/>
              <a:t> </a:t>
            </a:r>
            <a:endParaRPr lang="ru-RU" sz="1600" dirty="0">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493305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«ТИШЕ ЕДЕШЬ»</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470647" y="1421356"/>
            <a:ext cx="8098492" cy="4801314"/>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закрепить умение ходить спокойным шагом, чётко следовать правилам игры, воспитывать выдержку.</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Водящий и играющие находятся по разные стороны двух линий, которые прочерчены на расстоянии 5–6 метров друг от друга.</a:t>
            </a:r>
          </a:p>
          <a:p>
            <a:pPr algn="just"/>
            <a:r>
              <a:rPr lang="ru-RU" dirty="0">
                <a:solidFill>
                  <a:srgbClr val="C00000"/>
                </a:solidFill>
              </a:rPr>
              <a:t>Задача играющих – как можно быстрее дойти до водящего и дотронуться до него. Тот, кто это сделал, становится водящим.</a:t>
            </a:r>
          </a:p>
          <a:p>
            <a:pPr algn="just"/>
            <a:r>
              <a:rPr lang="ru-RU" dirty="0">
                <a:solidFill>
                  <a:srgbClr val="C00000"/>
                </a:solidFill>
              </a:rPr>
              <a:t>Но дойти до водящего непросто.</a:t>
            </a:r>
          </a:p>
          <a:p>
            <a:pPr algn="just"/>
            <a:r>
              <a:rPr lang="ru-RU" dirty="0">
                <a:solidFill>
                  <a:srgbClr val="C00000"/>
                </a:solidFill>
              </a:rPr>
              <a:t>Играющие двигаются только под слова водящего:</a:t>
            </a:r>
          </a:p>
          <a:p>
            <a:pPr algn="just"/>
            <a:r>
              <a:rPr lang="ru-RU" dirty="0">
                <a:solidFill>
                  <a:srgbClr val="C00000"/>
                </a:solidFill>
              </a:rPr>
              <a:t>«Тише едешь, дальше будешь. Стоп!»</a:t>
            </a:r>
          </a:p>
          <a:p>
            <a:pPr algn="just"/>
            <a:r>
              <a:rPr lang="ru-RU" dirty="0">
                <a:solidFill>
                  <a:srgbClr val="C00000"/>
                </a:solidFill>
              </a:rPr>
              <a:t>На слово «стоп» все играющие замирают.</a:t>
            </a:r>
          </a:p>
          <a:p>
            <a:pPr algn="just"/>
            <a:r>
              <a:rPr lang="ru-RU" dirty="0">
                <a:solidFill>
                  <a:srgbClr val="C00000"/>
                </a:solidFill>
              </a:rPr>
              <a:t>Водящий, который стоял до этого спиной к играющим, поворачивается и </a:t>
            </a:r>
            <a:r>
              <a:rPr lang="ru-RU" dirty="0" smtClean="0">
                <a:solidFill>
                  <a:srgbClr val="C00000"/>
                </a:solidFill>
              </a:rPr>
              <a:t>смотрит. Если </a:t>
            </a:r>
            <a:r>
              <a:rPr lang="ru-RU" dirty="0">
                <a:solidFill>
                  <a:srgbClr val="C00000"/>
                </a:solidFill>
              </a:rPr>
              <a:t>в этот момент кто-то из играющих пошевелится, а водящий это заметит, то этому игроку придется уходить назад, за черту.</a:t>
            </a:r>
          </a:p>
          <a:p>
            <a:pPr algn="just"/>
            <a:r>
              <a:rPr lang="ru-RU" dirty="0">
                <a:solidFill>
                  <a:srgbClr val="C00000"/>
                </a:solidFill>
              </a:rPr>
              <a:t>Водящий может смешить замерших ребят. </a:t>
            </a:r>
            <a:endParaRPr lang="ru-RU" dirty="0" smtClean="0">
              <a:solidFill>
                <a:srgbClr val="C00000"/>
              </a:solidFill>
            </a:endParaRPr>
          </a:p>
          <a:p>
            <a:pPr algn="just"/>
            <a:r>
              <a:rPr lang="ru-RU" dirty="0" smtClean="0">
                <a:solidFill>
                  <a:srgbClr val="C00000"/>
                </a:solidFill>
              </a:rPr>
              <a:t>Кто </a:t>
            </a:r>
            <a:r>
              <a:rPr lang="ru-RU" dirty="0">
                <a:solidFill>
                  <a:srgbClr val="C00000"/>
                </a:solidFill>
              </a:rPr>
              <a:t>рассмеется, также возвращается за черту. </a:t>
            </a:r>
            <a:endParaRPr lang="ru-RU" dirty="0" smtClean="0">
              <a:solidFill>
                <a:srgbClr val="C00000"/>
              </a:solidFill>
            </a:endParaRPr>
          </a:p>
          <a:p>
            <a:pPr algn="just"/>
            <a:r>
              <a:rPr lang="ru-RU" dirty="0" smtClean="0">
                <a:solidFill>
                  <a:srgbClr val="C00000"/>
                </a:solidFill>
              </a:rPr>
              <a:t>А </a:t>
            </a:r>
            <a:r>
              <a:rPr lang="ru-RU" dirty="0">
                <a:solidFill>
                  <a:srgbClr val="C00000"/>
                </a:solidFill>
              </a:rPr>
              <a:t>затем игра продолжается.</a:t>
            </a:r>
            <a:endParaRPr lang="ru-RU" dirty="0">
              <a:solidFill>
                <a:srgbClr val="C00000"/>
              </a:solidFill>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045495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«У МЕДВЕДЯ ВО БОРУ»</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681859"/>
            <a:ext cx="5002306" cy="3693319"/>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эмоциональное отношение к </a:t>
            </a:r>
            <a:r>
              <a:rPr lang="ru-RU" dirty="0" smtClean="0">
                <a:solidFill>
                  <a:srgbClr val="CC0000"/>
                </a:solidFill>
              </a:rPr>
              <a:t>игре, вырабатывать </a:t>
            </a:r>
            <a:r>
              <a:rPr lang="ru-RU" dirty="0">
                <a:solidFill>
                  <a:srgbClr val="CC0000"/>
                </a:solidFill>
              </a:rPr>
              <a:t>у детей выдержку. </a:t>
            </a:r>
            <a:endParaRPr lang="ru-RU" dirty="0" smtClean="0">
              <a:solidFill>
                <a:srgbClr val="CC0000"/>
              </a:solidFill>
            </a:endParaRPr>
          </a:p>
          <a:p>
            <a:pPr algn="ctr"/>
            <a:r>
              <a:rPr lang="ru-RU" b="1" dirty="0" smtClean="0">
                <a:solidFill>
                  <a:srgbClr val="CC0000"/>
                </a:solidFill>
              </a:rPr>
              <a:t>Ход </a:t>
            </a:r>
            <a:r>
              <a:rPr lang="ru-RU" b="1" dirty="0">
                <a:solidFill>
                  <a:srgbClr val="CC0000"/>
                </a:solidFill>
              </a:rPr>
              <a:t>игры: </a:t>
            </a:r>
          </a:p>
          <a:p>
            <a:pPr algn="just"/>
            <a:r>
              <a:rPr lang="ru-RU" dirty="0">
                <a:solidFill>
                  <a:srgbClr val="CC0000"/>
                </a:solidFill>
              </a:rPr>
              <a:t>Один из детей изображает медведя. Он делает вид, что спит. Дети собирают грибы и ягоды, поют:</a:t>
            </a:r>
          </a:p>
          <a:p>
            <a:pPr algn="just"/>
            <a:r>
              <a:rPr lang="ru-RU" dirty="0">
                <a:solidFill>
                  <a:srgbClr val="CC0000"/>
                </a:solidFill>
              </a:rPr>
              <a:t>У медведя во бору,</a:t>
            </a:r>
          </a:p>
          <a:p>
            <a:pPr algn="just"/>
            <a:r>
              <a:rPr lang="ru-RU" dirty="0">
                <a:solidFill>
                  <a:srgbClr val="CC0000"/>
                </a:solidFill>
              </a:rPr>
              <a:t>Грибы, ягоды беру.</a:t>
            </a:r>
          </a:p>
          <a:p>
            <a:pPr algn="just"/>
            <a:r>
              <a:rPr lang="ru-RU" dirty="0">
                <a:solidFill>
                  <a:srgbClr val="CC0000"/>
                </a:solidFill>
              </a:rPr>
              <a:t>А медведь не спит,</a:t>
            </a:r>
          </a:p>
          <a:p>
            <a:pPr algn="just"/>
            <a:r>
              <a:rPr lang="ru-RU" dirty="0">
                <a:solidFill>
                  <a:srgbClr val="CC0000"/>
                </a:solidFill>
              </a:rPr>
              <a:t>Всё на нас глядит.</a:t>
            </a:r>
          </a:p>
          <a:p>
            <a:pPr algn="just"/>
            <a:r>
              <a:rPr lang="ru-RU" dirty="0">
                <a:solidFill>
                  <a:srgbClr val="CC0000"/>
                </a:solidFill>
              </a:rPr>
              <a:t>А потом как зарычит</a:t>
            </a:r>
          </a:p>
          <a:p>
            <a:pPr algn="just"/>
            <a:r>
              <a:rPr lang="ru-RU" dirty="0">
                <a:solidFill>
                  <a:srgbClr val="CC0000"/>
                </a:solidFill>
              </a:rPr>
              <a:t>И за нами побежит.</a:t>
            </a:r>
          </a:p>
          <a:p>
            <a:pPr algn="just"/>
            <a:r>
              <a:rPr lang="ru-RU" dirty="0">
                <a:solidFill>
                  <a:srgbClr val="CC0000"/>
                </a:solidFill>
              </a:rPr>
              <a:t>Медведь встает и начинает гоняться за детьми. </a:t>
            </a:r>
            <a:endParaRPr lang="ru-RU" dirty="0">
              <a:solidFill>
                <a:srgbClr val="CC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305" y="1518541"/>
            <a:ext cx="4289612" cy="4289612"/>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10411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«УГАДАЙ, КТО ЗОВЁТ?»</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880846"/>
            <a:ext cx="5284694" cy="4247317"/>
          </a:xfrm>
          <a:prstGeom prst="rect">
            <a:avLst/>
          </a:prstGeom>
        </p:spPr>
        <p:txBody>
          <a:bodyPr wrap="square">
            <a:spAutoFit/>
          </a:bodyPr>
          <a:lstStyle/>
          <a:p>
            <a:pPr algn="ctr"/>
            <a:r>
              <a:rPr lang="ru-RU" b="1" dirty="0" smtClean="0">
                <a:solidFill>
                  <a:srgbClr val="CC0000"/>
                </a:solidFill>
              </a:rPr>
              <a:t>Ход </a:t>
            </a:r>
            <a:r>
              <a:rPr lang="ru-RU" b="1" dirty="0">
                <a:solidFill>
                  <a:srgbClr val="CC0000"/>
                </a:solidFill>
              </a:rPr>
              <a:t>игры: </a:t>
            </a:r>
          </a:p>
          <a:p>
            <a:pPr algn="just"/>
            <a:r>
              <a:rPr lang="ru-RU" dirty="0">
                <a:solidFill>
                  <a:srgbClr val="CC0000"/>
                </a:solidFill>
              </a:rPr>
              <a:t>Дети стоят в кругу. В центре водящий – «медведь».</a:t>
            </a:r>
          </a:p>
          <a:p>
            <a:pPr algn="just"/>
            <a:r>
              <a:rPr lang="ru-RU" u="sng" dirty="0">
                <a:solidFill>
                  <a:srgbClr val="CC0000"/>
                </a:solidFill>
              </a:rPr>
              <a:t>Дети идут по кругу и поют:</a:t>
            </a:r>
          </a:p>
          <a:p>
            <a:pPr algn="just"/>
            <a:r>
              <a:rPr lang="ru-RU" dirty="0">
                <a:solidFill>
                  <a:srgbClr val="CC0000"/>
                </a:solidFill>
              </a:rPr>
              <a:t>Медведь, медведь, мы к тебе пришли,</a:t>
            </a:r>
          </a:p>
          <a:p>
            <a:pPr algn="just">
              <a:tabLst>
                <a:tab pos="2628900" algn="l"/>
              </a:tabLst>
            </a:pPr>
            <a:r>
              <a:rPr lang="ru-RU" dirty="0">
                <a:solidFill>
                  <a:srgbClr val="CC0000"/>
                </a:solidFill>
              </a:rPr>
              <a:t>Мы к тебе пришли, медку принесли.	</a:t>
            </a:r>
            <a:endParaRPr lang="ru-RU" dirty="0" smtClean="0">
              <a:solidFill>
                <a:srgbClr val="CC0000"/>
              </a:solidFill>
            </a:endParaRPr>
          </a:p>
          <a:p>
            <a:pPr algn="just">
              <a:tabLst>
                <a:tab pos="2628900" algn="l"/>
              </a:tabLst>
            </a:pPr>
            <a:r>
              <a:rPr lang="ru-RU" i="1" dirty="0" smtClean="0">
                <a:solidFill>
                  <a:srgbClr val="CC0000"/>
                </a:solidFill>
              </a:rPr>
              <a:t>«</a:t>
            </a:r>
            <a:r>
              <a:rPr lang="ru-RU" i="1" dirty="0">
                <a:solidFill>
                  <a:srgbClr val="CC0000"/>
                </a:solidFill>
              </a:rPr>
              <a:t>Медведь» ходит вперевалочку. </a:t>
            </a:r>
          </a:p>
          <a:p>
            <a:pPr algn="just"/>
            <a:r>
              <a:rPr lang="ru-RU" i="1" dirty="0">
                <a:solidFill>
                  <a:srgbClr val="CC0000"/>
                </a:solidFill>
              </a:rPr>
              <a:t>Дети протягивают руки вперед, </a:t>
            </a:r>
            <a:endParaRPr lang="ru-RU" i="1" dirty="0" smtClean="0">
              <a:solidFill>
                <a:srgbClr val="CC0000"/>
              </a:solidFill>
            </a:endParaRPr>
          </a:p>
          <a:p>
            <a:pPr algn="just"/>
            <a:r>
              <a:rPr lang="ru-RU" i="1" dirty="0" smtClean="0">
                <a:solidFill>
                  <a:srgbClr val="CC0000"/>
                </a:solidFill>
              </a:rPr>
              <a:t>ладошками </a:t>
            </a:r>
            <a:r>
              <a:rPr lang="ru-RU" i="1" dirty="0">
                <a:solidFill>
                  <a:srgbClr val="CC0000"/>
                </a:solidFill>
              </a:rPr>
              <a:t>вверх, предлагают медведю мёду. </a:t>
            </a:r>
          </a:p>
          <a:p>
            <a:pPr algn="just"/>
            <a:r>
              <a:rPr lang="ru-RU" dirty="0">
                <a:solidFill>
                  <a:srgbClr val="CC0000"/>
                </a:solidFill>
              </a:rPr>
              <a:t>Медведь, медведь, получай-ка мёд,</a:t>
            </a:r>
          </a:p>
          <a:p>
            <a:pPr algn="just">
              <a:tabLst>
                <a:tab pos="2628900" algn="l"/>
              </a:tabLst>
            </a:pPr>
            <a:r>
              <a:rPr lang="ru-RU" dirty="0">
                <a:solidFill>
                  <a:srgbClr val="CC0000"/>
                </a:solidFill>
              </a:rPr>
              <a:t>Получай-ка мёд, угадай, кто зовёт?	</a:t>
            </a:r>
            <a:endParaRPr lang="ru-RU" dirty="0" smtClean="0">
              <a:solidFill>
                <a:srgbClr val="CC0000"/>
              </a:solidFill>
            </a:endParaRPr>
          </a:p>
          <a:p>
            <a:pPr algn="just">
              <a:tabLst>
                <a:tab pos="2628900" algn="l"/>
              </a:tabLst>
            </a:pPr>
            <a:r>
              <a:rPr lang="ru-RU" i="1" dirty="0" smtClean="0">
                <a:solidFill>
                  <a:srgbClr val="CC0000"/>
                </a:solidFill>
              </a:rPr>
              <a:t>«</a:t>
            </a:r>
            <a:r>
              <a:rPr lang="ru-RU" i="1" dirty="0">
                <a:solidFill>
                  <a:srgbClr val="CC0000"/>
                </a:solidFill>
              </a:rPr>
              <a:t>Медведь» кушает </a:t>
            </a:r>
            <a:r>
              <a:rPr lang="ru-RU" i="1" dirty="0" smtClean="0">
                <a:solidFill>
                  <a:srgbClr val="CC0000"/>
                </a:solidFill>
              </a:rPr>
              <a:t>мед, закрывает </a:t>
            </a:r>
            <a:r>
              <a:rPr lang="ru-RU" i="1" dirty="0">
                <a:solidFill>
                  <a:srgbClr val="CC0000"/>
                </a:solidFill>
              </a:rPr>
              <a:t>глаза. </a:t>
            </a:r>
            <a:endParaRPr lang="ru-RU" i="1" dirty="0" smtClean="0">
              <a:solidFill>
                <a:srgbClr val="CC0000"/>
              </a:solidFill>
            </a:endParaRPr>
          </a:p>
          <a:p>
            <a:pPr algn="just">
              <a:tabLst>
                <a:tab pos="2628900" algn="l"/>
              </a:tabLst>
            </a:pPr>
            <a:r>
              <a:rPr lang="ru-RU" dirty="0" smtClean="0">
                <a:solidFill>
                  <a:srgbClr val="CC0000"/>
                </a:solidFill>
              </a:rPr>
              <a:t>Взрослый  </a:t>
            </a:r>
            <a:r>
              <a:rPr lang="ru-RU" dirty="0">
                <a:solidFill>
                  <a:srgbClr val="CC0000"/>
                </a:solidFill>
              </a:rPr>
              <a:t>предлагает  (показывая на ребенка) </a:t>
            </a:r>
            <a:endParaRPr lang="ru-RU" dirty="0" smtClean="0">
              <a:solidFill>
                <a:srgbClr val="CC0000"/>
              </a:solidFill>
            </a:endParaRPr>
          </a:p>
          <a:p>
            <a:pPr algn="just">
              <a:tabLst>
                <a:tab pos="2628900" algn="l"/>
              </a:tabLst>
            </a:pPr>
            <a:r>
              <a:rPr lang="ru-RU" dirty="0" smtClean="0">
                <a:solidFill>
                  <a:srgbClr val="CC0000"/>
                </a:solidFill>
              </a:rPr>
              <a:t>позвать </a:t>
            </a:r>
            <a:r>
              <a:rPr lang="ru-RU" dirty="0">
                <a:solidFill>
                  <a:srgbClr val="CC0000"/>
                </a:solidFill>
              </a:rPr>
              <a:t>медведя. </a:t>
            </a:r>
            <a:endParaRPr lang="ru-RU" dirty="0" smtClean="0">
              <a:solidFill>
                <a:srgbClr val="CC0000"/>
              </a:solidFill>
            </a:endParaRPr>
          </a:p>
          <a:p>
            <a:pPr algn="just">
              <a:tabLst>
                <a:tab pos="2628900" algn="l"/>
              </a:tabLst>
            </a:pPr>
            <a:r>
              <a:rPr lang="ru-RU" dirty="0" smtClean="0">
                <a:solidFill>
                  <a:srgbClr val="CC0000"/>
                </a:solidFill>
              </a:rPr>
              <a:t>Ребенок</a:t>
            </a:r>
            <a:r>
              <a:rPr lang="ru-RU" dirty="0">
                <a:solidFill>
                  <a:srgbClr val="CC0000"/>
                </a:solidFill>
              </a:rPr>
              <a:t>, кого выбрали, говорит: «Медведь</a:t>
            </a:r>
            <a:r>
              <a:rPr lang="ru-RU" dirty="0" smtClean="0">
                <a:solidFill>
                  <a:srgbClr val="CC0000"/>
                </a:solidFill>
              </a:rPr>
              <a:t>». </a:t>
            </a:r>
          </a:p>
          <a:p>
            <a:pPr algn="just"/>
            <a:r>
              <a:rPr lang="ru-RU" dirty="0" smtClean="0">
                <a:solidFill>
                  <a:srgbClr val="CC0000"/>
                </a:solidFill>
              </a:rPr>
              <a:t>«</a:t>
            </a:r>
            <a:r>
              <a:rPr lang="ru-RU" dirty="0">
                <a:solidFill>
                  <a:srgbClr val="CC0000"/>
                </a:solidFill>
              </a:rPr>
              <a:t>Медведь» старается угадать того, кто его позвал. </a:t>
            </a:r>
            <a:endParaRPr lang="ru-RU" dirty="0">
              <a:solidFill>
                <a:srgbClr val="CC0000"/>
              </a:solidFill>
              <a:effectLst/>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r="3983"/>
          <a:stretch/>
        </p:blipFill>
        <p:spPr>
          <a:xfrm>
            <a:off x="5446059" y="2027735"/>
            <a:ext cx="2894480" cy="4250319"/>
          </a:xfrm>
          <a:prstGeom prst="rect">
            <a:avLst/>
          </a:prstGeom>
        </p:spPr>
      </p:pic>
      <p:sp>
        <p:nvSpPr>
          <p:cNvPr id="4" name="Прямоугольник 3"/>
          <p:cNvSpPr/>
          <p:nvPr/>
        </p:nvSpPr>
        <p:spPr>
          <a:xfrm>
            <a:off x="564777" y="1250733"/>
            <a:ext cx="8004362" cy="646331"/>
          </a:xfrm>
          <a:prstGeom prst="rect">
            <a:avLst/>
          </a:prstGeom>
        </p:spPr>
        <p:txBody>
          <a:bodyPr wrap="square">
            <a:spAutoFit/>
          </a:bodyPr>
          <a:lstStyle/>
          <a:p>
            <a:pPr algn="just"/>
            <a:r>
              <a:rPr lang="ru-RU" b="1" dirty="0">
                <a:solidFill>
                  <a:srgbClr val="CC0000"/>
                </a:solidFill>
              </a:rPr>
              <a:t>Цель: </a:t>
            </a:r>
            <a:r>
              <a:rPr lang="ru-RU" dirty="0">
                <a:solidFill>
                  <a:srgbClr val="CC0000"/>
                </a:solidFill>
              </a:rPr>
              <a:t>развивать у детей тембровый слух, упражнять в умении самостоятельно начинать движение и заканчивать его.  </a:t>
            </a:r>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24700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a:solidFill>
                  <a:srgbClr val="7030A0"/>
                </a:solidFill>
                <a:latin typeface="a_PresentumCps" panose="04040704070802020202" pitchFamily="82" charset="-52"/>
                <a:cs typeface="Times New Roman" panose="02020603050405020304" pitchFamily="18" charset="0"/>
              </a:rPr>
              <a:t>«</a:t>
            </a:r>
            <a:r>
              <a:rPr lang="ru-RU" sz="3200" b="1" dirty="0" smtClean="0">
                <a:solidFill>
                  <a:srgbClr val="7030A0"/>
                </a:solidFill>
                <a:latin typeface="a_PresentumCps" panose="04040704070802020202" pitchFamily="82" charset="-52"/>
                <a:cs typeface="Times New Roman" panose="02020603050405020304" pitchFamily="18" charset="0"/>
              </a:rPr>
              <a:t>БУБЕНЦЫ»</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404793"/>
            <a:ext cx="8004362" cy="5078313"/>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a:t>
            </a:r>
            <a:r>
              <a:rPr lang="ru-RU" dirty="0" smtClean="0">
                <a:solidFill>
                  <a:srgbClr val="C00000"/>
                </a:solidFill>
              </a:rPr>
              <a:t>развивать </a:t>
            </a:r>
            <a:r>
              <a:rPr lang="ru-RU" dirty="0">
                <a:solidFill>
                  <a:srgbClr val="C00000"/>
                </a:solidFill>
              </a:rPr>
              <a:t>умение действовать по сигналу, внимание, упражнять детей ориентироваться в пространстве по слуховому восприятию, построению в круг, хороводному движению.</a:t>
            </a:r>
          </a:p>
          <a:p>
            <a:pPr algn="just"/>
            <a:r>
              <a:rPr lang="ru-RU" b="1" dirty="0">
                <a:solidFill>
                  <a:srgbClr val="C00000"/>
                </a:solidFill>
              </a:rPr>
              <a:t>Ход игры:</a:t>
            </a:r>
            <a:endParaRPr lang="ru-RU" dirty="0">
              <a:solidFill>
                <a:srgbClr val="C00000"/>
              </a:solidFill>
            </a:endParaRPr>
          </a:p>
          <a:p>
            <a:pPr algn="just"/>
            <a:r>
              <a:rPr lang="ru-RU" dirty="0">
                <a:solidFill>
                  <a:srgbClr val="C00000"/>
                </a:solidFill>
              </a:rPr>
              <a:t>Дети встают в круг. На середину выходят двое: один с бубенцом или колокольчиком, другой – с завязанными глазами.</a:t>
            </a:r>
          </a:p>
          <a:p>
            <a:pPr algn="just"/>
            <a:r>
              <a:rPr lang="ru-RU" u="sng" dirty="0">
                <a:solidFill>
                  <a:srgbClr val="C00000"/>
                </a:solidFill>
              </a:rPr>
              <a:t>Все дети говорят:</a:t>
            </a:r>
          </a:p>
          <a:p>
            <a:pPr algn="just"/>
            <a:r>
              <a:rPr lang="ru-RU" i="1" dirty="0">
                <a:solidFill>
                  <a:srgbClr val="C00000"/>
                </a:solidFill>
              </a:rPr>
              <a:t>Трынцы-брынцы, бубенцы,</a:t>
            </a:r>
          </a:p>
          <a:p>
            <a:pPr algn="just"/>
            <a:r>
              <a:rPr lang="ru-RU" i="1" dirty="0">
                <a:solidFill>
                  <a:srgbClr val="C00000"/>
                </a:solidFill>
              </a:rPr>
              <a:t>Раззвонились удальцы:</a:t>
            </a:r>
          </a:p>
          <a:p>
            <a:pPr algn="just"/>
            <a:r>
              <a:rPr lang="ru-RU" i="1" dirty="0">
                <a:solidFill>
                  <a:srgbClr val="C00000"/>
                </a:solidFill>
              </a:rPr>
              <a:t>Диги-диги-диги-дон,</a:t>
            </a:r>
          </a:p>
          <a:p>
            <a:pPr algn="just"/>
            <a:r>
              <a:rPr lang="ru-RU" i="1" dirty="0">
                <a:solidFill>
                  <a:srgbClr val="C00000"/>
                </a:solidFill>
              </a:rPr>
              <a:t>Отгадай, откуда звон!</a:t>
            </a:r>
          </a:p>
          <a:p>
            <a:pPr algn="just"/>
            <a:r>
              <a:rPr lang="ru-RU" dirty="0">
                <a:solidFill>
                  <a:srgbClr val="C00000"/>
                </a:solidFill>
              </a:rPr>
              <a:t>После этих слов "жмурка" ловит увертывающегося игрока.</a:t>
            </a:r>
          </a:p>
          <a:p>
            <a:pPr algn="just"/>
            <a:r>
              <a:rPr lang="ru-RU" b="1" dirty="0">
                <a:solidFill>
                  <a:srgbClr val="C00000"/>
                </a:solidFill>
              </a:rPr>
              <a:t>Правила:</a:t>
            </a:r>
            <a:r>
              <a:rPr lang="ru-RU" dirty="0">
                <a:solidFill>
                  <a:srgbClr val="C00000"/>
                </a:solidFill>
              </a:rPr>
              <a:t> </a:t>
            </a:r>
            <a:endParaRPr lang="ru-RU" dirty="0" smtClean="0">
              <a:solidFill>
                <a:srgbClr val="C00000"/>
              </a:solidFill>
            </a:endParaRPr>
          </a:p>
          <a:p>
            <a:pPr marL="285750" indent="-285750" algn="just">
              <a:buFont typeface="Arial" panose="020B0604020202020204" pitchFamily="34" charset="0"/>
              <a:buChar char="•"/>
            </a:pPr>
            <a:r>
              <a:rPr lang="ru-RU" dirty="0" smtClean="0">
                <a:solidFill>
                  <a:srgbClr val="C00000"/>
                </a:solidFill>
              </a:rPr>
              <a:t>Ловить </a:t>
            </a:r>
            <a:r>
              <a:rPr lang="ru-RU" dirty="0">
                <a:solidFill>
                  <a:srgbClr val="C00000"/>
                </a:solidFill>
              </a:rPr>
              <a:t>начинать только после слов «Звон!». </a:t>
            </a:r>
            <a:endParaRPr lang="ru-RU" dirty="0" smtClean="0">
              <a:solidFill>
                <a:srgbClr val="C00000"/>
              </a:solidFill>
            </a:endParaRPr>
          </a:p>
          <a:p>
            <a:pPr marL="285750" indent="-285750" algn="just">
              <a:buFont typeface="Arial" panose="020B0604020202020204" pitchFamily="34" charset="0"/>
              <a:buChar char="•"/>
            </a:pPr>
            <a:r>
              <a:rPr lang="ru-RU" dirty="0" smtClean="0">
                <a:solidFill>
                  <a:srgbClr val="C00000"/>
                </a:solidFill>
              </a:rPr>
              <a:t>Игрок</a:t>
            </a:r>
            <a:r>
              <a:rPr lang="ru-RU" dirty="0">
                <a:solidFill>
                  <a:srgbClr val="C00000"/>
                </a:solidFill>
              </a:rPr>
              <a:t>, которого ловят, не должен выбегать за пределы круга.</a:t>
            </a:r>
          </a:p>
          <a:p>
            <a:pPr algn="just"/>
            <a:r>
              <a:rPr lang="ru-RU" b="1" dirty="0">
                <a:solidFill>
                  <a:srgbClr val="C00000"/>
                </a:solidFill>
              </a:rPr>
              <a:t>Варианты:</a:t>
            </a:r>
            <a:r>
              <a:rPr lang="ru-RU" dirty="0">
                <a:solidFill>
                  <a:srgbClr val="C00000"/>
                </a:solidFill>
              </a:rPr>
              <a:t> </a:t>
            </a:r>
            <a:endParaRPr lang="ru-RU" dirty="0" smtClean="0">
              <a:solidFill>
                <a:srgbClr val="C00000"/>
              </a:solidFill>
            </a:endParaRPr>
          </a:p>
          <a:p>
            <a:pPr marL="285750" indent="-285750" algn="just">
              <a:buFont typeface="Arial" panose="020B0604020202020204" pitchFamily="34" charset="0"/>
              <a:buChar char="•"/>
            </a:pPr>
            <a:r>
              <a:rPr lang="ru-RU" dirty="0" smtClean="0">
                <a:solidFill>
                  <a:srgbClr val="C00000"/>
                </a:solidFill>
              </a:rPr>
              <a:t>Дети</a:t>
            </a:r>
            <a:r>
              <a:rPr lang="ru-RU" dirty="0">
                <a:solidFill>
                  <a:srgbClr val="C00000"/>
                </a:solidFill>
              </a:rPr>
              <a:t>, образующие круг, могут водить хоровод.</a:t>
            </a:r>
          </a:p>
          <a:p>
            <a:r>
              <a:rPr lang="ru-RU" dirty="0"/>
              <a:t> </a:t>
            </a:r>
            <a:endParaRPr lang="ru-RU" dirty="0">
              <a:effectLs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2773" y="3688455"/>
            <a:ext cx="1818470" cy="2597815"/>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090434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«УДОЧКА»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7954851" cy="2862322"/>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скорость и быстроту реакции. </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Удочка – это скакалка. Один ее конец в руке «рыбака» – водящего.</a:t>
            </a:r>
          </a:p>
          <a:p>
            <a:pPr algn="just"/>
            <a:r>
              <a:rPr lang="ru-RU" dirty="0">
                <a:solidFill>
                  <a:srgbClr val="CC0000"/>
                </a:solidFill>
              </a:rPr>
              <a:t>Все играющие встают вокруг «рыбака» не дальше чем на длину скакалки.</a:t>
            </a:r>
          </a:p>
          <a:p>
            <a:pPr algn="just"/>
            <a:r>
              <a:rPr lang="ru-RU" dirty="0">
                <a:solidFill>
                  <a:srgbClr val="CC0000"/>
                </a:solidFill>
              </a:rPr>
              <a:t>«Рыбак» начинает раскручивать «удочку», пытаясь задеть ею по ногам играющих.</a:t>
            </a:r>
          </a:p>
          <a:p>
            <a:pPr algn="just"/>
            <a:r>
              <a:rPr lang="ru-RU" dirty="0">
                <a:solidFill>
                  <a:srgbClr val="CC0000"/>
                </a:solidFill>
              </a:rPr>
              <a:t>«Рыбки» должны уберечься от «удочки», перепрыгнуть через нее. Чтобы «рыбки» не мешали друг другу, между ними должно быть расстояние примерно в полметра.</a:t>
            </a:r>
          </a:p>
          <a:p>
            <a:pPr algn="just"/>
            <a:r>
              <a:rPr lang="ru-RU" dirty="0">
                <a:solidFill>
                  <a:srgbClr val="CC0000"/>
                </a:solidFill>
              </a:rPr>
              <a:t>«Рыбки» не должны сходить со своих мест</a:t>
            </a:r>
            <a:r>
              <a:rPr lang="ru-RU" dirty="0" smtClean="0">
                <a:solidFill>
                  <a:srgbClr val="CC0000"/>
                </a:solidFill>
              </a:rPr>
              <a:t>.</a:t>
            </a:r>
            <a:endParaRPr lang="ru-RU" dirty="0">
              <a:solidFill>
                <a:srgbClr val="CC00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574" y="3515390"/>
            <a:ext cx="3993080" cy="2845069"/>
          </a:xfrm>
          <a:prstGeom prst="rect">
            <a:avLst/>
          </a:prstGeom>
        </p:spPr>
      </p:pic>
      <p:sp>
        <p:nvSpPr>
          <p:cNvPr id="4" name="Прямоугольник 3"/>
          <p:cNvSpPr/>
          <p:nvPr/>
        </p:nvSpPr>
        <p:spPr>
          <a:xfrm>
            <a:off x="564777" y="4052135"/>
            <a:ext cx="4235823" cy="2308324"/>
          </a:xfrm>
          <a:prstGeom prst="rect">
            <a:avLst/>
          </a:prstGeom>
        </p:spPr>
        <p:txBody>
          <a:bodyPr wrap="square">
            <a:spAutoFit/>
          </a:bodyPr>
          <a:lstStyle/>
          <a:p>
            <a:pPr algn="just"/>
            <a:r>
              <a:rPr lang="ru-RU" dirty="0">
                <a:solidFill>
                  <a:srgbClr val="CC0000"/>
                </a:solidFill>
              </a:rPr>
              <a:t>Если «рыбаку» удалось поймать «рыбку», то есть дотронуться «удочкой», то место «рыбака» занимает пойманная «рыбка».</a:t>
            </a:r>
          </a:p>
          <a:p>
            <a:pPr algn="just"/>
            <a:r>
              <a:rPr lang="ru-RU" dirty="0">
                <a:solidFill>
                  <a:srgbClr val="CC0000"/>
                </a:solidFill>
              </a:rPr>
              <a:t>Необходимо соблюдать такое условие: скакалку можно крутить в любую сторону, но нельзя поднимать ее от земли выше, чем на 10–20 </a:t>
            </a:r>
            <a:r>
              <a:rPr lang="ru-RU" dirty="0" smtClean="0">
                <a:solidFill>
                  <a:srgbClr val="CC0000"/>
                </a:solidFill>
              </a:rPr>
              <a:t>сантиметров.</a:t>
            </a:r>
            <a:endParaRPr lang="ru-RU" dirty="0"/>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527030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«УСАТЫЙ СОМ»</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3139321"/>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упражнять в беге с увертыванием, умению играть в коллективе. </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На земле чертят линию - это “берег”, с одной стороны суша, с другой стороны вода. Считалкой выбирают водящего - это Сом. Сом стоит в воде на расстоянии </a:t>
            </a:r>
            <a:r>
              <a:rPr lang="ru-RU" dirty="0" smtClean="0">
                <a:solidFill>
                  <a:srgbClr val="CC0000"/>
                </a:solidFill>
              </a:rPr>
              <a:t>6 - 7 </a:t>
            </a:r>
            <a:r>
              <a:rPr lang="ru-RU" dirty="0">
                <a:solidFill>
                  <a:srgbClr val="CC0000"/>
                </a:solidFill>
              </a:rPr>
              <a:t>метров от “берега”. Все остальные играющие стоят там же, но на расстоянии 3, </a:t>
            </a:r>
            <a:r>
              <a:rPr lang="ru-RU" dirty="0" smtClean="0">
                <a:solidFill>
                  <a:srgbClr val="CC0000"/>
                </a:solidFill>
              </a:rPr>
              <a:t>5 - 5 </a:t>
            </a:r>
            <a:r>
              <a:rPr lang="ru-RU" dirty="0">
                <a:solidFill>
                  <a:srgbClr val="CC0000"/>
                </a:solidFill>
              </a:rPr>
              <a:t>метров, лицом к “берегу”, и произносят слова:</a:t>
            </a:r>
          </a:p>
          <a:p>
            <a:pPr algn="just"/>
            <a:r>
              <a:rPr lang="ru-RU" dirty="0">
                <a:solidFill>
                  <a:srgbClr val="CC0000"/>
                </a:solidFill>
              </a:rPr>
              <a:t>Под камнями сом не спит, он усами шевелит,</a:t>
            </a:r>
          </a:p>
          <a:p>
            <a:pPr algn="just"/>
            <a:r>
              <a:rPr lang="ru-RU" dirty="0">
                <a:solidFill>
                  <a:srgbClr val="CC0000"/>
                </a:solidFill>
              </a:rPr>
              <a:t>Рыбки, рыбки не зевайте, </a:t>
            </a:r>
            <a:r>
              <a:rPr lang="ru-RU" dirty="0" smtClean="0">
                <a:solidFill>
                  <a:srgbClr val="CC0000"/>
                </a:solidFill>
              </a:rPr>
              <a:t>все </a:t>
            </a:r>
            <a:r>
              <a:rPr lang="ru-RU" dirty="0">
                <a:solidFill>
                  <a:srgbClr val="CC0000"/>
                </a:solidFill>
              </a:rPr>
              <a:t>на берег выплывайте”.</a:t>
            </a:r>
          </a:p>
          <a:p>
            <a:pPr algn="just"/>
            <a:r>
              <a:rPr lang="ru-RU" dirty="0">
                <a:solidFill>
                  <a:srgbClr val="CC0000"/>
                </a:solidFill>
              </a:rPr>
              <a:t>После этих слов Рыбки убегают от Сома, а он пытается их осалить. Сом не должен выходить за линию “берега”. Рыбки могут отдыхать несколько секунд на берегу. Пойманные в “воде” Рыбки выходят из игры. Игра повторяется.</a:t>
            </a:r>
            <a:endParaRPr lang="ru-RU" dirty="0">
              <a:solidFill>
                <a:srgbClr val="CC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421" y="4572000"/>
            <a:ext cx="3252382" cy="1660792"/>
          </a:xfrm>
          <a:prstGeom prst="rect">
            <a:avLst/>
          </a:prstGeom>
        </p:spPr>
      </p:pic>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6958" y="4572000"/>
            <a:ext cx="3252382" cy="1660792"/>
          </a:xfrm>
          <a:prstGeom prst="rect">
            <a:avLst/>
          </a:prstGeom>
        </p:spPr>
      </p:pic>
      <p:sp>
        <p:nvSpPr>
          <p:cNvPr id="7" name="Управляющая кнопка: домой 6">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453933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«УТКА И СЕЛЕЗЕНЬ»</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3139321"/>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знакомить с русскими народными играми; развивать быстроту движения.</a:t>
            </a:r>
          </a:p>
          <a:p>
            <a:pPr algn="ctr"/>
            <a:r>
              <a:rPr lang="ru-RU" b="1" dirty="0">
                <a:solidFill>
                  <a:srgbClr val="CC0000"/>
                </a:solidFill>
              </a:rPr>
              <a:t>Ход игры: </a:t>
            </a:r>
            <a:endParaRPr lang="ru-RU" b="1" dirty="0" smtClean="0">
              <a:solidFill>
                <a:srgbClr val="CC0000"/>
              </a:solidFill>
            </a:endParaRPr>
          </a:p>
          <a:p>
            <a:pPr algn="just"/>
            <a:r>
              <a:rPr lang="ru-RU" dirty="0" smtClean="0">
                <a:solidFill>
                  <a:srgbClr val="CC0000"/>
                </a:solidFill>
              </a:rPr>
              <a:t>Двое </a:t>
            </a:r>
            <a:r>
              <a:rPr lang="ru-RU" dirty="0">
                <a:solidFill>
                  <a:srgbClr val="CC0000"/>
                </a:solidFill>
              </a:rPr>
              <a:t>играющих изображают Утку и Селезня. Остальные образуют круг и берутся за руки. Утка становится в круг, а Селезень за кругом. Селезень пытается проскочить в круг и поймать Утку, при этом все поют</a:t>
            </a:r>
            <a:r>
              <a:rPr lang="ru-RU" dirty="0" smtClean="0">
                <a:solidFill>
                  <a:srgbClr val="CC0000"/>
                </a:solidFill>
              </a:rPr>
              <a:t>:</a:t>
            </a:r>
            <a:endParaRPr lang="ru-RU" dirty="0">
              <a:solidFill>
                <a:srgbClr val="CC0000"/>
              </a:solidFill>
            </a:endParaRPr>
          </a:p>
          <a:p>
            <a:pPr algn="just"/>
            <a:r>
              <a:rPr lang="ru-RU" dirty="0">
                <a:solidFill>
                  <a:srgbClr val="CC0000"/>
                </a:solidFill>
              </a:rPr>
              <a:t>Молодой ловит серую.</a:t>
            </a:r>
          </a:p>
          <a:p>
            <a:pPr algn="just"/>
            <a:r>
              <a:rPr lang="ru-RU" dirty="0">
                <a:solidFill>
                  <a:srgbClr val="CC0000"/>
                </a:solidFill>
              </a:rPr>
              <a:t>Пойди, утица, домой,</a:t>
            </a:r>
          </a:p>
          <a:p>
            <a:pPr algn="just"/>
            <a:r>
              <a:rPr lang="ru-RU" dirty="0">
                <a:solidFill>
                  <a:srgbClr val="CC0000"/>
                </a:solidFill>
              </a:rPr>
              <a:t>Пойди, серая, домой.</a:t>
            </a:r>
          </a:p>
          <a:p>
            <a:pPr algn="just"/>
            <a:r>
              <a:rPr lang="ru-RU" dirty="0">
                <a:solidFill>
                  <a:srgbClr val="CC0000"/>
                </a:solidFill>
              </a:rPr>
              <a:t>У тебя семеро детей,</a:t>
            </a:r>
          </a:p>
          <a:p>
            <a:pPr algn="just"/>
            <a:r>
              <a:rPr lang="ru-RU" dirty="0">
                <a:solidFill>
                  <a:srgbClr val="CC0000"/>
                </a:solidFill>
              </a:rPr>
              <a:t>Восьмой селезень.</a:t>
            </a:r>
            <a:endParaRPr lang="ru-RU" dirty="0">
              <a:solidFill>
                <a:srgbClr val="CC0000"/>
              </a:solidFill>
              <a:effectLs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365" y="3732861"/>
            <a:ext cx="2851379" cy="2581835"/>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693" y="3724835"/>
            <a:ext cx="3152446" cy="2570995"/>
          </a:xfrm>
          <a:prstGeom prst="rect">
            <a:avLst/>
          </a:prstGeom>
        </p:spPr>
      </p:pic>
      <p:sp>
        <p:nvSpPr>
          <p:cNvPr id="6" name="Управляющая кнопка: домой 5">
            <a:hlinkClick r:id="rId4" action="ppaction://hlinksldjump" highlightClick="1"/>
          </p:cNvPr>
          <p:cNvSpPr/>
          <p:nvPr/>
        </p:nvSpPr>
        <p:spPr>
          <a:xfrm>
            <a:off x="8018730" y="553791"/>
            <a:ext cx="494085" cy="618186"/>
          </a:xfrm>
          <a:prstGeom prst="actionButtonHome">
            <a:avLst/>
          </a:prstGeom>
          <a:blipFill>
            <a:blip r:embed="rId5"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774378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«ХЛОП, ХЛОП, УБЕГАЙ»</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4801314"/>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a:t>
            </a:r>
            <a:r>
              <a:rPr lang="ru-RU" dirty="0" smtClean="0">
                <a:solidFill>
                  <a:srgbClr val="C00000"/>
                </a:solidFill>
              </a:rPr>
              <a:t>развивать</a:t>
            </a:r>
            <a:r>
              <a:rPr lang="ru-RU" dirty="0">
                <a:solidFill>
                  <a:srgbClr val="C00000"/>
                </a:solidFill>
              </a:rPr>
              <a:t>, развивать быстроту, ловкость, глазомер, совершенствовать ориентировку в </a:t>
            </a:r>
            <a:r>
              <a:rPr lang="ru-RU" dirty="0" smtClean="0">
                <a:solidFill>
                  <a:srgbClr val="C00000"/>
                </a:solidFill>
              </a:rPr>
              <a:t>пространстве, упражнять </a:t>
            </a:r>
            <a:r>
              <a:rPr lang="ru-RU" dirty="0">
                <a:solidFill>
                  <a:srgbClr val="C00000"/>
                </a:solidFill>
              </a:rPr>
              <a:t>в беге. </a:t>
            </a:r>
            <a:endParaRPr lang="ru-RU" dirty="0" smtClean="0">
              <a:solidFill>
                <a:srgbClr val="C00000"/>
              </a:solidFill>
            </a:endParaRPr>
          </a:p>
          <a:p>
            <a:pPr algn="ctr"/>
            <a:r>
              <a:rPr lang="ru-RU" b="1" dirty="0" smtClean="0">
                <a:solidFill>
                  <a:srgbClr val="C00000"/>
                </a:solidFill>
              </a:rPr>
              <a:t>Ход </a:t>
            </a:r>
            <a:r>
              <a:rPr lang="ru-RU" b="1" dirty="0">
                <a:solidFill>
                  <a:srgbClr val="C00000"/>
                </a:solidFill>
              </a:rPr>
              <a:t>игры: </a:t>
            </a:r>
            <a:endParaRPr lang="ru-RU" b="1" dirty="0" smtClean="0">
              <a:solidFill>
                <a:srgbClr val="C00000"/>
              </a:solidFill>
            </a:endParaRPr>
          </a:p>
          <a:p>
            <a:pPr algn="just"/>
            <a:r>
              <a:rPr lang="ru-RU" dirty="0" smtClean="0">
                <a:solidFill>
                  <a:srgbClr val="C00000"/>
                </a:solidFill>
              </a:rPr>
              <a:t>Играющие </a:t>
            </a:r>
            <a:r>
              <a:rPr lang="ru-RU" dirty="0">
                <a:solidFill>
                  <a:srgbClr val="C00000"/>
                </a:solidFill>
              </a:rPr>
              <a:t>ходят по игровой площадке — собирают на лугу цветы, плетут венки, ловят бабочек и т. д. Несколько детей выполняют роль лошадок, которые в стороне щиплют травку. </a:t>
            </a:r>
            <a:endParaRPr lang="ru-RU" dirty="0" smtClean="0">
              <a:solidFill>
                <a:srgbClr val="C00000"/>
              </a:solidFill>
            </a:endParaRPr>
          </a:p>
          <a:p>
            <a:pPr algn="just"/>
            <a:r>
              <a:rPr lang="ru-RU" dirty="0" smtClean="0">
                <a:solidFill>
                  <a:srgbClr val="C00000"/>
                </a:solidFill>
              </a:rPr>
              <a:t>После </a:t>
            </a:r>
            <a:r>
              <a:rPr lang="ru-RU" dirty="0">
                <a:solidFill>
                  <a:srgbClr val="C00000"/>
                </a:solidFill>
              </a:rPr>
              <a:t>слов ведущего: </a:t>
            </a:r>
            <a:endParaRPr lang="ru-RU" dirty="0" smtClean="0">
              <a:solidFill>
                <a:srgbClr val="C00000"/>
              </a:solidFill>
            </a:endParaRPr>
          </a:p>
          <a:p>
            <a:pPr algn="just"/>
            <a:r>
              <a:rPr lang="ru-RU" dirty="0" smtClean="0">
                <a:solidFill>
                  <a:srgbClr val="C00000"/>
                </a:solidFill>
              </a:rPr>
              <a:t>«</a:t>
            </a:r>
            <a:r>
              <a:rPr lang="ru-RU" dirty="0">
                <a:solidFill>
                  <a:srgbClr val="C00000"/>
                </a:solidFill>
              </a:rPr>
              <a:t>Хлоп, хлоп, убегай</a:t>
            </a:r>
            <a:r>
              <a:rPr lang="ru-RU" dirty="0" smtClean="0">
                <a:solidFill>
                  <a:srgbClr val="C00000"/>
                </a:solidFill>
              </a:rPr>
              <a:t>,</a:t>
            </a:r>
          </a:p>
          <a:p>
            <a:pPr algn="just"/>
            <a:r>
              <a:rPr lang="ru-RU" dirty="0">
                <a:solidFill>
                  <a:srgbClr val="C00000"/>
                </a:solidFill>
              </a:rPr>
              <a:t>Т</a:t>
            </a:r>
            <a:r>
              <a:rPr lang="ru-RU" dirty="0" smtClean="0">
                <a:solidFill>
                  <a:srgbClr val="C00000"/>
                </a:solidFill>
              </a:rPr>
              <a:t>ебя </a:t>
            </a:r>
            <a:r>
              <a:rPr lang="ru-RU" dirty="0">
                <a:solidFill>
                  <a:srgbClr val="C00000"/>
                </a:solidFill>
              </a:rPr>
              <a:t>кони стопчут</a:t>
            </a:r>
            <a:r>
              <a:rPr lang="ru-RU" dirty="0" smtClean="0">
                <a:solidFill>
                  <a:srgbClr val="C00000"/>
                </a:solidFill>
              </a:rPr>
              <a:t>».</a:t>
            </a:r>
          </a:p>
          <a:p>
            <a:pPr algn="just"/>
            <a:r>
              <a:rPr lang="ru-RU" dirty="0">
                <a:solidFill>
                  <a:srgbClr val="C00000"/>
                </a:solidFill>
              </a:rPr>
              <a:t>Н</a:t>
            </a:r>
            <a:r>
              <a:rPr lang="ru-RU" dirty="0" smtClean="0">
                <a:solidFill>
                  <a:srgbClr val="C00000"/>
                </a:solidFill>
              </a:rPr>
              <a:t>есколько </a:t>
            </a:r>
            <a:r>
              <a:rPr lang="ru-RU" dirty="0">
                <a:solidFill>
                  <a:srgbClr val="C00000"/>
                </a:solidFill>
              </a:rPr>
              <a:t>игроков произносят: </a:t>
            </a:r>
            <a:endParaRPr lang="ru-RU" dirty="0" smtClean="0">
              <a:solidFill>
                <a:srgbClr val="C00000"/>
              </a:solidFill>
            </a:endParaRPr>
          </a:p>
          <a:p>
            <a:pPr algn="just"/>
            <a:r>
              <a:rPr lang="ru-RU" dirty="0" smtClean="0">
                <a:solidFill>
                  <a:srgbClr val="C00000"/>
                </a:solidFill>
              </a:rPr>
              <a:t>«</a:t>
            </a:r>
            <a:r>
              <a:rPr lang="ru-RU" dirty="0">
                <a:solidFill>
                  <a:srgbClr val="C00000"/>
                </a:solidFill>
              </a:rPr>
              <a:t>А я коней не </a:t>
            </a:r>
            <a:r>
              <a:rPr lang="ru-RU" dirty="0" smtClean="0">
                <a:solidFill>
                  <a:srgbClr val="C00000"/>
                </a:solidFill>
              </a:rPr>
              <a:t>боюсь,</a:t>
            </a:r>
          </a:p>
          <a:p>
            <a:pPr algn="just"/>
            <a:r>
              <a:rPr lang="ru-RU" dirty="0">
                <a:solidFill>
                  <a:srgbClr val="C00000"/>
                </a:solidFill>
              </a:rPr>
              <a:t>П</a:t>
            </a:r>
            <a:r>
              <a:rPr lang="ru-RU" dirty="0" smtClean="0">
                <a:solidFill>
                  <a:srgbClr val="C00000"/>
                </a:solidFill>
              </a:rPr>
              <a:t>о </a:t>
            </a:r>
            <a:r>
              <a:rPr lang="ru-RU" dirty="0">
                <a:solidFill>
                  <a:srgbClr val="C00000"/>
                </a:solidFill>
              </a:rPr>
              <a:t>дороге прокачусь!» </a:t>
            </a:r>
            <a:endParaRPr lang="ru-RU" dirty="0" smtClean="0">
              <a:solidFill>
                <a:srgbClr val="C00000"/>
              </a:solidFill>
            </a:endParaRPr>
          </a:p>
          <a:p>
            <a:pPr algn="just"/>
            <a:r>
              <a:rPr lang="ru-RU" dirty="0">
                <a:solidFill>
                  <a:srgbClr val="C00000"/>
                </a:solidFill>
              </a:rPr>
              <a:t>И</a:t>
            </a:r>
            <a:r>
              <a:rPr lang="ru-RU" dirty="0" smtClean="0">
                <a:solidFill>
                  <a:srgbClr val="C00000"/>
                </a:solidFill>
              </a:rPr>
              <a:t> </a:t>
            </a:r>
            <a:r>
              <a:rPr lang="ru-RU" dirty="0">
                <a:solidFill>
                  <a:srgbClr val="C00000"/>
                </a:solidFill>
              </a:rPr>
              <a:t>начинают скакать на палочках, подражая лошадкам и стараясь поймать детей, гуляющих на лугу. </a:t>
            </a:r>
            <a:endParaRPr lang="ru-RU" dirty="0" smtClean="0">
              <a:solidFill>
                <a:srgbClr val="C00000"/>
              </a:solidFill>
            </a:endParaRPr>
          </a:p>
          <a:p>
            <a:pPr algn="just"/>
            <a:r>
              <a:rPr lang="ru-RU" b="1" dirty="0" smtClean="0">
                <a:solidFill>
                  <a:srgbClr val="C00000"/>
                </a:solidFill>
              </a:rPr>
              <a:t>Правила </a:t>
            </a:r>
            <a:r>
              <a:rPr lang="ru-RU" b="1" dirty="0">
                <a:solidFill>
                  <a:srgbClr val="C00000"/>
                </a:solidFill>
              </a:rPr>
              <a:t>игры: </a:t>
            </a:r>
            <a:endParaRPr lang="ru-RU" b="1" dirty="0" smtClean="0">
              <a:solidFill>
                <a:srgbClr val="C00000"/>
              </a:solidFill>
            </a:endParaRPr>
          </a:p>
          <a:p>
            <a:pPr marL="285750" indent="-285750" algn="just">
              <a:buFont typeface="Arial" panose="020B0604020202020204" pitchFamily="34" charset="0"/>
              <a:buChar char="•"/>
            </a:pPr>
            <a:r>
              <a:rPr lang="ru-RU" dirty="0" smtClean="0">
                <a:solidFill>
                  <a:srgbClr val="C00000"/>
                </a:solidFill>
              </a:rPr>
              <a:t>Убегать </a:t>
            </a:r>
            <a:r>
              <a:rPr lang="ru-RU" dirty="0">
                <a:solidFill>
                  <a:srgbClr val="C00000"/>
                </a:solidFill>
              </a:rPr>
              <a:t>можно лишь после слова «</a:t>
            </a:r>
            <a:r>
              <a:rPr lang="ru-RU" dirty="0" smtClean="0">
                <a:solidFill>
                  <a:srgbClr val="C00000"/>
                </a:solidFill>
              </a:rPr>
              <a:t>прокачусь».</a:t>
            </a:r>
          </a:p>
          <a:p>
            <a:pPr marL="285750" indent="-285750" algn="just">
              <a:buFont typeface="Arial" panose="020B0604020202020204" pitchFamily="34" charset="0"/>
              <a:buChar char="•"/>
            </a:pPr>
            <a:r>
              <a:rPr lang="ru-RU" dirty="0">
                <a:solidFill>
                  <a:srgbClr val="C00000"/>
                </a:solidFill>
              </a:rPr>
              <a:t>Р</a:t>
            </a:r>
            <a:r>
              <a:rPr lang="ru-RU" dirty="0" smtClean="0">
                <a:solidFill>
                  <a:srgbClr val="C00000"/>
                </a:solidFill>
              </a:rPr>
              <a:t>ебенок</a:t>
            </a:r>
            <a:r>
              <a:rPr lang="ru-RU" dirty="0">
                <a:solidFill>
                  <a:srgbClr val="C00000"/>
                </a:solidFill>
              </a:rPr>
              <a:t>, которого настигнет лошадка, на время выбывает из игры.</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0799" y="2649070"/>
            <a:ext cx="5068340" cy="2305332"/>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052628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«ХРОМАЯ ЛИСА»</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2308324"/>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Упражнять детей в беге по кругу, прыжкам на одной ноге.</a:t>
            </a:r>
          </a:p>
          <a:p>
            <a:pPr algn="ctr"/>
            <a:r>
              <a:rPr lang="ru-RU" b="1" dirty="0">
                <a:solidFill>
                  <a:srgbClr val="C00000"/>
                </a:solidFill>
              </a:rPr>
              <a:t>Ход игры:</a:t>
            </a:r>
            <a:endParaRPr lang="ru-RU" dirty="0">
              <a:solidFill>
                <a:srgbClr val="C00000"/>
              </a:solidFill>
            </a:endParaRPr>
          </a:p>
          <a:p>
            <a:pPr algn="just"/>
            <a:r>
              <a:rPr lang="ru-RU" dirty="0" smtClean="0">
                <a:solidFill>
                  <a:srgbClr val="C00000"/>
                </a:solidFill>
              </a:rPr>
              <a:t>Дети </a:t>
            </a:r>
            <a:r>
              <a:rPr lang="ru-RU" dirty="0">
                <a:solidFill>
                  <a:srgbClr val="C00000"/>
                </a:solidFill>
              </a:rPr>
              <a:t>выбирают «Хромую лису». На месте, выбранном для игры, очерчивают круг довольно больших размеров, в который входят все дети, кроме «лисы». По сигналу дети бросаются бегом по кругу, а лиса в это время скачет на одной ноге и старается прикоснуться к кому-то из бегущих рукой. Лишь только ей это удалось, она входит в круг и присоединяется к остальным бегущим детям, осаленный принимает на себя роль «лисы».</a:t>
            </a:r>
            <a:endParaRPr lang="ru-RU" dirty="0">
              <a:solidFill>
                <a:srgbClr val="C00000"/>
              </a:solidFill>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386623"/>
            <a:ext cx="5120566" cy="3038203"/>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05274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«ЧЕЛНОЧОК»</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53791" y="1198693"/>
            <a:ext cx="8010659" cy="5355312"/>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упражнять детей в умении бегать змейкой, воспитывать организованность, развивать ловкость, быстроту</a:t>
            </a:r>
            <a:r>
              <a:rPr lang="ru-RU" dirty="0" smtClean="0">
                <a:solidFill>
                  <a:srgbClr val="C00000"/>
                </a:solidFill>
              </a:rPr>
              <a:t>.</a:t>
            </a:r>
            <a:endParaRPr lang="ru-RU" b="1" dirty="0" smtClean="0">
              <a:solidFill>
                <a:srgbClr val="C00000"/>
              </a:solidFill>
            </a:endParaRPr>
          </a:p>
          <a:p>
            <a:pPr algn="ctr"/>
            <a:r>
              <a:rPr lang="ru-RU" b="1" dirty="0" smtClean="0">
                <a:solidFill>
                  <a:srgbClr val="C00000"/>
                </a:solidFill>
              </a:rPr>
              <a:t>Ход </a:t>
            </a:r>
            <a:r>
              <a:rPr lang="ru-RU" b="1" dirty="0">
                <a:solidFill>
                  <a:srgbClr val="C00000"/>
                </a:solidFill>
              </a:rPr>
              <a:t>игры:</a:t>
            </a:r>
            <a:endParaRPr lang="ru-RU" dirty="0">
              <a:solidFill>
                <a:srgbClr val="C00000"/>
              </a:solidFill>
            </a:endParaRPr>
          </a:p>
          <a:p>
            <a:pPr algn="just"/>
            <a:r>
              <a:rPr lang="ru-RU" dirty="0">
                <a:solidFill>
                  <a:srgbClr val="C00000"/>
                </a:solidFill>
              </a:rPr>
              <a:t>Дети выбирают двух водящих, один из них — челночок, другой — ткач. Остальные встают парами в круг или полукругом лицом к центру. Дети в парах берут друг друга за руки и делают ворота. Челночок встает у второй пары, а ткач — у первой. По сигналу ткача челночок начинает бегать змейкой, не пропуская ворота, а ткач его догоняет. Если ткач догонит челночок прежде, чем он добежит до конца полукруга, то он становится челночком. Участник, бывший челночком, идет к началу полукруга, выбирает игрока первой пары и встает с ним на противоположном конце полукруга, игрок, оставшийся без пары, становится </a:t>
            </a:r>
            <a:r>
              <a:rPr lang="ru-RU" dirty="0" smtClean="0">
                <a:solidFill>
                  <a:srgbClr val="C00000"/>
                </a:solidFill>
              </a:rPr>
              <a:t>ткачом. Если </a:t>
            </a:r>
            <a:r>
              <a:rPr lang="ru-RU" dirty="0">
                <a:solidFill>
                  <a:srgbClr val="C00000"/>
                </a:solidFill>
              </a:rPr>
              <a:t>же челночок добежит до последних ворот и не будет пойман, то они с ткачом встают последними, а первая пара начинает игру. </a:t>
            </a:r>
          </a:p>
          <a:p>
            <a:pPr algn="just"/>
            <a:r>
              <a:rPr lang="ru-RU" b="1" dirty="0">
                <a:solidFill>
                  <a:srgbClr val="C00000"/>
                </a:solidFill>
              </a:rPr>
              <a:t>Правила:</a:t>
            </a:r>
          </a:p>
          <a:p>
            <a:pPr marL="285750" indent="-285750" algn="just">
              <a:buFont typeface="Arial" panose="020B0604020202020204" pitchFamily="34" charset="0"/>
              <a:buChar char="•"/>
            </a:pPr>
            <a:r>
              <a:rPr lang="ru-RU" dirty="0">
                <a:solidFill>
                  <a:srgbClr val="C00000"/>
                </a:solidFill>
              </a:rPr>
              <a:t>Челночок начинает игру только по сигналу ткача.</a:t>
            </a:r>
          </a:p>
          <a:p>
            <a:pPr marL="285750" indent="-285750" algn="just">
              <a:buFont typeface="Arial" panose="020B0604020202020204" pitchFamily="34" charset="0"/>
              <a:buChar char="•"/>
            </a:pPr>
            <a:r>
              <a:rPr lang="ru-RU" dirty="0">
                <a:solidFill>
                  <a:srgbClr val="C00000"/>
                </a:solidFill>
              </a:rPr>
              <a:t>Ткач и челночок, пробегая под воротами, не должны трогать руками игроков, стоящих в парах.</a:t>
            </a:r>
          </a:p>
          <a:p>
            <a:r>
              <a:rPr lang="ru-RU" dirty="0"/>
              <a:t> </a:t>
            </a:r>
            <a:endParaRPr lang="ru-RU" dirty="0">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105131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«ЧУРИЛКИ»</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888048"/>
            <a:ext cx="4572000" cy="4247317"/>
          </a:xfrm>
          <a:prstGeom prst="rect">
            <a:avLst/>
          </a:prstGeom>
        </p:spPr>
        <p:txBody>
          <a:bodyPr>
            <a:spAutoFit/>
          </a:bodyPr>
          <a:lstStyle/>
          <a:p>
            <a:pPr algn="ctr"/>
            <a:r>
              <a:rPr lang="ru-RU" b="1" dirty="0" smtClean="0">
                <a:solidFill>
                  <a:srgbClr val="CC0000"/>
                </a:solidFill>
              </a:rPr>
              <a:t>Ход </a:t>
            </a:r>
            <a:r>
              <a:rPr lang="ru-RU" b="1" dirty="0">
                <a:solidFill>
                  <a:srgbClr val="CC0000"/>
                </a:solidFill>
              </a:rPr>
              <a:t>игры: </a:t>
            </a:r>
          </a:p>
          <a:p>
            <a:pPr algn="just"/>
            <a:r>
              <a:rPr lang="ru-RU" dirty="0">
                <a:solidFill>
                  <a:srgbClr val="CC0000"/>
                </a:solidFill>
              </a:rPr>
              <a:t>Играющие выбирают двоих детей. Одному завязывают платком глаза, другому дают бубен (или колокольчик); затем ведут вокруг них хоровод и поют:</a:t>
            </a:r>
          </a:p>
          <a:p>
            <a:pPr algn="just"/>
            <a:r>
              <a:rPr lang="ru-RU" dirty="0">
                <a:solidFill>
                  <a:srgbClr val="CC0000"/>
                </a:solidFill>
              </a:rPr>
              <a:t>Колокольцы, бубенцы,</a:t>
            </a:r>
          </a:p>
          <a:p>
            <a:pPr algn="just"/>
            <a:r>
              <a:rPr lang="ru-RU" dirty="0">
                <a:solidFill>
                  <a:srgbClr val="CC0000"/>
                </a:solidFill>
              </a:rPr>
              <a:t>Раззвонились удальцы.</a:t>
            </a:r>
          </a:p>
          <a:p>
            <a:pPr algn="just"/>
            <a:r>
              <a:rPr lang="ru-RU" dirty="0">
                <a:solidFill>
                  <a:srgbClr val="CC0000"/>
                </a:solidFill>
              </a:rPr>
              <a:t>Диги-диги-диги-дон,</a:t>
            </a:r>
          </a:p>
          <a:p>
            <a:pPr algn="just"/>
            <a:r>
              <a:rPr lang="ru-RU" dirty="0">
                <a:solidFill>
                  <a:srgbClr val="CC0000"/>
                </a:solidFill>
              </a:rPr>
              <a:t>Отгадай, откуда звон?</a:t>
            </a:r>
          </a:p>
          <a:p>
            <a:pPr algn="just"/>
            <a:r>
              <a:rPr lang="ru-RU" dirty="0">
                <a:solidFill>
                  <a:srgbClr val="CC0000"/>
                </a:solidFill>
              </a:rPr>
              <a:t>После этих слов игрок с бубном начинает звонить и ходить в круге, а жмурка старается его поймать.</a:t>
            </a:r>
          </a:p>
          <a:p>
            <a:pPr algn="just"/>
            <a:r>
              <a:rPr lang="ru-RU" dirty="0">
                <a:solidFill>
                  <a:srgbClr val="CC0000"/>
                </a:solidFill>
              </a:rPr>
              <a:t>Как только жмурка поймает его, их меняют другие игроки. Игра продолжается.</a:t>
            </a:r>
          </a:p>
          <a:p>
            <a:r>
              <a:rPr lang="ru-RU" dirty="0"/>
              <a:t> </a:t>
            </a:r>
            <a:endParaRPr lang="ru-RU" dirty="0">
              <a:effectLs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8784" y="2084294"/>
            <a:ext cx="3854826" cy="3854826"/>
          </a:xfrm>
          <a:prstGeom prst="rect">
            <a:avLst/>
          </a:prstGeom>
        </p:spPr>
      </p:pic>
      <p:sp>
        <p:nvSpPr>
          <p:cNvPr id="4" name="Прямоугольник 3"/>
          <p:cNvSpPr/>
          <p:nvPr/>
        </p:nvSpPr>
        <p:spPr>
          <a:xfrm>
            <a:off x="564777" y="1290919"/>
            <a:ext cx="8004362" cy="369332"/>
          </a:xfrm>
          <a:prstGeom prst="rect">
            <a:avLst/>
          </a:prstGeom>
        </p:spPr>
        <p:txBody>
          <a:bodyPr wrap="square">
            <a:spAutoFit/>
          </a:bodyPr>
          <a:lstStyle/>
          <a:p>
            <a:pPr algn="just"/>
            <a:r>
              <a:rPr lang="ru-RU" b="1" dirty="0">
                <a:solidFill>
                  <a:srgbClr val="CC0000"/>
                </a:solidFill>
              </a:rPr>
              <a:t>Цель: </a:t>
            </a:r>
            <a:r>
              <a:rPr lang="ru-RU" dirty="0">
                <a:solidFill>
                  <a:srgbClr val="CC0000"/>
                </a:solidFill>
              </a:rPr>
              <a:t>воспитывать организованность, развивать ловкость, быстроту.</a:t>
            </a:r>
          </a:p>
        </p:txBody>
      </p:sp>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0013906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«ЯСТРЕБ»</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2585323"/>
          </a:xfrm>
          <a:prstGeom prst="rect">
            <a:avLst/>
          </a:prstGeom>
        </p:spPr>
        <p:txBody>
          <a:bodyPr wrap="square">
            <a:spAutoFit/>
          </a:bodyPr>
          <a:lstStyle/>
          <a:p>
            <a:pPr algn="just"/>
            <a:r>
              <a:rPr lang="ru-RU" b="1" dirty="0">
                <a:solidFill>
                  <a:srgbClr val="CC0000"/>
                </a:solidFill>
              </a:rPr>
              <a:t>Цель:</a:t>
            </a:r>
            <a:r>
              <a:rPr lang="ru-RU" dirty="0">
                <a:solidFill>
                  <a:srgbClr val="CC0000"/>
                </a:solidFill>
              </a:rPr>
              <a:t> Развивать умение действовать по сигналу, упражнять детей в беге в различных направлениях, построению парами.</a:t>
            </a:r>
          </a:p>
          <a:p>
            <a:pPr algn="ctr"/>
            <a:r>
              <a:rPr lang="ru-RU" b="1" dirty="0">
                <a:solidFill>
                  <a:srgbClr val="CC0000"/>
                </a:solidFill>
              </a:rPr>
              <a:t>Ход игры:</a:t>
            </a:r>
            <a:endParaRPr lang="ru-RU" dirty="0">
              <a:solidFill>
                <a:srgbClr val="CC0000"/>
              </a:solidFill>
            </a:endParaRPr>
          </a:p>
          <a:p>
            <a:pPr algn="just"/>
            <a:r>
              <a:rPr lang="ru-RU" dirty="0">
                <a:solidFill>
                  <a:srgbClr val="CC0000"/>
                </a:solidFill>
              </a:rPr>
              <a:t>Считалочкой выбирается ястреб, остальные дети берутся за руки и становятся парами, образуя несколько рядов. Впереди всех встаёт ястреб, который может смотреть только вперед и не смеет оглядываться. По данному сигналу, пары внезапно отделяются друг от друга и бросаются бегом в различные стороны, в это время ястреб догоняет их, стараясь кого-нибудь поймать. Потерпевший, т. е. очутившийся в когтях ястреба, меняется с ним ролями.</a:t>
            </a:r>
            <a:endParaRPr lang="ru-RU" dirty="0">
              <a:solidFill>
                <a:srgbClr val="CC0000"/>
              </a:solidFill>
              <a:effectLs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032" y="3765177"/>
            <a:ext cx="4848609" cy="2513621"/>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28559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«В НОГУ»</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605307" y="1275797"/>
            <a:ext cx="7963832" cy="5078313"/>
          </a:xfrm>
          <a:prstGeom prst="rect">
            <a:avLst/>
          </a:prstGeom>
        </p:spPr>
        <p:txBody>
          <a:bodyPr wrap="square">
            <a:spAutoFit/>
          </a:bodyPr>
          <a:lstStyle/>
          <a:p>
            <a:pPr algn="just"/>
            <a:r>
              <a:rPr lang="ru-RU" b="1" dirty="0">
                <a:solidFill>
                  <a:srgbClr val="C00000"/>
                </a:solidFill>
              </a:rPr>
              <a:t>Цель:</a:t>
            </a:r>
            <a:r>
              <a:rPr lang="ru-RU" dirty="0">
                <a:solidFill>
                  <a:srgbClr val="C00000"/>
                </a:solidFill>
              </a:rPr>
              <a:t> Развивать, умение выполнять движения по сигналу, упражнять в метании.</a:t>
            </a:r>
          </a:p>
          <a:p>
            <a:pPr algn="ctr"/>
            <a:r>
              <a:rPr lang="ru-RU" b="1" dirty="0">
                <a:solidFill>
                  <a:srgbClr val="C00000"/>
                </a:solidFill>
              </a:rPr>
              <a:t>Ход игры:</a:t>
            </a:r>
            <a:endParaRPr lang="ru-RU" dirty="0">
              <a:solidFill>
                <a:srgbClr val="C00000"/>
              </a:solidFill>
            </a:endParaRPr>
          </a:p>
          <a:p>
            <a:pPr algn="just"/>
            <a:r>
              <a:rPr lang="ru-RU" dirty="0">
                <a:solidFill>
                  <a:srgbClr val="C00000"/>
                </a:solidFill>
              </a:rPr>
              <a:t>Дети делятся на две равные по числу команды. Вдоль одной из линий чертятся круги диаметром около 30-ти сантиметров, согласно количеству игроков одной команды. После этого, игроки одной команды строятся шеренгой по линии, поставив одну ногу в нарисованный круг. </a:t>
            </a:r>
            <a:endParaRPr lang="ru-RU" dirty="0" smtClean="0">
              <a:solidFill>
                <a:srgbClr val="C00000"/>
              </a:solidFill>
            </a:endParaRPr>
          </a:p>
          <a:p>
            <a:pPr algn="just"/>
            <a:r>
              <a:rPr lang="ru-RU" dirty="0" smtClean="0">
                <a:solidFill>
                  <a:srgbClr val="C00000"/>
                </a:solidFill>
              </a:rPr>
              <a:t>Игроки </a:t>
            </a:r>
            <a:r>
              <a:rPr lang="ru-RU" dirty="0">
                <a:solidFill>
                  <a:srgbClr val="C00000"/>
                </a:solidFill>
              </a:rPr>
              <a:t>противоположной команды стоят напротив, на определенном, заранее установленном расстоянии. Их задача попасть мягкими мячами в игроков команды-соперницы. </a:t>
            </a:r>
            <a:endParaRPr lang="ru-RU" dirty="0" smtClean="0">
              <a:solidFill>
                <a:srgbClr val="C00000"/>
              </a:solidFill>
            </a:endParaRPr>
          </a:p>
          <a:p>
            <a:pPr algn="just"/>
            <a:r>
              <a:rPr lang="ru-RU" dirty="0" smtClean="0">
                <a:solidFill>
                  <a:srgbClr val="C00000"/>
                </a:solidFill>
              </a:rPr>
              <a:t>Игра </a:t>
            </a:r>
            <a:r>
              <a:rPr lang="ru-RU" dirty="0">
                <a:solidFill>
                  <a:srgbClr val="C00000"/>
                </a:solidFill>
              </a:rPr>
              <a:t>длится по количеству установленных бросков (например, по 5), после чего команды меняются местами. За каждое попадание можно начислять баллы. </a:t>
            </a:r>
            <a:endParaRPr lang="ru-RU" dirty="0" smtClean="0">
              <a:solidFill>
                <a:srgbClr val="C00000"/>
              </a:solidFill>
            </a:endParaRPr>
          </a:p>
          <a:p>
            <a:pPr algn="just"/>
            <a:r>
              <a:rPr lang="ru-RU" dirty="0" smtClean="0">
                <a:solidFill>
                  <a:srgbClr val="C00000"/>
                </a:solidFill>
              </a:rPr>
              <a:t>Побеждает </a:t>
            </a:r>
            <a:r>
              <a:rPr lang="ru-RU" dirty="0">
                <a:solidFill>
                  <a:srgbClr val="C00000"/>
                </a:solidFill>
              </a:rPr>
              <a:t>команда, набравшая большее количество баллов.</a:t>
            </a:r>
          </a:p>
          <a:p>
            <a:pPr algn="just"/>
            <a:r>
              <a:rPr lang="ru-RU" b="1" dirty="0">
                <a:solidFill>
                  <a:srgbClr val="C00000"/>
                </a:solidFill>
              </a:rPr>
              <a:t>Правила:</a:t>
            </a:r>
            <a:r>
              <a:rPr lang="ru-RU" dirty="0">
                <a:solidFill>
                  <a:srgbClr val="C00000"/>
                </a:solidFill>
              </a:rPr>
              <a:t> </a:t>
            </a:r>
            <a:endParaRPr lang="ru-RU" dirty="0" smtClean="0">
              <a:solidFill>
                <a:srgbClr val="C00000"/>
              </a:solidFill>
            </a:endParaRPr>
          </a:p>
          <a:p>
            <a:pPr marL="285750" indent="-285750" algn="just">
              <a:buFont typeface="Arial" panose="020B0604020202020204" pitchFamily="34" charset="0"/>
              <a:buChar char="•"/>
            </a:pPr>
            <a:r>
              <a:rPr lang="ru-RU" dirty="0" smtClean="0">
                <a:solidFill>
                  <a:srgbClr val="C00000"/>
                </a:solidFill>
              </a:rPr>
              <a:t>Во </a:t>
            </a:r>
            <a:r>
              <a:rPr lang="ru-RU" dirty="0">
                <a:solidFill>
                  <a:srgbClr val="C00000"/>
                </a:solidFill>
              </a:rPr>
              <a:t>время игры запрещается бросать мяч в </a:t>
            </a:r>
            <a:r>
              <a:rPr lang="ru-RU" dirty="0" smtClean="0">
                <a:solidFill>
                  <a:srgbClr val="C00000"/>
                </a:solidFill>
              </a:rPr>
              <a:t>лицо.</a:t>
            </a:r>
          </a:p>
          <a:p>
            <a:pPr marL="285750" indent="-285750" algn="just">
              <a:buFont typeface="Arial" panose="020B0604020202020204" pitchFamily="34" charset="0"/>
              <a:buChar char="•"/>
            </a:pPr>
            <a:r>
              <a:rPr lang="ru-RU" dirty="0" smtClean="0">
                <a:solidFill>
                  <a:srgbClr val="C00000"/>
                </a:solidFill>
              </a:rPr>
              <a:t>Игроки не должны отрывать </a:t>
            </a:r>
            <a:r>
              <a:rPr lang="ru-RU" dirty="0">
                <a:solidFill>
                  <a:srgbClr val="C00000"/>
                </a:solidFill>
              </a:rPr>
              <a:t>ногу, находящуюся в кругу от земли.</a:t>
            </a:r>
          </a:p>
          <a:p>
            <a:r>
              <a:rPr lang="ru-RU" dirty="0"/>
              <a:t> </a:t>
            </a:r>
            <a:endParaRPr lang="ru-RU" dirty="0">
              <a:effectLst/>
            </a:endParaRPr>
          </a:p>
        </p:txBody>
      </p:sp>
      <p:sp>
        <p:nvSpPr>
          <p:cNvPr id="4" name="Управляющая кнопка: домой 3">
            <a:hlinkClick r:id="rId2" action="ppaction://hlinksldjump" highlightClick="1"/>
          </p:cNvPr>
          <p:cNvSpPr/>
          <p:nvPr/>
        </p:nvSpPr>
        <p:spPr>
          <a:xfrm>
            <a:off x="8018730" y="553791"/>
            <a:ext cx="494085" cy="618186"/>
          </a:xfrm>
          <a:prstGeom prst="actionButtonHome">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72549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64777" y="728198"/>
            <a:ext cx="8004362" cy="562721"/>
          </a:xfrm>
        </p:spPr>
        <p:txBody>
          <a:bodyPr>
            <a:normAutofit/>
          </a:bodyPr>
          <a:lstStyle/>
          <a:p>
            <a:pPr algn="ctr"/>
            <a:r>
              <a:rPr lang="ru-RU" sz="3200" b="1" dirty="0" smtClean="0">
                <a:solidFill>
                  <a:srgbClr val="7030A0"/>
                </a:solidFill>
                <a:latin typeface="a_PresentumCps" panose="04040704070802020202" pitchFamily="82" charset="-52"/>
                <a:cs typeface="Times New Roman" panose="02020603050405020304" pitchFamily="18" charset="0"/>
              </a:rPr>
              <a:t>«ВАСЬКА - КОТ»</a:t>
            </a:r>
            <a:endParaRPr lang="ru-RU" sz="3200" dirty="0">
              <a:solidFill>
                <a:srgbClr val="7030A0"/>
              </a:solidFill>
              <a:latin typeface="a_PresentumCps" panose="04040704070802020202" pitchFamily="82" charset="-52"/>
            </a:endParaRPr>
          </a:p>
        </p:txBody>
      </p:sp>
      <p:sp>
        <p:nvSpPr>
          <p:cNvPr id="2" name="Прямоугольник 1"/>
          <p:cNvSpPr/>
          <p:nvPr/>
        </p:nvSpPr>
        <p:spPr>
          <a:xfrm>
            <a:off x="564777" y="1290919"/>
            <a:ext cx="8004362" cy="5078313"/>
          </a:xfrm>
          <a:prstGeom prst="rect">
            <a:avLst/>
          </a:prstGeom>
        </p:spPr>
        <p:txBody>
          <a:bodyPr wrap="square">
            <a:spAutoFit/>
          </a:bodyPr>
          <a:lstStyle/>
          <a:p>
            <a:pPr algn="just"/>
            <a:r>
              <a:rPr lang="ru-RU" b="1" dirty="0">
                <a:solidFill>
                  <a:srgbClr val="C00000"/>
                </a:solidFill>
              </a:rPr>
              <a:t>Цель</a:t>
            </a:r>
            <a:r>
              <a:rPr lang="ru-RU" b="1" dirty="0">
                <a:solidFill>
                  <a:srgbClr val="C00000"/>
                </a:solidFill>
                <a:cs typeface="Times New Roman" panose="02020603050405020304" pitchFamily="18" charset="0"/>
              </a:rPr>
              <a:t>: </a:t>
            </a:r>
            <a:r>
              <a:rPr lang="ru-RU" dirty="0">
                <a:solidFill>
                  <a:srgbClr val="C00000"/>
                </a:solidFill>
                <a:cs typeface="Times New Roman" panose="02020603050405020304" pitchFamily="18" charset="0"/>
              </a:rPr>
              <a:t>закрепить навыки выполнения легких прыжков с продвижением вперед и легкого стремительного бега.</a:t>
            </a:r>
            <a:endParaRPr lang="ru-RU" dirty="0">
              <a:solidFill>
                <a:srgbClr val="C00000"/>
              </a:solidFill>
            </a:endParaRPr>
          </a:p>
          <a:p>
            <a:pPr algn="ctr"/>
            <a:r>
              <a:rPr lang="ru-RU" b="1" dirty="0">
                <a:solidFill>
                  <a:srgbClr val="C00000"/>
                </a:solidFill>
              </a:rPr>
              <a:t>Ход игры: </a:t>
            </a:r>
          </a:p>
          <a:p>
            <a:pPr algn="just"/>
            <a:r>
              <a:rPr lang="ru-RU" dirty="0">
                <a:solidFill>
                  <a:srgbClr val="C00000"/>
                </a:solidFill>
              </a:rPr>
              <a:t>Из числа играющих выбирается «Кот Васька» и несколько детей «мышат». Все дети становятся в круг. «Кот Васька» выходит на середину круга, а дети – «мышки» - за кругом. </a:t>
            </a:r>
          </a:p>
          <a:p>
            <a:pPr algn="just"/>
            <a:r>
              <a:rPr lang="ru-RU" dirty="0">
                <a:solidFill>
                  <a:srgbClr val="C00000"/>
                </a:solidFill>
              </a:rPr>
              <a:t>Ходит Васька </a:t>
            </a:r>
            <a:r>
              <a:rPr lang="ru-RU" dirty="0" smtClean="0">
                <a:solidFill>
                  <a:srgbClr val="C00000"/>
                </a:solidFill>
              </a:rPr>
              <a:t>серенький, хвост </a:t>
            </a:r>
            <a:r>
              <a:rPr lang="ru-RU" dirty="0">
                <a:solidFill>
                  <a:srgbClr val="C00000"/>
                </a:solidFill>
              </a:rPr>
              <a:t>пушистый беленький,</a:t>
            </a:r>
          </a:p>
          <a:p>
            <a:pPr algn="just"/>
            <a:r>
              <a:rPr lang="ru-RU" dirty="0">
                <a:solidFill>
                  <a:srgbClr val="C00000"/>
                </a:solidFill>
              </a:rPr>
              <a:t>Ходит Васька кот.	</a:t>
            </a:r>
            <a:r>
              <a:rPr lang="ru-RU" i="1" dirty="0">
                <a:solidFill>
                  <a:srgbClr val="C00000"/>
                </a:solidFill>
              </a:rPr>
              <a:t>Дети идут по кругу </a:t>
            </a:r>
            <a:r>
              <a:rPr lang="ru-RU" i="1" dirty="0" smtClean="0">
                <a:solidFill>
                  <a:srgbClr val="C00000"/>
                </a:solidFill>
              </a:rPr>
              <a:t>вправо, Васька </a:t>
            </a:r>
            <a:r>
              <a:rPr lang="ru-RU" i="1" dirty="0">
                <a:solidFill>
                  <a:srgbClr val="C00000"/>
                </a:solidFill>
              </a:rPr>
              <a:t>– влево. </a:t>
            </a:r>
          </a:p>
          <a:p>
            <a:pPr algn="just"/>
            <a:r>
              <a:rPr lang="ru-RU" dirty="0">
                <a:solidFill>
                  <a:srgbClr val="C00000"/>
                </a:solidFill>
              </a:rPr>
              <a:t>Сядет, </a:t>
            </a:r>
            <a:r>
              <a:rPr lang="ru-RU" dirty="0" smtClean="0">
                <a:solidFill>
                  <a:srgbClr val="C00000"/>
                </a:solidFill>
              </a:rPr>
              <a:t>умывается, лапкой умывается, песенки </a:t>
            </a:r>
            <a:r>
              <a:rPr lang="ru-RU" dirty="0">
                <a:solidFill>
                  <a:srgbClr val="C00000"/>
                </a:solidFill>
              </a:rPr>
              <a:t>поет. 	</a:t>
            </a:r>
            <a:endParaRPr lang="ru-RU" dirty="0" smtClean="0">
              <a:solidFill>
                <a:srgbClr val="C00000"/>
              </a:solidFill>
            </a:endParaRPr>
          </a:p>
          <a:p>
            <a:pPr algn="just"/>
            <a:r>
              <a:rPr lang="ru-RU" i="1" dirty="0" smtClean="0">
                <a:solidFill>
                  <a:srgbClr val="C00000"/>
                </a:solidFill>
              </a:rPr>
              <a:t>Дети </a:t>
            </a:r>
            <a:r>
              <a:rPr lang="ru-RU" i="1" dirty="0">
                <a:solidFill>
                  <a:srgbClr val="C00000"/>
                </a:solidFill>
              </a:rPr>
              <a:t>сужают круг, смотрят, как Васька умывается. </a:t>
            </a:r>
            <a:endParaRPr lang="ru-RU" i="1" dirty="0" smtClean="0">
              <a:solidFill>
                <a:srgbClr val="C00000"/>
              </a:solidFill>
            </a:endParaRPr>
          </a:p>
          <a:p>
            <a:pPr algn="just"/>
            <a:r>
              <a:rPr lang="ru-RU" i="1" dirty="0" smtClean="0">
                <a:solidFill>
                  <a:srgbClr val="C00000"/>
                </a:solidFill>
              </a:rPr>
              <a:t>С </a:t>
            </a:r>
            <a:r>
              <a:rPr lang="ru-RU" i="1" dirty="0">
                <a:solidFill>
                  <a:srgbClr val="C00000"/>
                </a:solidFill>
              </a:rPr>
              <a:t>окончанием куплета расширяют круг.</a:t>
            </a:r>
          </a:p>
          <a:p>
            <a:pPr algn="just"/>
            <a:r>
              <a:rPr lang="ru-RU" dirty="0">
                <a:solidFill>
                  <a:srgbClr val="C00000"/>
                </a:solidFill>
              </a:rPr>
              <a:t>Дом неслышно обойдет,</a:t>
            </a:r>
          </a:p>
          <a:p>
            <a:pPr algn="just"/>
            <a:r>
              <a:rPr lang="ru-RU" dirty="0">
                <a:solidFill>
                  <a:srgbClr val="C00000"/>
                </a:solidFill>
              </a:rPr>
              <a:t>Притаится Васька кот,</a:t>
            </a:r>
          </a:p>
          <a:p>
            <a:pPr algn="just">
              <a:tabLst>
                <a:tab pos="2442210" algn="l"/>
              </a:tabLst>
            </a:pPr>
            <a:r>
              <a:rPr lang="ru-RU" dirty="0">
                <a:solidFill>
                  <a:srgbClr val="C00000"/>
                </a:solidFill>
              </a:rPr>
              <a:t>Серых мышек </a:t>
            </a:r>
            <a:r>
              <a:rPr lang="ru-RU" dirty="0" smtClean="0">
                <a:solidFill>
                  <a:srgbClr val="C00000"/>
                </a:solidFill>
              </a:rPr>
              <a:t>ждет. </a:t>
            </a:r>
            <a:r>
              <a:rPr lang="ru-RU" i="1" dirty="0" smtClean="0">
                <a:solidFill>
                  <a:srgbClr val="C00000"/>
                </a:solidFill>
              </a:rPr>
              <a:t>Дети </a:t>
            </a:r>
            <a:r>
              <a:rPr lang="ru-RU" i="1" dirty="0">
                <a:solidFill>
                  <a:srgbClr val="C00000"/>
                </a:solidFill>
              </a:rPr>
              <a:t>идут вправо, кот – влево</a:t>
            </a:r>
            <a:r>
              <a:rPr lang="ru-RU" i="1" dirty="0" smtClean="0">
                <a:solidFill>
                  <a:srgbClr val="C00000"/>
                </a:solidFill>
              </a:rPr>
              <a:t>.</a:t>
            </a:r>
            <a:endParaRPr lang="ru-RU" i="1" dirty="0">
              <a:solidFill>
                <a:srgbClr val="C00000"/>
              </a:solidFill>
            </a:endParaRPr>
          </a:p>
          <a:p>
            <a:pPr algn="just"/>
            <a:r>
              <a:rPr lang="ru-RU" i="1" dirty="0">
                <a:solidFill>
                  <a:srgbClr val="C00000"/>
                </a:solidFill>
              </a:rPr>
              <a:t>Дети делают «ворота». </a:t>
            </a:r>
            <a:endParaRPr lang="ru-RU" i="1" dirty="0" smtClean="0">
              <a:solidFill>
                <a:srgbClr val="C00000"/>
              </a:solidFill>
            </a:endParaRPr>
          </a:p>
          <a:p>
            <a:pPr algn="just"/>
            <a:r>
              <a:rPr lang="ru-RU" dirty="0" smtClean="0">
                <a:solidFill>
                  <a:srgbClr val="C00000"/>
                </a:solidFill>
              </a:rPr>
              <a:t>Дети </a:t>
            </a:r>
            <a:r>
              <a:rPr lang="ru-RU" dirty="0">
                <a:solidFill>
                  <a:srgbClr val="C00000"/>
                </a:solidFill>
              </a:rPr>
              <a:t>«мышки» бегают через «ворота», то в круг, то из круга, а «кот Васька» старается их поймать. </a:t>
            </a:r>
          </a:p>
          <a:p>
            <a:r>
              <a:rPr lang="ru-RU" dirty="0"/>
              <a:t> </a:t>
            </a:r>
            <a:endParaRPr lang="ru-RU" dirty="0">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00320" y="2758247"/>
            <a:ext cx="2370524" cy="2603247"/>
          </a:xfrm>
          <a:prstGeom prst="rect">
            <a:avLst/>
          </a:prstGeom>
        </p:spPr>
      </p:pic>
      <p:sp>
        <p:nvSpPr>
          <p:cNvPr id="6" name="Управляющая кнопка: домой 5">
            <a:hlinkClick r:id="rId3" action="ppaction://hlinksldjump" highlightClick="1"/>
          </p:cNvPr>
          <p:cNvSpPr/>
          <p:nvPr/>
        </p:nvSpPr>
        <p:spPr>
          <a:xfrm>
            <a:off x="8018730" y="553791"/>
            <a:ext cx="494085" cy="618186"/>
          </a:xfrm>
          <a:prstGeom prst="actionButtonHome">
            <a:avLst/>
          </a:prstGeom>
          <a:blipFill>
            <a:blip r:embed="rId4" cstate="print">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00226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1639</TotalTime>
  <Words>7401</Words>
  <Application>Microsoft Office PowerPoint</Application>
  <PresentationFormat>Экран (4:3)</PresentationFormat>
  <Paragraphs>855</Paragraphs>
  <Slides>77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77</vt:i4>
      </vt:variant>
    </vt:vector>
  </HeadingPairs>
  <TitlesOfParts>
    <vt:vector size="83" baseType="lpstr">
      <vt:lpstr>a_PresentumCps</vt:lpstr>
      <vt:lpstr>Arial</vt:lpstr>
      <vt:lpstr>Calibri</vt:lpstr>
      <vt:lpstr>Calibri Light</vt:lpstr>
      <vt:lpstr>Times New Roman</vt:lpstr>
      <vt:lpstr>Тема Office</vt:lpstr>
      <vt:lpstr>Презентация PowerPoint</vt:lpstr>
      <vt:lpstr> СПИСОК РУССКИХ НАРОДНЫХ ИГР</vt:lpstr>
      <vt:lpstr> СПИСОК РУССКИХ НАРОДНЫХ ИГР</vt:lpstr>
      <vt:lpstr>«АЛЁНУШКА И ИВАНУШКА»</vt:lpstr>
      <vt:lpstr>«БАБА - ЯГА»</vt:lpstr>
      <vt:lpstr>«БАБКА - ЁЖКА»</vt:lpstr>
      <vt:lpstr>«БУБЕНЦЫ»</vt:lpstr>
      <vt:lpstr>«В НОГУ»</vt:lpstr>
      <vt:lpstr>«ВАСЬКА - КОТ»</vt:lpstr>
      <vt:lpstr>«ВЕСЁЛЫЕ РЕБЯТА»</vt:lpstr>
      <vt:lpstr>«ВОДЯНОЙ»</vt:lpstr>
      <vt:lpstr>«ВОЗЬМИ ПЛАТОЧЕК»</vt:lpstr>
      <vt:lpstr>«ВОРОН»</vt:lpstr>
      <vt:lpstr>«ГОРЕЛКИ»</vt:lpstr>
      <vt:lpstr>«ГОРЕЛКИ С ПЛАТОЧКОМ»</vt:lpstr>
      <vt:lpstr>«ГОРИ ЯСНО»</vt:lpstr>
      <vt:lpstr>«ГОРОДКИ»</vt:lpstr>
      <vt:lpstr>«ГУСИ И ВОЛК»</vt:lpstr>
      <vt:lpstr>«ДВА МОРОЗА»</vt:lpstr>
      <vt:lpstr>«ДВЕ ТЕТЕРИ»</vt:lpstr>
      <vt:lpstr>«ДЕДУШКА»</vt:lpstr>
      <vt:lpstr>«ДЕДУШКА РОЖОК»</vt:lpstr>
      <vt:lpstr>«ДЯДЮШКА ТРИФОН»</vt:lpstr>
      <vt:lpstr>«ДЯТЕЛ»</vt:lpstr>
      <vt:lpstr>«ЖМУРКИ»</vt:lpstr>
      <vt:lpstr>«ЖМУРКИ С КОЛОКОЛЬЧИКОМ»</vt:lpstr>
      <vt:lpstr>«ЖУЧКИ»</vt:lpstr>
      <vt:lpstr>«ЗАРЯ»</vt:lpstr>
      <vt:lpstr>«ЗЛЮЧКА»</vt:lpstr>
      <vt:lpstr>«ЗОЛОТЫЕ ВОРОТА»</vt:lpstr>
      <vt:lpstr>«ИГОЛКА И НИТКА»</vt:lpstr>
      <vt:lpstr>«КАПУСТА»</vt:lpstr>
      <vt:lpstr>«КАРАСИ И ЩУКА»</vt:lpstr>
      <vt:lpstr>«КОВАННЫЕ ЦЕПИ»</vt:lpstr>
      <vt:lpstr>«КОЛЕЧКО»</vt:lpstr>
      <vt:lpstr>«КОЛПАЧОК (ПАУЧОК)»</vt:lpstr>
      <vt:lpstr>«КОРШУН»</vt:lpstr>
      <vt:lpstr>«КОТ НА КРЫШЕ»</vt:lpstr>
      <vt:lpstr>«КРАСКИ»</vt:lpstr>
      <vt:lpstr>«КРУГИ»</vt:lpstr>
      <vt:lpstr>«КУКУШКА»</vt:lpstr>
      <vt:lpstr>«ЛАСТОЧКИ И ЯСТРЕБЫ»</vt:lpstr>
      <vt:lpstr>«ЛЯГУШКИ НА БОЛОТЕ»</vt:lpstr>
      <vt:lpstr>«МАТУШКА ВЕСНА»</vt:lpstr>
      <vt:lpstr>«МЕДВЕДЬ»</vt:lpstr>
      <vt:lpstr>«МЕТЕЛИЦА»</vt:lpstr>
      <vt:lpstr>«МОЛЧАНКА»</vt:lpstr>
      <vt:lpstr>«МОРЕ ВОЛНУЕТСЯ»</vt:lpstr>
      <vt:lpstr>«МЫШЕЛОВКА»</vt:lpstr>
      <vt:lpstr>«ОБЕГИ КРУГ»</vt:lpstr>
      <vt:lpstr>«ОГУРЕЧИК»</vt:lpstr>
      <vt:lpstr>«ПАСТУХ И КОРОВЫ»</vt:lpstr>
      <vt:lpstr>«ПИРОГ»</vt:lpstr>
      <vt:lpstr>«ПЧЁЛКИ И ЛАСТОЧКА»</vt:lpstr>
      <vt:lpstr>«ПЯТНАШКИ»</vt:lpstr>
      <vt:lpstr>«РАСТЕРЯХИ»</vt:lpstr>
      <vt:lpstr>«РУЧЕЁК»</vt:lpstr>
      <vt:lpstr>«САЛКИ»</vt:lpstr>
      <vt:lpstr>«СКАКАЛКА»</vt:lpstr>
      <vt:lpstr>«СНЕЖНАЯ БАБА»</vt:lpstr>
      <vt:lpstr>«СОВА»</vt:lpstr>
      <vt:lpstr>«СОЛНЦЕ»</vt:lpstr>
      <vt:lpstr>«СОРОКОНОЖКА»</vt:lpstr>
      <vt:lpstr>«СТАДО»</vt:lpstr>
      <vt:lpstr>«СТОЙ, ИДИ, НА МЕСТЕ ЗАМРИ»</vt:lpstr>
      <vt:lpstr>«ТЕРЕМОК»</vt:lpstr>
      <vt:lpstr>«ТИШЕ ЕДЕШЬ»</vt:lpstr>
      <vt:lpstr>«У МЕДВЕДЯ ВО БОРУ»</vt:lpstr>
      <vt:lpstr>«УГАДАЙ, КТО ЗОВЁТ?»</vt:lpstr>
      <vt:lpstr>«УДОЧКА»</vt:lpstr>
      <vt:lpstr>«УСАТЫЙ СОМ»</vt:lpstr>
      <vt:lpstr>«УТКА И СЕЛЕЗЕНЬ»</vt:lpstr>
      <vt:lpstr>«ХЛОП, ХЛОП, УБЕГАЙ»</vt:lpstr>
      <vt:lpstr>«ХРОМАЯ ЛИСА»</vt:lpstr>
      <vt:lpstr>«ЧЕЛНОЧОК»</vt:lpstr>
      <vt:lpstr>«ЧУРИЛКИ»</vt:lpstr>
      <vt:lpstr>«ЯСТРЕБ»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193</cp:revision>
  <dcterms:created xsi:type="dcterms:W3CDTF">2020-01-02T11:02:31Z</dcterms:created>
  <dcterms:modified xsi:type="dcterms:W3CDTF">2020-02-03T03:53:57Z</dcterms:modified>
</cp:coreProperties>
</file>