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61" r:id="rId3"/>
    <p:sldId id="336" r:id="rId4"/>
    <p:sldId id="339" r:id="rId5"/>
    <p:sldId id="340" r:id="rId6"/>
    <p:sldId id="341" r:id="rId7"/>
    <p:sldId id="343" r:id="rId8"/>
    <p:sldId id="342" r:id="rId9"/>
    <p:sldId id="344" r:id="rId10"/>
    <p:sldId id="345" r:id="rId11"/>
    <p:sldId id="346" r:id="rId12"/>
    <p:sldId id="347" r:id="rId13"/>
    <p:sldId id="348" r:id="rId14"/>
    <p:sldId id="349" r:id="rId15"/>
    <p:sldId id="350" r:id="rId16"/>
    <p:sldId id="352" r:id="rId17"/>
    <p:sldId id="353" r:id="rId18"/>
    <p:sldId id="358" r:id="rId19"/>
    <p:sldId id="354" r:id="rId20"/>
    <p:sldId id="355" r:id="rId21"/>
    <p:sldId id="356" r:id="rId22"/>
    <p:sldId id="357" r:id="rId23"/>
    <p:sldId id="360" r:id="rId24"/>
    <p:sldId id="359" r:id="rId25"/>
    <p:sldId id="362" r:id="rId26"/>
    <p:sldId id="363" r:id="rId27"/>
    <p:sldId id="365" r:id="rId28"/>
    <p:sldId id="364" r:id="rId29"/>
    <p:sldId id="366" r:id="rId30"/>
    <p:sldId id="367" r:id="rId31"/>
    <p:sldId id="368" r:id="rId32"/>
    <p:sldId id="369" r:id="rId33"/>
    <p:sldId id="370" r:id="rId34"/>
    <p:sldId id="371" r:id="rId35"/>
    <p:sldId id="372" r:id="rId36"/>
    <p:sldId id="373" r:id="rId37"/>
    <p:sldId id="377" r:id="rId38"/>
    <p:sldId id="374" r:id="rId39"/>
    <p:sldId id="378" r:id="rId40"/>
    <p:sldId id="379" r:id="rId41"/>
    <p:sldId id="381" r:id="rId42"/>
    <p:sldId id="380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603" autoAdjust="0"/>
    <p:restoredTop sz="94660"/>
  </p:normalViewPr>
  <p:slideViewPr>
    <p:cSldViewPr snapToGrid="0">
      <p:cViewPr varScale="1">
        <p:scale>
          <a:sx n="71" d="100"/>
          <a:sy n="71" d="100"/>
        </p:scale>
        <p:origin x="1230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BF232-7B4E-4E68-8250-EBE7B9DAA3B6}" type="datetimeFigureOut">
              <a:rPr lang="ru-RU" smtClean="0"/>
              <a:t>03.02.2020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B7036-6FBB-4090-B55F-F07ACCCA03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9378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BF232-7B4E-4E68-8250-EBE7B9DAA3B6}" type="datetimeFigureOut">
              <a:rPr lang="ru-RU" smtClean="0"/>
              <a:t>03.02.2020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B7036-6FBB-4090-B55F-F07ACCCA03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2620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BF232-7B4E-4E68-8250-EBE7B9DAA3B6}" type="datetimeFigureOut">
              <a:rPr lang="ru-RU" smtClean="0"/>
              <a:t>03.02.2020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B7036-6FBB-4090-B55F-F07ACCCA03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7558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BF232-7B4E-4E68-8250-EBE7B9DAA3B6}" type="datetimeFigureOut">
              <a:rPr lang="ru-RU" smtClean="0"/>
              <a:t>03.02.2020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B7036-6FBB-4090-B55F-F07ACCCA03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0795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BF232-7B4E-4E68-8250-EBE7B9DAA3B6}" type="datetimeFigureOut">
              <a:rPr lang="ru-RU" smtClean="0"/>
              <a:t>03.02.2020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B7036-6FBB-4090-B55F-F07ACCCA03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3904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BF232-7B4E-4E68-8250-EBE7B9DAA3B6}" type="datetimeFigureOut">
              <a:rPr lang="ru-RU" smtClean="0"/>
              <a:t>03.02.2020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B7036-6FBB-4090-B55F-F07ACCCA03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2465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BF232-7B4E-4E68-8250-EBE7B9DAA3B6}" type="datetimeFigureOut">
              <a:rPr lang="ru-RU" smtClean="0"/>
              <a:t>03.02.2020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B7036-6FBB-4090-B55F-F07ACCCA03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73798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BF232-7B4E-4E68-8250-EBE7B9DAA3B6}" type="datetimeFigureOut">
              <a:rPr lang="ru-RU" smtClean="0"/>
              <a:t>03.02.2020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B7036-6FBB-4090-B55F-F07ACCCA03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875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BF232-7B4E-4E68-8250-EBE7B9DAA3B6}" type="datetimeFigureOut">
              <a:rPr lang="ru-RU" smtClean="0"/>
              <a:t>03.02.2020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B7036-6FBB-4090-B55F-F07ACCCA03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1997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BF232-7B4E-4E68-8250-EBE7B9DAA3B6}" type="datetimeFigureOut">
              <a:rPr lang="ru-RU" smtClean="0"/>
              <a:t>03.02.2020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B7036-6FBB-4090-B55F-F07ACCCA03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923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BF232-7B4E-4E68-8250-EBE7B9DAA3B6}" type="datetimeFigureOut">
              <a:rPr lang="ru-RU" smtClean="0"/>
              <a:t>03.02.2020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B7036-6FBB-4090-B55F-F07ACCCA03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4637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EBF232-7B4E-4E68-8250-EBE7B9DAA3B6}" type="datetimeFigureOut">
              <a:rPr lang="ru-RU" smtClean="0"/>
              <a:t>03.02.2020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BB7036-6FBB-4090-B55F-F07ACCCA03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9657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slide" Target="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slide" Target="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slide" Target="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slide" Target="slide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slide" Target="slid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" Target="slide4.xml"/><Relationship Id="rId7" Type="http://schemas.openxmlformats.org/officeDocument/2006/relationships/slide" Target="slide1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5" Type="http://schemas.openxmlformats.org/officeDocument/2006/relationships/slide" Target="slide7.xml"/><Relationship Id="rId4" Type="http://schemas.openxmlformats.org/officeDocument/2006/relationships/slide" Target="slide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slide" Target="slide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slide" Target="slide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slide" Target="slide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slide" Target="slide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slide" Target="slide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" Target="slide41.xml"/><Relationship Id="rId7" Type="http://schemas.openxmlformats.org/officeDocument/2006/relationships/hyperlink" Target="https://mishka-knizhka.ru/skazki-dlay-detey/russkie-narodnye-skazki/russkie-skazki-pro-zhivotnyh/repka/" TargetMode="External"/><Relationship Id="rId2" Type="http://schemas.openxmlformats.org/officeDocument/2006/relationships/slide" Target="slide10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mishka-knizhka.ru/skazki-dlay-detey/russkie-narodnye-skazki/russkie-skazki-pro-zhivotnyh/kurochka-ryaba/" TargetMode="External"/><Relationship Id="rId5" Type="http://schemas.openxmlformats.org/officeDocument/2006/relationships/hyperlink" Target="https://detskiychas.ru/skazki/russkie/kak_koza_izbushku_postroila/" TargetMode="External"/><Relationship Id="rId10" Type="http://schemas.openxmlformats.org/officeDocument/2006/relationships/image" Target="../media/image4.png"/><Relationship Id="rId4" Type="http://schemas.openxmlformats.org/officeDocument/2006/relationships/slide" Target="slide42.xml"/><Relationship Id="rId9" Type="http://schemas.openxmlformats.org/officeDocument/2006/relationships/slide" Target="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slide" Target="slide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slide" Target="slide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mishka-knizhka.ru/skazki-dlay-detey/russkie-narodnye-skazki/russkie-skazki-pro-zhivotnyh/masha-i-medved/" TargetMode="External"/><Relationship Id="rId3" Type="http://schemas.openxmlformats.org/officeDocument/2006/relationships/slide" Target="slide12.xml"/><Relationship Id="rId7" Type="http://schemas.openxmlformats.org/officeDocument/2006/relationships/hyperlink" Target="https://mishka-knizhka.ru/skazki-dlay-detey/russkie-narodnye-skazki/russkie-skazki-pro-zhivotnyh/volk-i-semero-kozlyat/" TargetMode="External"/><Relationship Id="rId12" Type="http://schemas.openxmlformats.org/officeDocument/2006/relationships/image" Target="../media/image4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6.xml"/><Relationship Id="rId6" Type="http://schemas.openxmlformats.org/officeDocument/2006/relationships/slide" Target="slide15.xml"/><Relationship Id="rId11" Type="http://schemas.openxmlformats.org/officeDocument/2006/relationships/slide" Target="slide2.xml"/><Relationship Id="rId5" Type="http://schemas.openxmlformats.org/officeDocument/2006/relationships/slide" Target="slide14.xml"/><Relationship Id="rId10" Type="http://schemas.openxmlformats.org/officeDocument/2006/relationships/image" Target="../media/image6.png"/><Relationship Id="rId4" Type="http://schemas.openxmlformats.org/officeDocument/2006/relationships/slide" Target="slide13.xml"/><Relationship Id="rId9" Type="http://schemas.openxmlformats.org/officeDocument/2006/relationships/hyperlink" Target="https://mishka-knizhka.ru/skazki-dlay-detey/russkie-narodnye-skazki/russkie-skazki-pro-zhivotnyh/teremok/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slide" Target="slide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13" Type="http://schemas.openxmlformats.org/officeDocument/2006/relationships/slide" Target="slide2.xml"/><Relationship Id="rId3" Type="http://schemas.openxmlformats.org/officeDocument/2006/relationships/slide" Target="slide17.xml"/><Relationship Id="rId7" Type="http://schemas.openxmlformats.org/officeDocument/2006/relationships/slide" Target="slide21.xml"/><Relationship Id="rId12" Type="http://schemas.openxmlformats.org/officeDocument/2006/relationships/image" Target="../media/image7.png"/><Relationship Id="rId2" Type="http://schemas.openxmlformats.org/officeDocument/2006/relationships/slide" Target="slide16.xml"/><Relationship Id="rId1" Type="http://schemas.openxmlformats.org/officeDocument/2006/relationships/slideLayout" Target="../slideLayouts/slideLayout4.xml"/><Relationship Id="rId6" Type="http://schemas.openxmlformats.org/officeDocument/2006/relationships/slide" Target="slide20.xml"/><Relationship Id="rId11" Type="http://schemas.openxmlformats.org/officeDocument/2006/relationships/slide" Target="slide25.xml"/><Relationship Id="rId5" Type="http://schemas.openxmlformats.org/officeDocument/2006/relationships/slide" Target="slide19.xml"/><Relationship Id="rId10" Type="http://schemas.openxmlformats.org/officeDocument/2006/relationships/slide" Target="slide24.xml"/><Relationship Id="rId4" Type="http://schemas.openxmlformats.org/officeDocument/2006/relationships/slide" Target="slide18.xml"/><Relationship Id="rId9" Type="http://schemas.openxmlformats.org/officeDocument/2006/relationships/slide" Target="slide23.xml"/><Relationship Id="rId1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mishka-knizhka.ru/skazki-dlay-detey/russkie-narodnye-skazki/russkie-skazki-pro-zhivotnyh/u-straha-glaza-veliki-russkaja-narodna/" TargetMode="External"/><Relationship Id="rId3" Type="http://schemas.openxmlformats.org/officeDocument/2006/relationships/hyperlink" Target="https://mishka-knizhka.ru/skazki-dlay-detey/russkie-narodnye-skazki/russkie-volshebnye-skazki/gusi-lebedi/" TargetMode="External"/><Relationship Id="rId7" Type="http://schemas.openxmlformats.org/officeDocument/2006/relationships/hyperlink" Target="https://mishka-knizhka.ru/skazki-dlay-detey/russkie-narodnye-skazki/russkie-skazki-pro-zhivotnyh/snegurushka-i-lisa/" TargetMode="External"/><Relationship Id="rId2" Type="http://schemas.openxmlformats.org/officeDocument/2006/relationships/hyperlink" Target="https://mishka-knizhka.ru/skazki-dlay-detey/russkie-narodnye-skazki/russkie-skazki-pro-zhivotnyh/bychok-chjornyj-bochok-belye-kopytca/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nukadeti.ru/skazki/lisa-i-zayac" TargetMode="External"/><Relationship Id="rId11" Type="http://schemas.openxmlformats.org/officeDocument/2006/relationships/image" Target="../media/image4.png"/><Relationship Id="rId5" Type="http://schemas.openxmlformats.org/officeDocument/2006/relationships/hyperlink" Target="https://nukadeti.ru/skazki/kot_petukh_i_lisa" TargetMode="External"/><Relationship Id="rId10" Type="http://schemas.openxmlformats.org/officeDocument/2006/relationships/slide" Target="slide2.xml"/><Relationship Id="rId4" Type="http://schemas.openxmlformats.org/officeDocument/2006/relationships/hyperlink" Target="https://mishka-knizhka.ru/skazki-dlay-detey/russkie-narodnye-skazki/russkie-skazki-pro-zhivotnyh/kolobok/" TargetMode="External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mishka-knizhka.ru/skazki-dlay-detey/russkie-narodnye-skazki/russkie-skazki-pro-zhivotnyh/zajac-hvasta/" TargetMode="External"/><Relationship Id="rId13" Type="http://schemas.openxmlformats.org/officeDocument/2006/relationships/hyperlink" Target="https://mishka-knizhka.ru/skazki-dlay-detey/russkie-narodnye-skazki/russkie-volshebnye-skazki/kroshechka-havroshechka/" TargetMode="External"/><Relationship Id="rId3" Type="http://schemas.openxmlformats.org/officeDocument/2006/relationships/slide" Target="slide26.xml"/><Relationship Id="rId7" Type="http://schemas.openxmlformats.org/officeDocument/2006/relationships/slide" Target="slide30.xml"/><Relationship Id="rId12" Type="http://schemas.openxmlformats.org/officeDocument/2006/relationships/hyperlink" Target="https://mishka-knizhka.ru/skazki-dlay-detey/russkie-narodnye-skazki/russkie-volshebnye-skazki/finist-yasnyj-sokol/" TargetMode="External"/><Relationship Id="rId2" Type="http://schemas.openxmlformats.org/officeDocument/2006/relationships/image" Target="../media/image9.png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slide" Target="slide29.xml"/><Relationship Id="rId11" Type="http://schemas.openxmlformats.org/officeDocument/2006/relationships/hyperlink" Target="https://mishka-knizhka.ru/skazki-dlay-detey/russkie-narodnye-skazki/russkie-volshebnye-skazki/sivka-burka/" TargetMode="External"/><Relationship Id="rId5" Type="http://schemas.openxmlformats.org/officeDocument/2006/relationships/slide" Target="slide28.xml"/><Relationship Id="rId15" Type="http://schemas.openxmlformats.org/officeDocument/2006/relationships/slide" Target="slide2.xml"/><Relationship Id="rId10" Type="http://schemas.openxmlformats.org/officeDocument/2006/relationships/hyperlink" Target="https://nukadeti.ru/skazki/lisa_i_kuvshin" TargetMode="External"/><Relationship Id="rId4" Type="http://schemas.openxmlformats.org/officeDocument/2006/relationships/slide" Target="slide27.xml"/><Relationship Id="rId9" Type="http://schemas.openxmlformats.org/officeDocument/2006/relationships/hyperlink" Target="https://mishka-knizhka.ru/skazki-dlay-detey/russkie-narodnye-skazki/russkie-skazki-pro-zhivotnyh/krylatyj-mohnatyj-da-maslenyj/" TargetMode="External"/><Relationship Id="rId14" Type="http://schemas.openxmlformats.org/officeDocument/2006/relationships/hyperlink" Target="https://mishka-knizhka.ru/skazki-dlay-detey/russkie-narodnye-skazki/russkie-volshebnye-skazki/carevna-lyagushka/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37.xml"/><Relationship Id="rId13" Type="http://schemas.openxmlformats.org/officeDocument/2006/relationships/image" Target="../media/image4.png"/><Relationship Id="rId3" Type="http://schemas.openxmlformats.org/officeDocument/2006/relationships/slide" Target="slide32.xml"/><Relationship Id="rId7" Type="http://schemas.openxmlformats.org/officeDocument/2006/relationships/slide" Target="slide36.xml"/><Relationship Id="rId12" Type="http://schemas.openxmlformats.org/officeDocument/2006/relationships/slide" Target="slide2.xml"/><Relationship Id="rId2" Type="http://schemas.openxmlformats.org/officeDocument/2006/relationships/slide" Target="slide31.xml"/><Relationship Id="rId1" Type="http://schemas.openxmlformats.org/officeDocument/2006/relationships/slideLayout" Target="../slideLayouts/slideLayout4.xml"/><Relationship Id="rId6" Type="http://schemas.openxmlformats.org/officeDocument/2006/relationships/slide" Target="slide35.xml"/><Relationship Id="rId11" Type="http://schemas.openxmlformats.org/officeDocument/2006/relationships/slide" Target="slide40.xml"/><Relationship Id="rId5" Type="http://schemas.openxmlformats.org/officeDocument/2006/relationships/slide" Target="slide34.xml"/><Relationship Id="rId10" Type="http://schemas.openxmlformats.org/officeDocument/2006/relationships/slide" Target="slide39.xml"/><Relationship Id="rId4" Type="http://schemas.openxmlformats.org/officeDocument/2006/relationships/slide" Target="slide33.xml"/><Relationship Id="rId9" Type="http://schemas.openxmlformats.org/officeDocument/2006/relationships/slide" Target="slide3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nukadeti.ru/skazki/sadko" TargetMode="External"/><Relationship Id="rId3" Type="http://schemas.openxmlformats.org/officeDocument/2006/relationships/hyperlink" Target="https://mishka-knizhka.ru/skazki-dlay-detey/russkie-narodnye-skazki/russkie-skazki-pro-zhivotnyh/lisa-i-volk/" TargetMode="External"/><Relationship Id="rId7" Type="http://schemas.openxmlformats.org/officeDocument/2006/relationships/hyperlink" Target="https://mishka-knizhka.ru/skazki-dlay-detey/russkie-narodnye-skazki/russkie-volshebnye-skazki/ilya-muromec-i-solovej-razbojnik/" TargetMode="External"/><Relationship Id="rId2" Type="http://schemas.openxmlformats.org/officeDocument/2006/relationships/hyperlink" Target="https://mishka-knizhka.ru/skazki-dlay-detey/russkie-narodnye-skazki/russkie-volshebnye-skazki/vasilisa-prekrasnaya/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nukadeti.ru/skazki/dobrynya-i-zmej" TargetMode="External"/><Relationship Id="rId11" Type="http://schemas.openxmlformats.org/officeDocument/2006/relationships/image" Target="../media/image4.png"/><Relationship Id="rId5" Type="http://schemas.openxmlformats.org/officeDocument/2006/relationships/hyperlink" Target="https://mishka-knizhka.ru/skazki-dlay-detey/russkie-narodnye-skazki/russkie-volshebnye-skazki/sem-simeonov/" TargetMode="External"/><Relationship Id="rId10" Type="http://schemas.openxmlformats.org/officeDocument/2006/relationships/slide" Target="slide2.xml"/><Relationship Id="rId4" Type="http://schemas.openxmlformats.org/officeDocument/2006/relationships/hyperlink" Target="https://mishka-knizhka.ru/skazki-dlay-detey/russkie-narodnye-skazki/russkie-volshebnye-skazki/snegurochka/" TargetMode="External"/><Relationship Id="rId9" Type="http://schemas.openxmlformats.org/officeDocument/2006/relationships/image" Target="../media/image1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94415" y="896488"/>
            <a:ext cx="782752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</a:rPr>
              <a:t>КАРТОТЕКА</a:t>
            </a:r>
          </a:p>
          <a:p>
            <a:pPr algn="ctr"/>
            <a:r>
              <a:rPr lang="ru-RU" sz="4000" b="1" dirty="0" smtClean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</a:rPr>
              <a:t>«</a:t>
            </a:r>
            <a:r>
              <a:rPr lang="ru-RU" sz="3800" b="1" dirty="0" smtClean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</a:rPr>
              <a:t>РУССКИЙ НАРОДНЫЙ ФОЛЬКЛОР</a:t>
            </a:r>
            <a:r>
              <a:rPr lang="ru-RU" sz="4000" b="1" dirty="0" smtClean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</a:rPr>
              <a:t>»</a:t>
            </a:r>
            <a:endParaRPr lang="ru-RU" sz="4000" b="1" dirty="0">
              <a:ln w="0"/>
              <a:solidFill>
                <a:srgbClr val="7030A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566" y="2554941"/>
            <a:ext cx="5340854" cy="2837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217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307" y="1920703"/>
            <a:ext cx="2908227" cy="4324219"/>
          </a:xfrm>
          <a:prstGeom prst="rect">
            <a:avLst/>
          </a:prstGeom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16263" y="645919"/>
            <a:ext cx="8005554" cy="68388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+mn-lt"/>
              </a:rPr>
              <a:t>ПОТЕШКИ</a:t>
            </a:r>
            <a:endParaRPr lang="ru-RU" sz="3200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11" name="Текст 10"/>
          <p:cNvSpPr>
            <a:spLocks noGrp="1"/>
          </p:cNvSpPr>
          <p:nvPr>
            <p:ph type="body" idx="1"/>
          </p:nvPr>
        </p:nvSpPr>
        <p:spPr>
          <a:xfrm>
            <a:off x="199116" y="1533774"/>
            <a:ext cx="3868340" cy="823912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БАЮ-БАЙ, БАЮ-БАЙ</a:t>
            </a:r>
          </a:p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479211" y="2225837"/>
            <a:ext cx="2900013" cy="4051581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Баю-бай, баю-бай, </a:t>
            </a:r>
            <a:br>
              <a:rPr lang="ru-RU" sz="1800" dirty="0">
                <a:solidFill>
                  <a:srgbClr val="C00000"/>
                </a:solidFill>
              </a:rPr>
            </a:br>
            <a:r>
              <a:rPr lang="ru-RU" sz="1800" dirty="0">
                <a:solidFill>
                  <a:srgbClr val="C00000"/>
                </a:solidFill>
              </a:rPr>
              <a:t>Ты, собачка, не лай, </a:t>
            </a:r>
            <a:br>
              <a:rPr lang="ru-RU" sz="1800" dirty="0">
                <a:solidFill>
                  <a:srgbClr val="C00000"/>
                </a:solidFill>
              </a:rPr>
            </a:br>
            <a:r>
              <a:rPr lang="ru-RU" sz="1800" dirty="0">
                <a:solidFill>
                  <a:srgbClr val="C00000"/>
                </a:solidFill>
              </a:rPr>
              <a:t>Белолапа, не скули, </a:t>
            </a:r>
            <a:br>
              <a:rPr lang="ru-RU" sz="1800" dirty="0">
                <a:solidFill>
                  <a:srgbClr val="C00000"/>
                </a:solidFill>
              </a:rPr>
            </a:br>
            <a:r>
              <a:rPr lang="ru-RU" sz="1800" dirty="0">
                <a:solidFill>
                  <a:srgbClr val="C00000"/>
                </a:solidFill>
              </a:rPr>
              <a:t>Мою Таню не буди.</a:t>
            </a:r>
            <a:br>
              <a:rPr lang="ru-RU" sz="1800" dirty="0">
                <a:solidFill>
                  <a:srgbClr val="C00000"/>
                </a:solidFill>
              </a:rPr>
            </a:br>
            <a:r>
              <a:rPr lang="ru-RU" sz="1800" dirty="0">
                <a:solidFill>
                  <a:srgbClr val="C00000"/>
                </a:solidFill>
              </a:rPr>
              <a:t>Темна ноченька не спится,</a:t>
            </a:r>
            <a:br>
              <a:rPr lang="ru-RU" sz="1800" dirty="0">
                <a:solidFill>
                  <a:srgbClr val="C00000"/>
                </a:solidFill>
              </a:rPr>
            </a:br>
            <a:r>
              <a:rPr lang="ru-RU" sz="1800" dirty="0">
                <a:solidFill>
                  <a:srgbClr val="C00000"/>
                </a:solidFill>
              </a:rPr>
              <a:t>Моя Танечка боится.</a:t>
            </a:r>
            <a:br>
              <a:rPr lang="ru-RU" sz="1800" dirty="0">
                <a:solidFill>
                  <a:srgbClr val="C00000"/>
                </a:solidFill>
              </a:rPr>
            </a:br>
            <a:r>
              <a:rPr lang="ru-RU" sz="1800" dirty="0">
                <a:solidFill>
                  <a:srgbClr val="C00000"/>
                </a:solidFill>
              </a:rPr>
              <a:t>Баю-баю, баю-бай,</a:t>
            </a:r>
            <a:br>
              <a:rPr lang="ru-RU" sz="1800" dirty="0">
                <a:solidFill>
                  <a:srgbClr val="C00000"/>
                </a:solidFill>
              </a:rPr>
            </a:br>
            <a:r>
              <a:rPr lang="ru-RU" sz="1800" dirty="0">
                <a:solidFill>
                  <a:srgbClr val="C00000"/>
                </a:solidFill>
              </a:rPr>
              <a:t>Ты собачка не лай.</a:t>
            </a:r>
          </a:p>
          <a:p>
            <a:pPr marL="0" indent="0" algn="ctr">
              <a:buNone/>
            </a:pPr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3"/>
          </p:nvPr>
        </p:nvSpPr>
        <p:spPr>
          <a:xfrm>
            <a:off x="4955917" y="1329805"/>
            <a:ext cx="4171949" cy="568839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БОЛЬШИЕ НОГИ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4"/>
          </p:nvPr>
        </p:nvSpPr>
        <p:spPr>
          <a:xfrm>
            <a:off x="6036320" y="2225837"/>
            <a:ext cx="2259106" cy="4147460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C0000"/>
                </a:solidFill>
              </a:rPr>
              <a:t>Большие ноги</a:t>
            </a:r>
            <a:br>
              <a:rPr lang="ru-RU" sz="1800" dirty="0">
                <a:solidFill>
                  <a:srgbClr val="CC0000"/>
                </a:solidFill>
              </a:rPr>
            </a:br>
            <a:r>
              <a:rPr lang="ru-RU" sz="1800" dirty="0">
                <a:solidFill>
                  <a:srgbClr val="CC0000"/>
                </a:solidFill>
              </a:rPr>
              <a:t>Шли по дороге:</a:t>
            </a:r>
            <a:br>
              <a:rPr lang="ru-RU" sz="1800" dirty="0">
                <a:solidFill>
                  <a:srgbClr val="CC0000"/>
                </a:solidFill>
              </a:rPr>
            </a:br>
            <a:r>
              <a:rPr lang="ru-RU" sz="1800" dirty="0">
                <a:solidFill>
                  <a:srgbClr val="CC0000"/>
                </a:solidFill>
              </a:rPr>
              <a:t>То-о-п, то-о-п, то-о-п.</a:t>
            </a:r>
            <a:br>
              <a:rPr lang="ru-RU" sz="1800" dirty="0">
                <a:solidFill>
                  <a:srgbClr val="CC0000"/>
                </a:solidFill>
              </a:rPr>
            </a:br>
            <a:r>
              <a:rPr lang="ru-RU" sz="1800" dirty="0">
                <a:solidFill>
                  <a:srgbClr val="CC0000"/>
                </a:solidFill>
              </a:rPr>
              <a:t>То-о-п, то-о-п, то-о-п.</a:t>
            </a:r>
            <a:br>
              <a:rPr lang="ru-RU" sz="1800" dirty="0">
                <a:solidFill>
                  <a:srgbClr val="CC0000"/>
                </a:solidFill>
              </a:rPr>
            </a:br>
            <a:r>
              <a:rPr lang="ru-RU" sz="1800" dirty="0">
                <a:solidFill>
                  <a:srgbClr val="CC0000"/>
                </a:solidFill>
              </a:rPr>
              <a:t>Маленькие ножки</a:t>
            </a:r>
            <a:br>
              <a:rPr lang="ru-RU" sz="1800" dirty="0">
                <a:solidFill>
                  <a:srgbClr val="CC0000"/>
                </a:solidFill>
              </a:rPr>
            </a:br>
            <a:r>
              <a:rPr lang="ru-RU" sz="1800" dirty="0">
                <a:solidFill>
                  <a:srgbClr val="CC0000"/>
                </a:solidFill>
              </a:rPr>
              <a:t>Бежали по дорожке:</a:t>
            </a:r>
            <a:br>
              <a:rPr lang="ru-RU" sz="1800" dirty="0">
                <a:solidFill>
                  <a:srgbClr val="CC0000"/>
                </a:solidFill>
              </a:rPr>
            </a:br>
            <a:r>
              <a:rPr lang="ru-RU" sz="1800" dirty="0">
                <a:solidFill>
                  <a:srgbClr val="CC0000"/>
                </a:solidFill>
              </a:rPr>
              <a:t>Топ-топ-топ-топ-топ!</a:t>
            </a:r>
            <a:br>
              <a:rPr lang="ru-RU" sz="1800" dirty="0">
                <a:solidFill>
                  <a:srgbClr val="CC0000"/>
                </a:solidFill>
              </a:rPr>
            </a:br>
            <a:r>
              <a:rPr lang="ru-RU" sz="1800" dirty="0">
                <a:solidFill>
                  <a:srgbClr val="CC0000"/>
                </a:solidFill>
              </a:rPr>
              <a:t>Топ-топ-топ-топ-топ!</a:t>
            </a:r>
          </a:p>
          <a:p>
            <a:pPr marL="0" indent="0">
              <a:buNone/>
            </a:pPr>
            <a:r>
              <a:rPr lang="ru-RU" sz="2400" dirty="0"/>
              <a:t> </a:t>
            </a:r>
          </a:p>
          <a:p>
            <a:endParaRPr lang="ru-RU" dirty="0"/>
          </a:p>
        </p:txBody>
      </p:sp>
      <p:sp>
        <p:nvSpPr>
          <p:cNvPr id="18" name="Управляющая кнопка: домой 17">
            <a:hlinkClick r:id="rId3" action="ppaction://hlinksldjump" highlightClick="1"/>
          </p:cNvPr>
          <p:cNvSpPr/>
          <p:nvPr/>
        </p:nvSpPr>
        <p:spPr>
          <a:xfrm>
            <a:off x="8174950" y="5729768"/>
            <a:ext cx="952916" cy="1030309"/>
          </a:xfrm>
          <a:prstGeom prst="actionButtonHome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9588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515540" y="628208"/>
            <a:ext cx="8005554" cy="68388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+mn-lt"/>
              </a:rPr>
              <a:t>ПЕСЕНКИ, ПОТЕШКИ, ЗАКЛИЧКИ</a:t>
            </a:r>
            <a:endParaRPr lang="ru-RU" sz="3200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11" name="Текст 10"/>
          <p:cNvSpPr>
            <a:spLocks noGrp="1"/>
          </p:cNvSpPr>
          <p:nvPr>
            <p:ph type="body" idx="1"/>
          </p:nvPr>
        </p:nvSpPr>
        <p:spPr>
          <a:xfrm>
            <a:off x="550700" y="1259589"/>
            <a:ext cx="4188058" cy="411956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БЕЖАЛА ЛЕСОЧКОМ ЛИСА…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1088651" y="1678187"/>
            <a:ext cx="2900013" cy="4051581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Бежала лесочком</a:t>
            </a:r>
            <a:br>
              <a:rPr lang="ru-RU" sz="1800" dirty="0">
                <a:solidFill>
                  <a:srgbClr val="C00000"/>
                </a:solidFill>
              </a:rPr>
            </a:br>
            <a:r>
              <a:rPr lang="ru-RU" sz="1800" dirty="0">
                <a:solidFill>
                  <a:srgbClr val="C00000"/>
                </a:solidFill>
              </a:rPr>
              <a:t>Лиса с кузовочком.</a:t>
            </a:r>
            <a:br>
              <a:rPr lang="ru-RU" sz="1800" dirty="0">
                <a:solidFill>
                  <a:srgbClr val="C00000"/>
                </a:solidFill>
              </a:rPr>
            </a:br>
            <a:r>
              <a:rPr lang="ru-RU" sz="1800" dirty="0">
                <a:solidFill>
                  <a:srgbClr val="C00000"/>
                </a:solidFill>
              </a:rPr>
              <a:t>– А что в кузовочке?</a:t>
            </a:r>
            <a:br>
              <a:rPr lang="ru-RU" sz="1800" dirty="0">
                <a:solidFill>
                  <a:srgbClr val="C00000"/>
                </a:solidFill>
              </a:rPr>
            </a:br>
            <a:r>
              <a:rPr lang="ru-RU" sz="1800" dirty="0">
                <a:solidFill>
                  <a:srgbClr val="C00000"/>
                </a:solidFill>
              </a:rPr>
              <a:t>– Лесные грибочки,</a:t>
            </a:r>
            <a:br>
              <a:rPr lang="ru-RU" sz="1800" dirty="0">
                <a:solidFill>
                  <a:srgbClr val="C00000"/>
                </a:solidFill>
              </a:rPr>
            </a:br>
            <a:r>
              <a:rPr lang="ru-RU" sz="1800" dirty="0">
                <a:solidFill>
                  <a:srgbClr val="C00000"/>
                </a:solidFill>
              </a:rPr>
              <a:t>Грибочки груздочки</a:t>
            </a:r>
            <a:br>
              <a:rPr lang="ru-RU" sz="1800" dirty="0">
                <a:solidFill>
                  <a:srgbClr val="C00000"/>
                </a:solidFill>
              </a:rPr>
            </a:br>
            <a:r>
              <a:rPr lang="ru-RU" sz="1800" dirty="0">
                <a:solidFill>
                  <a:srgbClr val="C00000"/>
                </a:solidFill>
              </a:rPr>
              <a:t>Для сына, для дочки</a:t>
            </a:r>
            <a:r>
              <a:rPr lang="ru-RU" sz="1800" dirty="0" smtClean="0">
                <a:solidFill>
                  <a:srgbClr val="C00000"/>
                </a:solidFill>
              </a:rPr>
              <a:t>.</a:t>
            </a:r>
            <a:endParaRPr lang="ru-RU" sz="1800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3"/>
          </p:nvPr>
        </p:nvSpPr>
        <p:spPr>
          <a:xfrm>
            <a:off x="4433604" y="1227644"/>
            <a:ext cx="4373096" cy="450543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ЗАЯЦ ЕГОРКА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4"/>
          </p:nvPr>
        </p:nvSpPr>
        <p:spPr>
          <a:xfrm>
            <a:off x="4738758" y="1678187"/>
            <a:ext cx="3887391" cy="4147460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Заяц </a:t>
            </a:r>
            <a:r>
              <a:rPr lang="ru-RU" sz="1800" dirty="0" smtClean="0">
                <a:solidFill>
                  <a:srgbClr val="C00000"/>
                </a:solidFill>
              </a:rPr>
              <a:t>Егорка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>
                <a:solidFill>
                  <a:srgbClr val="C00000"/>
                </a:solidFill>
              </a:rPr>
              <a:t>Свалился </a:t>
            </a:r>
            <a:r>
              <a:rPr lang="ru-RU" sz="1800" dirty="0">
                <a:solidFill>
                  <a:srgbClr val="C00000"/>
                </a:solidFill>
              </a:rPr>
              <a:t>в озёрко. </a:t>
            </a:r>
            <a:endParaRPr lang="ru-RU" sz="1800" dirty="0" smtClean="0">
              <a:solidFill>
                <a:srgbClr val="C00000"/>
              </a:solidFill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>
                <a:solidFill>
                  <a:srgbClr val="C00000"/>
                </a:solidFill>
              </a:rPr>
              <a:t>Бегите </a:t>
            </a:r>
            <a:r>
              <a:rPr lang="ru-RU" sz="1800" dirty="0">
                <a:solidFill>
                  <a:srgbClr val="C00000"/>
                </a:solidFill>
              </a:rPr>
              <a:t>под горку</a:t>
            </a:r>
            <a:r>
              <a:rPr lang="ru-RU" sz="1800" dirty="0" smtClean="0">
                <a:solidFill>
                  <a:srgbClr val="C00000"/>
                </a:solidFill>
              </a:rPr>
              <a:t>!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>
                <a:solidFill>
                  <a:srgbClr val="C00000"/>
                </a:solidFill>
              </a:rPr>
              <a:t>Спасайте </a:t>
            </a:r>
            <a:r>
              <a:rPr lang="ru-RU" sz="1800" dirty="0">
                <a:solidFill>
                  <a:srgbClr val="C00000"/>
                </a:solidFill>
              </a:rPr>
              <a:t>Егорку!</a:t>
            </a:r>
            <a:br>
              <a:rPr lang="ru-RU" sz="1800" dirty="0">
                <a:solidFill>
                  <a:srgbClr val="C00000"/>
                </a:solidFill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651" y="3138442"/>
            <a:ext cx="2989771" cy="33968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997" y="2918012"/>
            <a:ext cx="2750310" cy="3307976"/>
          </a:xfrm>
          <a:prstGeom prst="rect">
            <a:avLst/>
          </a:prstGeom>
        </p:spPr>
      </p:pic>
      <p:sp>
        <p:nvSpPr>
          <p:cNvPr id="15" name="Управляющая кнопка: домой 14">
            <a:hlinkClick r:id="rId4" action="ppaction://hlinksldjump" highlightClick="1"/>
          </p:cNvPr>
          <p:cNvSpPr/>
          <p:nvPr/>
        </p:nvSpPr>
        <p:spPr>
          <a:xfrm>
            <a:off x="8191084" y="5676585"/>
            <a:ext cx="952916" cy="1030309"/>
          </a:xfrm>
          <a:prstGeom prst="actionButtonHome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1520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515540" y="628208"/>
            <a:ext cx="8005554" cy="68388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+mn-lt"/>
              </a:rPr>
              <a:t>ПЕСЕНКИ, ПОТЕШКИ, ЗАКЛИЧКИ</a:t>
            </a:r>
            <a:endParaRPr lang="ru-RU" sz="3200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11" name="Текст 10"/>
          <p:cNvSpPr>
            <a:spLocks noGrp="1"/>
          </p:cNvSpPr>
          <p:nvPr>
            <p:ph type="body" idx="1"/>
          </p:nvPr>
        </p:nvSpPr>
        <p:spPr>
          <a:xfrm>
            <a:off x="550700" y="1266231"/>
            <a:ext cx="4188058" cy="411956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ИЗ-ЗА ЛЕСА ИЗ-ЗА ГОР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1088651" y="1678187"/>
            <a:ext cx="2900013" cy="4051581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Из-за леса, из-за гор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Едет дедушка Егор.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Сам на лошадке,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Жена на коровке,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Дети на телятках,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Внуки на козлятках.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Съехали с гор,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Развели костёр,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Кушают кашку,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Слушают сказку.</a:t>
            </a:r>
            <a:br>
              <a:rPr lang="ru-RU" sz="1800" dirty="0">
                <a:solidFill>
                  <a:srgbClr val="C00000"/>
                </a:solidFill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3"/>
          </p:nvPr>
        </p:nvSpPr>
        <p:spPr>
          <a:xfrm>
            <a:off x="4253053" y="1109348"/>
            <a:ext cx="4373096" cy="568839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НАША МАШЕНЬКА МАЛА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4"/>
          </p:nvPr>
        </p:nvSpPr>
        <p:spPr>
          <a:xfrm>
            <a:off x="4738758" y="1678187"/>
            <a:ext cx="3887391" cy="4147460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Наша Маша маленька,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На ней шубка аленька,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Опушка бобровая,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Маша чернобровая.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64" y="4421560"/>
            <a:ext cx="3442447" cy="19256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893" y="2998694"/>
            <a:ext cx="2365509" cy="3193046"/>
          </a:xfrm>
          <a:prstGeom prst="rect">
            <a:avLst/>
          </a:prstGeom>
        </p:spPr>
      </p:pic>
      <p:sp>
        <p:nvSpPr>
          <p:cNvPr id="9" name="Управляющая кнопка: домой 8">
            <a:hlinkClick r:id="rId4" action="ppaction://hlinksldjump" highlightClick="1"/>
          </p:cNvPr>
          <p:cNvSpPr/>
          <p:nvPr/>
        </p:nvSpPr>
        <p:spPr>
          <a:xfrm>
            <a:off x="8191084" y="5676585"/>
            <a:ext cx="952916" cy="1030309"/>
          </a:xfrm>
          <a:prstGeom prst="actionButtonHome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8709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515540" y="628208"/>
            <a:ext cx="8005554" cy="68388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+mn-lt"/>
              </a:rPr>
              <a:t>ПЕСЕНКИ, ПОТЕШКИ, ЗАКЛИЧКИ</a:t>
            </a:r>
            <a:endParaRPr lang="ru-RU" sz="3200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11" name="Текст 10"/>
          <p:cNvSpPr>
            <a:spLocks noGrp="1"/>
          </p:cNvSpPr>
          <p:nvPr>
            <p:ph type="body" idx="1"/>
          </p:nvPr>
        </p:nvSpPr>
        <p:spPr>
          <a:xfrm>
            <a:off x="550700" y="1266231"/>
            <a:ext cx="4188058" cy="411956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НАШИ УТОЧКИ С УТРА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1088651" y="1678187"/>
            <a:ext cx="3281643" cy="4507460"/>
          </a:xfrm>
        </p:spPr>
        <p:txBody>
          <a:bodyPr>
            <a:normAutofit fontScale="475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800" dirty="0">
                <a:solidFill>
                  <a:srgbClr val="C00000"/>
                </a:solidFill>
              </a:rPr>
              <a:t>Наши уточки с утра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800" dirty="0">
                <a:solidFill>
                  <a:srgbClr val="C00000"/>
                </a:solidFill>
              </a:rPr>
              <a:t> — Кря-кря-кря!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800" dirty="0" smtClean="0">
                <a:solidFill>
                  <a:srgbClr val="C00000"/>
                </a:solidFill>
              </a:rPr>
              <a:t>Кря-кря-кря</a:t>
            </a:r>
            <a:r>
              <a:rPr lang="ru-RU" sz="3800" dirty="0">
                <a:solidFill>
                  <a:srgbClr val="C00000"/>
                </a:solidFill>
              </a:rPr>
              <a:t>!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800" dirty="0">
                <a:solidFill>
                  <a:srgbClr val="C00000"/>
                </a:solidFill>
              </a:rPr>
              <a:t>Наши гуси у пруда —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800" dirty="0">
                <a:solidFill>
                  <a:srgbClr val="C00000"/>
                </a:solidFill>
              </a:rPr>
              <a:t>Га-га-га! Га-га-га!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800" dirty="0">
                <a:solidFill>
                  <a:srgbClr val="C00000"/>
                </a:solidFill>
              </a:rPr>
              <a:t>А индюк среди двора —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800" dirty="0">
                <a:solidFill>
                  <a:srgbClr val="C00000"/>
                </a:solidFill>
              </a:rPr>
              <a:t>Бал-бал-бал! Балды-балда!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800" dirty="0" smtClean="0">
                <a:solidFill>
                  <a:srgbClr val="C00000"/>
                </a:solidFill>
              </a:rPr>
              <a:t>Наши </a:t>
            </a:r>
            <a:r>
              <a:rPr lang="ru-RU" sz="3800" dirty="0">
                <a:solidFill>
                  <a:srgbClr val="C00000"/>
                </a:solidFill>
              </a:rPr>
              <a:t>гуленьки вверху —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800" dirty="0">
                <a:solidFill>
                  <a:srgbClr val="C00000"/>
                </a:solidFill>
              </a:rPr>
              <a:t>Грру-грру-грру! Грру-грру-грру!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800" dirty="0">
                <a:solidFill>
                  <a:srgbClr val="C00000"/>
                </a:solidFill>
              </a:rPr>
              <a:t>Наши курочки в окно —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800" dirty="0">
                <a:solidFill>
                  <a:srgbClr val="C00000"/>
                </a:solidFill>
              </a:rPr>
              <a:t>Ко-ко-ко! Ко-ко-ко!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800" dirty="0" smtClean="0">
                <a:solidFill>
                  <a:srgbClr val="C00000"/>
                </a:solidFill>
              </a:rPr>
              <a:t>А </a:t>
            </a:r>
            <a:r>
              <a:rPr lang="ru-RU" sz="3800" dirty="0">
                <a:solidFill>
                  <a:srgbClr val="C00000"/>
                </a:solidFill>
              </a:rPr>
              <a:t>как Петя-петушок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800" dirty="0">
                <a:solidFill>
                  <a:srgbClr val="C00000"/>
                </a:solidFill>
              </a:rPr>
              <a:t>Рано-рано поутру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800" dirty="0">
                <a:solidFill>
                  <a:srgbClr val="C00000"/>
                </a:solidFill>
              </a:rPr>
              <a:t>Нам споёт: «Ку-ка-ре-ку!»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endParaRPr lang="ru-RU" dirty="0" smtClean="0">
              <a:solidFill>
                <a:srgbClr val="C00000"/>
              </a:solidFill>
            </a:endParaRP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3"/>
          </p:nvPr>
        </p:nvSpPr>
        <p:spPr>
          <a:xfrm>
            <a:off x="4253053" y="1084287"/>
            <a:ext cx="4373096" cy="568839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ОЙ, ДУ-ДУ, ДУ-ДУ, ДУ-ДУ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4"/>
          </p:nvPr>
        </p:nvSpPr>
        <p:spPr>
          <a:xfrm>
            <a:off x="4738758" y="1678187"/>
            <a:ext cx="3887391" cy="4147460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>
                <a:solidFill>
                  <a:srgbClr val="C00000"/>
                </a:solidFill>
              </a:rPr>
              <a:t>Ой</a:t>
            </a:r>
            <a:r>
              <a:rPr lang="ru-RU" sz="1800" dirty="0">
                <a:solidFill>
                  <a:srgbClr val="C00000"/>
                </a:solidFill>
              </a:rPr>
              <a:t>, дуду-дуду-дуду,</a:t>
            </a:r>
            <a:br>
              <a:rPr lang="ru-RU" sz="1800" dirty="0">
                <a:solidFill>
                  <a:srgbClr val="C00000"/>
                </a:solidFill>
              </a:rPr>
            </a:br>
            <a:r>
              <a:rPr lang="ru-RU" sz="1800" dirty="0">
                <a:solidFill>
                  <a:srgbClr val="C00000"/>
                </a:solidFill>
              </a:rPr>
              <a:t>Сидит ворон на дубу,</a:t>
            </a:r>
            <a:br>
              <a:rPr lang="ru-RU" sz="1800" dirty="0">
                <a:solidFill>
                  <a:srgbClr val="C00000"/>
                </a:solidFill>
              </a:rPr>
            </a:br>
            <a:r>
              <a:rPr lang="ru-RU" sz="1800" dirty="0">
                <a:solidFill>
                  <a:srgbClr val="C00000"/>
                </a:solidFill>
              </a:rPr>
              <a:t>Он играет во трубу</a:t>
            </a:r>
            <a:br>
              <a:rPr lang="ru-RU" sz="1800" dirty="0">
                <a:solidFill>
                  <a:srgbClr val="C00000"/>
                </a:solidFill>
              </a:rPr>
            </a:br>
            <a:r>
              <a:rPr lang="ru-RU" sz="1800" dirty="0">
                <a:solidFill>
                  <a:srgbClr val="C00000"/>
                </a:solidFill>
              </a:rPr>
              <a:t>Во серебряную.</a:t>
            </a:r>
          </a:p>
          <a:p>
            <a:pPr marL="0" indent="0">
              <a:buNone/>
            </a:pPr>
            <a:r>
              <a:rPr lang="ru-RU" dirty="0"/>
              <a:t> 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601" y="2913156"/>
            <a:ext cx="3870428" cy="3272491"/>
          </a:xfrm>
          <a:prstGeom prst="rect">
            <a:avLst/>
          </a:prstGeom>
        </p:spPr>
      </p:pic>
      <p:sp>
        <p:nvSpPr>
          <p:cNvPr id="8" name="Управляющая кнопка: домой 7">
            <a:hlinkClick r:id="rId3" action="ppaction://hlinksldjump" highlightClick="1"/>
          </p:cNvPr>
          <p:cNvSpPr/>
          <p:nvPr/>
        </p:nvSpPr>
        <p:spPr>
          <a:xfrm>
            <a:off x="8191084" y="5676585"/>
            <a:ext cx="952916" cy="1030309"/>
          </a:xfrm>
          <a:prstGeom prst="actionButtonHome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1814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515540" y="628208"/>
            <a:ext cx="8005554" cy="68388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+mn-lt"/>
              </a:rPr>
              <a:t>ПЕСЕНКИ, ПОТЕШКИ, ЗАКЛИЧКИ</a:t>
            </a:r>
            <a:endParaRPr lang="ru-RU" sz="3200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11" name="Текст 10"/>
          <p:cNvSpPr>
            <a:spLocks noGrp="1"/>
          </p:cNvSpPr>
          <p:nvPr>
            <p:ph type="body" idx="1"/>
          </p:nvPr>
        </p:nvSpPr>
        <p:spPr>
          <a:xfrm>
            <a:off x="550700" y="1266231"/>
            <a:ext cx="4188058" cy="411956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ОГУРЕЧИК, ОГУРЕЧИК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1088651" y="1678187"/>
            <a:ext cx="3281643" cy="450746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900" dirty="0">
                <a:solidFill>
                  <a:srgbClr val="C00000"/>
                </a:solidFill>
              </a:rPr>
              <a:t>Огуречик, огуречик!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900" dirty="0">
                <a:solidFill>
                  <a:srgbClr val="C00000"/>
                </a:solidFill>
              </a:rPr>
              <a:t>Не ходи на тот конечик —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900" dirty="0">
                <a:solidFill>
                  <a:srgbClr val="C00000"/>
                </a:solidFill>
              </a:rPr>
              <a:t>Там мышка живёт,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900" dirty="0">
                <a:solidFill>
                  <a:srgbClr val="C00000"/>
                </a:solidFill>
              </a:rPr>
              <a:t>Тебе хвостик отгрызёт.</a:t>
            </a:r>
            <a:r>
              <a:rPr lang="ru-RU" sz="4000" dirty="0">
                <a:solidFill>
                  <a:srgbClr val="C00000"/>
                </a:solidFill>
              </a:rPr>
              <a:t/>
            </a:r>
            <a:br>
              <a:rPr lang="ru-RU" sz="4000" dirty="0">
                <a:solidFill>
                  <a:srgbClr val="C00000"/>
                </a:solidFill>
              </a:rPr>
            </a:br>
            <a:endParaRPr lang="ru-RU" dirty="0" smtClean="0">
              <a:solidFill>
                <a:srgbClr val="C00000"/>
              </a:solidFill>
            </a:endParaRP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3"/>
          </p:nvPr>
        </p:nvSpPr>
        <p:spPr>
          <a:xfrm>
            <a:off x="4253053" y="1084287"/>
            <a:ext cx="4373096" cy="568839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ПОШЁЛ КОТИК НА ТОРЖОК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4"/>
          </p:nvPr>
        </p:nvSpPr>
        <p:spPr>
          <a:xfrm>
            <a:off x="4738758" y="1678187"/>
            <a:ext cx="3887391" cy="4147460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>
                <a:solidFill>
                  <a:srgbClr val="C00000"/>
                </a:solidFill>
              </a:rPr>
              <a:t>Пошёл </a:t>
            </a:r>
            <a:r>
              <a:rPr lang="ru-RU" sz="1800" dirty="0">
                <a:solidFill>
                  <a:srgbClr val="C00000"/>
                </a:solidFill>
              </a:rPr>
              <a:t>котик на торжок,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Купил котик пирожок,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Пошёл котик на улочку,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Купил котик булочку.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Самому ли есть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Либо деточке снесть?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Я и сам укушу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Да и деточке снесу.</a:t>
            </a:r>
            <a:br>
              <a:rPr lang="ru-RU" sz="1800" dirty="0">
                <a:solidFill>
                  <a:srgbClr val="C00000"/>
                </a:solidFill>
              </a:rPr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dirty="0" smtClean="0"/>
              <a:t> 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715" y="2913852"/>
            <a:ext cx="2822338" cy="33954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710" y="3872754"/>
            <a:ext cx="2017839" cy="2366870"/>
          </a:xfrm>
          <a:prstGeom prst="rect">
            <a:avLst/>
          </a:prstGeom>
        </p:spPr>
      </p:pic>
      <p:sp>
        <p:nvSpPr>
          <p:cNvPr id="9" name="Управляющая кнопка: домой 8">
            <a:hlinkClick r:id="rId4" action="ppaction://hlinksldjump" highlightClick="1"/>
          </p:cNvPr>
          <p:cNvSpPr/>
          <p:nvPr/>
        </p:nvSpPr>
        <p:spPr>
          <a:xfrm>
            <a:off x="8191084" y="5676585"/>
            <a:ext cx="952916" cy="1030309"/>
          </a:xfrm>
          <a:prstGeom prst="actionButtonHome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9229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515540" y="628208"/>
            <a:ext cx="8005554" cy="68388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+mn-lt"/>
              </a:rPr>
              <a:t>ПЕСЕНКИ, ПОТЕШКИ, ЗАКЛИЧКИ</a:t>
            </a:r>
            <a:endParaRPr lang="ru-RU" sz="3200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11" name="Текст 10"/>
          <p:cNvSpPr>
            <a:spLocks noGrp="1"/>
          </p:cNvSpPr>
          <p:nvPr>
            <p:ph type="body" idx="1"/>
          </p:nvPr>
        </p:nvSpPr>
        <p:spPr>
          <a:xfrm>
            <a:off x="550700" y="1266231"/>
            <a:ext cx="4188058" cy="411956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СОЛНЫШКО-ВЁДРЫШКО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939264" y="4158457"/>
            <a:ext cx="3281643" cy="2027190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1800" dirty="0" smtClean="0">
              <a:solidFill>
                <a:srgbClr val="C00000"/>
              </a:solidFill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1800" dirty="0">
              <a:solidFill>
                <a:srgbClr val="C00000"/>
              </a:solidFill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1800" dirty="0" smtClean="0">
              <a:solidFill>
                <a:srgbClr val="C00000"/>
              </a:solidFill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1900" dirty="0" smtClean="0">
              <a:solidFill>
                <a:srgbClr val="C00000"/>
              </a:solidFill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1900" dirty="0" smtClean="0">
              <a:solidFill>
                <a:srgbClr val="C00000"/>
              </a:solidFill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300" dirty="0" smtClean="0">
                <a:solidFill>
                  <a:srgbClr val="C00000"/>
                </a:solidFill>
              </a:rPr>
              <a:t>Солнышко-вёдрышко, </a:t>
            </a:r>
            <a:endParaRPr lang="ru-RU" sz="2300" dirty="0">
              <a:solidFill>
                <a:srgbClr val="C00000"/>
              </a:solidFill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300" dirty="0">
                <a:solidFill>
                  <a:srgbClr val="C00000"/>
                </a:solidFill>
              </a:rPr>
              <a:t>Выгляни в окошечко, </a:t>
            </a:r>
            <a:endParaRPr lang="ru-RU" sz="2300" dirty="0" smtClean="0">
              <a:solidFill>
                <a:srgbClr val="C00000"/>
              </a:solidFill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300" dirty="0" smtClean="0">
                <a:solidFill>
                  <a:srgbClr val="C00000"/>
                </a:solidFill>
              </a:rPr>
              <a:t>Твои </a:t>
            </a:r>
            <a:r>
              <a:rPr lang="ru-RU" sz="2300" dirty="0">
                <a:solidFill>
                  <a:srgbClr val="C00000"/>
                </a:solidFill>
              </a:rPr>
              <a:t>детки плачут,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300" dirty="0">
                <a:solidFill>
                  <a:srgbClr val="C00000"/>
                </a:solidFill>
              </a:rPr>
              <a:t>По камушкам скачут</a:t>
            </a:r>
            <a:r>
              <a:rPr lang="ru-RU" sz="2300" dirty="0" smtClean="0">
                <a:solidFill>
                  <a:srgbClr val="C00000"/>
                </a:solidFill>
              </a:rPr>
              <a:t>.</a:t>
            </a: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3"/>
          </p:nvPr>
        </p:nvSpPr>
        <p:spPr>
          <a:xfrm>
            <a:off x="4253053" y="1084287"/>
            <a:ext cx="4373096" cy="568839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ЧИКИ, ЧИКИ, КИЧКИ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4"/>
          </p:nvPr>
        </p:nvSpPr>
        <p:spPr>
          <a:xfrm>
            <a:off x="4738758" y="1678187"/>
            <a:ext cx="3887391" cy="4147460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>
                <a:solidFill>
                  <a:srgbClr val="C00000"/>
                </a:solidFill>
              </a:rPr>
              <a:t>          Чики</a:t>
            </a:r>
            <a:r>
              <a:rPr lang="ru-RU" sz="1800" dirty="0">
                <a:solidFill>
                  <a:srgbClr val="C00000"/>
                </a:solidFill>
              </a:rPr>
              <a:t>, чики, кички,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>
                <a:solidFill>
                  <a:srgbClr val="C00000"/>
                </a:solidFill>
              </a:rPr>
              <a:t>          Берёзовые </a:t>
            </a:r>
            <a:r>
              <a:rPr lang="ru-RU" sz="1800" dirty="0">
                <a:solidFill>
                  <a:srgbClr val="C00000"/>
                </a:solidFill>
              </a:rPr>
              <a:t>лычки,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>
                <a:solidFill>
                  <a:srgbClr val="C00000"/>
                </a:solidFill>
              </a:rPr>
              <a:t>          Летели </a:t>
            </a:r>
            <a:r>
              <a:rPr lang="ru-RU" sz="1800" dirty="0">
                <a:solidFill>
                  <a:srgbClr val="C00000"/>
                </a:solidFill>
              </a:rPr>
              <a:t>две птички,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>
                <a:solidFill>
                  <a:srgbClr val="C00000"/>
                </a:solidFill>
              </a:rPr>
              <a:t>          Собой </a:t>
            </a:r>
            <a:r>
              <a:rPr lang="ru-RU" sz="1800" dirty="0">
                <a:solidFill>
                  <a:srgbClr val="C00000"/>
                </a:solidFill>
              </a:rPr>
              <a:t>невелички.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>
                <a:solidFill>
                  <a:srgbClr val="C00000"/>
                </a:solidFill>
              </a:rPr>
              <a:t>          Как </a:t>
            </a:r>
            <a:r>
              <a:rPr lang="ru-RU" sz="1800" dirty="0">
                <a:solidFill>
                  <a:srgbClr val="C00000"/>
                </a:solidFill>
              </a:rPr>
              <a:t>они летели —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>
                <a:solidFill>
                  <a:srgbClr val="C00000"/>
                </a:solidFill>
              </a:rPr>
              <a:t>          Все </a:t>
            </a:r>
            <a:r>
              <a:rPr lang="ru-RU" sz="1800" dirty="0">
                <a:solidFill>
                  <a:srgbClr val="C00000"/>
                </a:solidFill>
              </a:rPr>
              <a:t>люди глядели.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>
                <a:solidFill>
                  <a:srgbClr val="C00000"/>
                </a:solidFill>
              </a:rPr>
              <a:t>          Как </a:t>
            </a:r>
            <a:r>
              <a:rPr lang="ru-RU" sz="1800" dirty="0">
                <a:solidFill>
                  <a:srgbClr val="C00000"/>
                </a:solidFill>
              </a:rPr>
              <a:t>они садились —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>
                <a:solidFill>
                  <a:srgbClr val="C00000"/>
                </a:solidFill>
              </a:rPr>
              <a:t>          Все </a:t>
            </a:r>
            <a:r>
              <a:rPr lang="ru-RU" sz="1800" dirty="0">
                <a:solidFill>
                  <a:srgbClr val="C00000"/>
                </a:solidFill>
              </a:rPr>
              <a:t>на них дивились.</a:t>
            </a:r>
            <a:br>
              <a:rPr lang="ru-RU" sz="1800" dirty="0">
                <a:solidFill>
                  <a:srgbClr val="C00000"/>
                </a:solidFill>
              </a:rPr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dirty="0" smtClean="0"/>
              <a:t> 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173" y="3784905"/>
            <a:ext cx="2608856" cy="2400742"/>
          </a:xfrm>
          <a:prstGeom prst="rect">
            <a:avLst/>
          </a:prstGeom>
        </p:spPr>
      </p:pic>
      <p:sp>
        <p:nvSpPr>
          <p:cNvPr id="9" name="Управляющая кнопка: домой 8">
            <a:hlinkClick r:id="rId3" action="ppaction://hlinksldjump" highlightClick="1"/>
          </p:cNvPr>
          <p:cNvSpPr/>
          <p:nvPr/>
        </p:nvSpPr>
        <p:spPr>
          <a:xfrm>
            <a:off x="8191084" y="5676585"/>
            <a:ext cx="952916" cy="1030309"/>
          </a:xfrm>
          <a:prstGeom prst="actionButtonHome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156" y="1768173"/>
            <a:ext cx="3216547" cy="322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863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341" y="3197452"/>
            <a:ext cx="2944775" cy="3099376"/>
          </a:xfrm>
          <a:prstGeom prst="rect">
            <a:avLst/>
          </a:prstGeom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515540" y="628208"/>
            <a:ext cx="8005554" cy="68388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+mn-lt"/>
              </a:rPr>
              <a:t>ПЕСЕНКИ, ПОТЕШКИ, ЗАКЛИЧКИ</a:t>
            </a:r>
            <a:endParaRPr lang="ru-RU" sz="3200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11" name="Текст 10"/>
          <p:cNvSpPr>
            <a:spLocks noGrp="1"/>
          </p:cNvSpPr>
          <p:nvPr>
            <p:ph type="body" idx="1"/>
          </p:nvPr>
        </p:nvSpPr>
        <p:spPr>
          <a:xfrm>
            <a:off x="550700" y="1145804"/>
            <a:ext cx="4188058" cy="507321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АЙ, КАЧИ, КАЧИ, КАЧИ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1088651" y="1678187"/>
            <a:ext cx="3281643" cy="450746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Ай, качи - качи - качи,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Глянь, баранки, калачи.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Глянь, баранки, калачи,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С пылу, с жару из печи.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В пылу с жару из печи,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Все румяны, горячи.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Налетели тут грачи,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Подхватили калачи.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Нам осталися бараночки.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dirty="0">
                <a:solidFill>
                  <a:srgbClr val="C00000"/>
                </a:solidFill>
              </a:rPr>
              <a:t/>
            </a:r>
            <a:br>
              <a:rPr lang="ru-RU" sz="4000" dirty="0">
                <a:solidFill>
                  <a:srgbClr val="C00000"/>
                </a:solidFill>
              </a:rPr>
            </a:br>
            <a:endParaRPr lang="ru-RU" sz="1800" dirty="0">
              <a:solidFill>
                <a:srgbClr val="C00000"/>
              </a:solidFill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dirty="0">
                <a:solidFill>
                  <a:srgbClr val="C00000"/>
                </a:solidFill>
              </a:rPr>
              <a:t/>
            </a:r>
            <a:br>
              <a:rPr lang="ru-RU" sz="4000" dirty="0">
                <a:solidFill>
                  <a:srgbClr val="C00000"/>
                </a:solidFill>
              </a:rPr>
            </a:br>
            <a:endParaRPr lang="ru-RU" dirty="0" smtClean="0">
              <a:solidFill>
                <a:srgbClr val="C00000"/>
              </a:solidFill>
            </a:endParaRP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3"/>
          </p:nvPr>
        </p:nvSpPr>
        <p:spPr>
          <a:xfrm>
            <a:off x="4253053" y="1084287"/>
            <a:ext cx="4373096" cy="568839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БОЖЬЯ КОРОВКА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4"/>
          </p:nvPr>
        </p:nvSpPr>
        <p:spPr>
          <a:xfrm>
            <a:off x="4738758" y="1678187"/>
            <a:ext cx="3887391" cy="414746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1800" dirty="0" smtClean="0">
              <a:solidFill>
                <a:srgbClr val="C00000"/>
              </a:solidFill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1800" dirty="0">
              <a:solidFill>
                <a:srgbClr val="C00000"/>
              </a:solidFill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1800" dirty="0" smtClean="0">
              <a:solidFill>
                <a:srgbClr val="C00000"/>
              </a:solidFill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1800" dirty="0">
              <a:solidFill>
                <a:srgbClr val="C00000"/>
              </a:solidFill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1800" dirty="0" smtClean="0">
              <a:solidFill>
                <a:srgbClr val="C00000"/>
              </a:solidFill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1800" dirty="0">
              <a:solidFill>
                <a:srgbClr val="C00000"/>
              </a:solidFill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1800" dirty="0" smtClean="0">
              <a:solidFill>
                <a:srgbClr val="C00000"/>
              </a:solidFill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1800" dirty="0" smtClean="0">
              <a:solidFill>
                <a:srgbClr val="C00000"/>
              </a:solidFill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1800" dirty="0">
              <a:solidFill>
                <a:srgbClr val="C00000"/>
              </a:solidFill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1800" dirty="0" smtClean="0">
              <a:solidFill>
                <a:srgbClr val="C00000"/>
              </a:solidFill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900" dirty="0" smtClean="0">
                <a:solidFill>
                  <a:srgbClr val="C00000"/>
                </a:solidFill>
              </a:rPr>
              <a:t>Божья </a:t>
            </a:r>
            <a:r>
              <a:rPr lang="ru-RU" sz="1900" dirty="0">
                <a:solidFill>
                  <a:srgbClr val="C00000"/>
                </a:solidFill>
              </a:rPr>
              <a:t>коровка,</a:t>
            </a:r>
            <a:br>
              <a:rPr lang="ru-RU" sz="1900" dirty="0">
                <a:solidFill>
                  <a:srgbClr val="C00000"/>
                </a:solidFill>
              </a:rPr>
            </a:br>
            <a:r>
              <a:rPr lang="ru-RU" sz="1900" dirty="0">
                <a:solidFill>
                  <a:srgbClr val="C00000"/>
                </a:solidFill>
              </a:rPr>
              <a:t>Улети на небо,</a:t>
            </a:r>
            <a:br>
              <a:rPr lang="ru-RU" sz="1900" dirty="0">
                <a:solidFill>
                  <a:srgbClr val="C00000"/>
                </a:solidFill>
              </a:rPr>
            </a:br>
            <a:r>
              <a:rPr lang="ru-RU" sz="1900" dirty="0">
                <a:solidFill>
                  <a:srgbClr val="C00000"/>
                </a:solidFill>
              </a:rPr>
              <a:t>Принеси нам хлеба,</a:t>
            </a:r>
            <a:br>
              <a:rPr lang="ru-RU" sz="1900" dirty="0">
                <a:solidFill>
                  <a:srgbClr val="C00000"/>
                </a:solidFill>
              </a:rPr>
            </a:br>
            <a:r>
              <a:rPr lang="ru-RU" sz="1900" dirty="0">
                <a:solidFill>
                  <a:srgbClr val="C00000"/>
                </a:solidFill>
              </a:rPr>
              <a:t>Черного и белого,</a:t>
            </a:r>
            <a:br>
              <a:rPr lang="ru-RU" sz="1900" dirty="0">
                <a:solidFill>
                  <a:srgbClr val="C00000"/>
                </a:solidFill>
              </a:rPr>
            </a:br>
            <a:r>
              <a:rPr lang="ru-RU" sz="1900" dirty="0">
                <a:solidFill>
                  <a:srgbClr val="C00000"/>
                </a:solidFill>
              </a:rPr>
              <a:t>Только не горелого.</a:t>
            </a:r>
            <a:br>
              <a:rPr lang="ru-RU" sz="1900" dirty="0">
                <a:solidFill>
                  <a:srgbClr val="C00000"/>
                </a:solidFill>
              </a:rPr>
            </a:br>
            <a:r>
              <a:rPr lang="ru-RU" dirty="0" smtClean="0"/>
              <a:t> 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401" y="1697990"/>
            <a:ext cx="2096196" cy="1929768"/>
          </a:xfrm>
          <a:prstGeom prst="rect">
            <a:avLst/>
          </a:prstGeom>
        </p:spPr>
      </p:pic>
      <p:sp>
        <p:nvSpPr>
          <p:cNvPr id="13" name="Управляющая кнопка: домой 12">
            <a:hlinkClick r:id="rId4" action="ppaction://hlinksldjump" highlightClick="1"/>
          </p:cNvPr>
          <p:cNvSpPr/>
          <p:nvPr/>
        </p:nvSpPr>
        <p:spPr>
          <a:xfrm>
            <a:off x="8191084" y="5676585"/>
            <a:ext cx="952916" cy="1030309"/>
          </a:xfrm>
          <a:prstGeom prst="actionButtonHome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243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863" y="2697215"/>
            <a:ext cx="2629813" cy="4160785"/>
          </a:xfrm>
          <a:prstGeom prst="rect">
            <a:avLst/>
          </a:prstGeom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515540" y="628208"/>
            <a:ext cx="8005554" cy="68388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+mn-lt"/>
              </a:rPr>
              <a:t>ПЕСЕНКИ, ПОТЕШКИ, ЗАКЛИЧКИ</a:t>
            </a:r>
            <a:endParaRPr lang="ru-RU" sz="3200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11" name="Текст 10"/>
          <p:cNvSpPr>
            <a:spLocks noGrp="1"/>
          </p:cNvSpPr>
          <p:nvPr>
            <p:ph type="body" idx="1"/>
          </p:nvPr>
        </p:nvSpPr>
        <p:spPr>
          <a:xfrm>
            <a:off x="550700" y="1145804"/>
            <a:ext cx="4188058" cy="507321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ДОЖДИК,  ДОЖДИК, ПУЩЕ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1398494" y="1678187"/>
            <a:ext cx="2971800" cy="450746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>
                <a:solidFill>
                  <a:srgbClr val="C00000"/>
                </a:solidFill>
              </a:rPr>
              <a:t>Дождик, дождик, пуще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>
                <a:solidFill>
                  <a:srgbClr val="C00000"/>
                </a:solidFill>
              </a:rPr>
              <a:t>Будет травка гуще,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>
                <a:solidFill>
                  <a:srgbClr val="C00000"/>
                </a:solidFill>
              </a:rPr>
              <a:t>Будут листья зеленей,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>
                <a:solidFill>
                  <a:srgbClr val="C00000"/>
                </a:solidFill>
              </a:rPr>
              <a:t>Будут </a:t>
            </a:r>
            <a:r>
              <a:rPr lang="ru-RU" sz="1800" dirty="0">
                <a:solidFill>
                  <a:srgbClr val="C00000"/>
                </a:solidFill>
              </a:rPr>
              <a:t>ягодки красней.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dirty="0">
                <a:solidFill>
                  <a:srgbClr val="C00000"/>
                </a:solidFill>
              </a:rPr>
              <a:t/>
            </a:r>
            <a:br>
              <a:rPr lang="ru-RU" sz="4000" dirty="0">
                <a:solidFill>
                  <a:srgbClr val="C00000"/>
                </a:solidFill>
              </a:rPr>
            </a:br>
            <a:endParaRPr lang="ru-RU" dirty="0" smtClean="0">
              <a:solidFill>
                <a:srgbClr val="C00000"/>
              </a:solidFill>
            </a:endParaRP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3"/>
          </p:nvPr>
        </p:nvSpPr>
        <p:spPr>
          <a:xfrm>
            <a:off x="4253053" y="1084287"/>
            <a:ext cx="4373096" cy="568839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ЕДУ-ЕДУ К БАБЕ, К ДЕДУ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4"/>
          </p:nvPr>
        </p:nvSpPr>
        <p:spPr>
          <a:xfrm>
            <a:off x="4621578" y="1678187"/>
            <a:ext cx="4004571" cy="4147460"/>
          </a:xfrm>
        </p:spPr>
        <p:txBody>
          <a:bodyPr/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Еду-еду к бабе, к деду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На лошадке, в красной шапке,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По ровной дороженьке,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На одной ноженьке,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В старом лапоточке,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По рытвинам, по кочкам,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>
                <a:solidFill>
                  <a:srgbClr val="C00000"/>
                </a:solidFill>
              </a:rPr>
              <a:t>Всё прямо </a:t>
            </a:r>
            <a:r>
              <a:rPr lang="ru-RU" sz="1800" dirty="0">
                <a:solidFill>
                  <a:srgbClr val="C00000"/>
                </a:solidFill>
              </a:rPr>
              <a:t>и прямо,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А потом вдруг... в яму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Бух!</a:t>
            </a:r>
            <a:endParaRPr lang="ru-RU" sz="1800" dirty="0">
              <a:solidFill>
                <a:srgbClr val="C00000"/>
              </a:solidFill>
              <a:effectLst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778" y="2875245"/>
            <a:ext cx="2603275" cy="3529968"/>
          </a:xfrm>
          <a:prstGeom prst="rect">
            <a:avLst/>
          </a:prstGeom>
        </p:spPr>
      </p:pic>
      <p:sp>
        <p:nvSpPr>
          <p:cNvPr id="13" name="Управляющая кнопка: домой 12">
            <a:hlinkClick r:id="rId4" action="ppaction://hlinksldjump" highlightClick="1"/>
          </p:cNvPr>
          <p:cNvSpPr/>
          <p:nvPr/>
        </p:nvSpPr>
        <p:spPr>
          <a:xfrm>
            <a:off x="8191084" y="5676585"/>
            <a:ext cx="952916" cy="1030309"/>
          </a:xfrm>
          <a:prstGeom prst="actionButtonHome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400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034" y="2554587"/>
            <a:ext cx="5592041" cy="3710848"/>
          </a:xfrm>
          <a:prstGeom prst="rect">
            <a:avLst/>
          </a:prstGeom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+mn-lt"/>
              </a:rPr>
              <a:t>ПЕСЕНКИ, ПОТЕШКИ, ЗАКЛИЧКИ</a:t>
            </a:r>
            <a:endParaRPr lang="ru-RU" sz="3200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90689"/>
            <a:ext cx="8058150" cy="4072204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1800" dirty="0">
              <a:solidFill>
                <a:srgbClr val="C00000"/>
              </a:solidFill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dirty="0">
                <a:solidFill>
                  <a:srgbClr val="C00000"/>
                </a:solidFill>
              </a:rPr>
              <a:t/>
            </a:r>
            <a:br>
              <a:rPr lang="ru-RU" sz="4000" dirty="0">
                <a:solidFill>
                  <a:srgbClr val="C00000"/>
                </a:solidFill>
              </a:rPr>
            </a:br>
            <a:endParaRPr lang="ru-RU" dirty="0" smtClean="0">
              <a:solidFill>
                <a:srgbClr val="C000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4294967295"/>
          </p:nvPr>
        </p:nvSpPr>
        <p:spPr>
          <a:xfrm>
            <a:off x="628650" y="1690689"/>
            <a:ext cx="8686800" cy="5016205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800" dirty="0" smtClean="0">
              <a:solidFill>
                <a:srgbClr val="C0000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>
                <a:solidFill>
                  <a:srgbClr val="C00000"/>
                </a:solidFill>
              </a:rPr>
              <a:t>Жили </a:t>
            </a:r>
            <a:r>
              <a:rPr lang="ru-RU" sz="1800" dirty="0">
                <a:solidFill>
                  <a:srgbClr val="C00000"/>
                </a:solidFill>
              </a:rPr>
              <a:t>у бабуси д</a:t>
            </a:r>
            <a:r>
              <a:rPr lang="ru-RU" sz="1800" dirty="0" smtClean="0">
                <a:solidFill>
                  <a:srgbClr val="C00000"/>
                </a:solidFill>
              </a:rPr>
              <a:t>ва </a:t>
            </a:r>
            <a:r>
              <a:rPr lang="ru-RU" sz="1800" dirty="0">
                <a:solidFill>
                  <a:srgbClr val="C00000"/>
                </a:solidFill>
              </a:rPr>
              <a:t>веселых гуся.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Один серый, </a:t>
            </a:r>
            <a:r>
              <a:rPr lang="ru-RU" sz="1800" dirty="0" smtClean="0">
                <a:solidFill>
                  <a:srgbClr val="C00000"/>
                </a:solidFill>
              </a:rPr>
              <a:t>другой </a:t>
            </a:r>
            <a:r>
              <a:rPr lang="ru-RU" sz="1800" dirty="0">
                <a:solidFill>
                  <a:srgbClr val="C00000"/>
                </a:solidFill>
              </a:rPr>
              <a:t>белый –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Два веселых гуся.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Мыли гуси лапки </a:t>
            </a:r>
            <a:r>
              <a:rPr lang="ru-RU" sz="1800" dirty="0" smtClean="0">
                <a:solidFill>
                  <a:srgbClr val="C00000"/>
                </a:solidFill>
              </a:rPr>
              <a:t>в </a:t>
            </a:r>
            <a:r>
              <a:rPr lang="ru-RU" sz="1800" dirty="0">
                <a:solidFill>
                  <a:srgbClr val="C00000"/>
                </a:solidFill>
              </a:rPr>
              <a:t>луже у канавки.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Один серый, </a:t>
            </a:r>
            <a:r>
              <a:rPr lang="ru-RU" sz="1800" dirty="0" smtClean="0">
                <a:solidFill>
                  <a:srgbClr val="C00000"/>
                </a:solidFill>
              </a:rPr>
              <a:t>другой </a:t>
            </a:r>
            <a:r>
              <a:rPr lang="ru-RU" sz="1800" dirty="0">
                <a:solidFill>
                  <a:srgbClr val="C00000"/>
                </a:solidFill>
              </a:rPr>
              <a:t>белый –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Спрятались в канавке.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Вот кричит бабуся: «Ой, пропали гуси!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Один серый, </a:t>
            </a:r>
            <a:r>
              <a:rPr lang="ru-RU" sz="1800" dirty="0" smtClean="0">
                <a:solidFill>
                  <a:srgbClr val="C00000"/>
                </a:solidFill>
              </a:rPr>
              <a:t>другой </a:t>
            </a:r>
            <a:r>
              <a:rPr lang="ru-RU" sz="1800" dirty="0">
                <a:solidFill>
                  <a:srgbClr val="C00000"/>
                </a:solidFill>
              </a:rPr>
              <a:t>белый –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Гуси мои, гуси!»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Выходили гуси, </a:t>
            </a:r>
            <a:endParaRPr lang="ru-RU" sz="1800" dirty="0" smtClean="0">
              <a:solidFill>
                <a:srgbClr val="C0000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>
                <a:solidFill>
                  <a:srgbClr val="C00000"/>
                </a:solidFill>
              </a:rPr>
              <a:t>Кланялись </a:t>
            </a:r>
            <a:r>
              <a:rPr lang="ru-RU" sz="1800" dirty="0">
                <a:solidFill>
                  <a:srgbClr val="C00000"/>
                </a:solidFill>
              </a:rPr>
              <a:t>бабусе.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Один серый, </a:t>
            </a:r>
            <a:r>
              <a:rPr lang="ru-RU" sz="1800" dirty="0" smtClean="0">
                <a:solidFill>
                  <a:srgbClr val="C00000"/>
                </a:solidFill>
              </a:rPr>
              <a:t>другой </a:t>
            </a:r>
            <a:r>
              <a:rPr lang="ru-RU" sz="1800" dirty="0">
                <a:solidFill>
                  <a:srgbClr val="C00000"/>
                </a:solidFill>
              </a:rPr>
              <a:t>белый –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Кланялись бабусе.</a:t>
            </a:r>
            <a:endParaRPr lang="ru-RU" sz="1800" dirty="0">
              <a:solidFill>
                <a:srgbClr val="C00000"/>
              </a:solidFill>
              <a:effectLst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03812" y="1354263"/>
            <a:ext cx="23878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ЖИЛИ У БАБУСИ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8" name="Управляющая кнопка: домой 7">
            <a:hlinkClick r:id="rId3" action="ppaction://hlinksldjump" highlightClick="1"/>
          </p:cNvPr>
          <p:cNvSpPr/>
          <p:nvPr/>
        </p:nvSpPr>
        <p:spPr>
          <a:xfrm>
            <a:off x="8191084" y="5676585"/>
            <a:ext cx="952916" cy="1030309"/>
          </a:xfrm>
          <a:prstGeom prst="actionButtonHome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3526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091" y="2642844"/>
            <a:ext cx="3829584" cy="3962953"/>
          </a:xfrm>
          <a:prstGeom prst="rect">
            <a:avLst/>
          </a:prstGeom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+mn-lt"/>
              </a:rPr>
              <a:t>ПЕСЕНКИ, ПОТЕШКИ, ЗАКЛИЧКИ</a:t>
            </a:r>
            <a:endParaRPr lang="ru-RU" sz="3200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11555"/>
            <a:ext cx="8058150" cy="435133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1800" dirty="0">
              <a:solidFill>
                <a:srgbClr val="C00000"/>
              </a:solidFill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dirty="0">
                <a:solidFill>
                  <a:srgbClr val="C00000"/>
                </a:solidFill>
              </a:rPr>
              <a:t/>
            </a:r>
            <a:br>
              <a:rPr lang="ru-RU" sz="4000" dirty="0">
                <a:solidFill>
                  <a:srgbClr val="C00000"/>
                </a:solidFill>
              </a:rPr>
            </a:br>
            <a:endParaRPr lang="ru-RU" dirty="0" smtClean="0">
              <a:solidFill>
                <a:srgbClr val="C000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4294967295"/>
          </p:nvPr>
        </p:nvSpPr>
        <p:spPr>
          <a:xfrm>
            <a:off x="628650" y="1778946"/>
            <a:ext cx="8058150" cy="5016205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Заинька, походи, </a:t>
            </a:r>
            <a:r>
              <a:rPr lang="ru-RU" sz="1800" dirty="0" smtClean="0">
                <a:solidFill>
                  <a:srgbClr val="C00000"/>
                </a:solidFill>
              </a:rPr>
              <a:t>Серенький</a:t>
            </a:r>
            <a:r>
              <a:rPr lang="ru-RU" sz="1800" dirty="0">
                <a:solidFill>
                  <a:srgbClr val="C00000"/>
                </a:solidFill>
              </a:rPr>
              <a:t>, походи.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Вот </a:t>
            </a:r>
            <a:r>
              <a:rPr lang="ru-RU" sz="1800" dirty="0" smtClean="0">
                <a:solidFill>
                  <a:srgbClr val="C00000"/>
                </a:solidFill>
              </a:rPr>
              <a:t>так - этак </a:t>
            </a:r>
            <a:r>
              <a:rPr lang="ru-RU" sz="1800" dirty="0">
                <a:solidFill>
                  <a:srgbClr val="C00000"/>
                </a:solidFill>
              </a:rPr>
              <a:t>походи. </a:t>
            </a:r>
            <a:r>
              <a:rPr lang="ru-RU" sz="1800" dirty="0" smtClean="0">
                <a:solidFill>
                  <a:srgbClr val="C00000"/>
                </a:solidFill>
              </a:rPr>
              <a:t>Вот так - этак </a:t>
            </a:r>
            <a:r>
              <a:rPr lang="ru-RU" sz="1800" dirty="0">
                <a:solidFill>
                  <a:srgbClr val="C00000"/>
                </a:solidFill>
              </a:rPr>
              <a:t>походи.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Заинька, </a:t>
            </a:r>
            <a:r>
              <a:rPr lang="ru-RU" sz="1800" dirty="0" smtClean="0">
                <a:solidFill>
                  <a:srgbClr val="C00000"/>
                </a:solidFill>
              </a:rPr>
              <a:t>покружись, Серенький</a:t>
            </a:r>
            <a:r>
              <a:rPr lang="ru-RU" sz="1800" dirty="0">
                <a:solidFill>
                  <a:srgbClr val="C00000"/>
                </a:solidFill>
              </a:rPr>
              <a:t>, покружись.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Вот </a:t>
            </a:r>
            <a:r>
              <a:rPr lang="ru-RU" sz="1800" dirty="0" smtClean="0">
                <a:solidFill>
                  <a:srgbClr val="C00000"/>
                </a:solidFill>
              </a:rPr>
              <a:t>так - этак </a:t>
            </a:r>
            <a:r>
              <a:rPr lang="ru-RU" sz="1800" dirty="0">
                <a:solidFill>
                  <a:srgbClr val="C00000"/>
                </a:solidFill>
              </a:rPr>
              <a:t>покружись. </a:t>
            </a:r>
            <a:r>
              <a:rPr lang="ru-RU" sz="1800" dirty="0" smtClean="0">
                <a:solidFill>
                  <a:srgbClr val="C00000"/>
                </a:solidFill>
              </a:rPr>
              <a:t>Вот так - этак </a:t>
            </a:r>
            <a:r>
              <a:rPr lang="ru-RU" sz="1800" dirty="0">
                <a:solidFill>
                  <a:srgbClr val="C00000"/>
                </a:solidFill>
              </a:rPr>
              <a:t>покружись.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Заинька, топни ножкой </a:t>
            </a:r>
            <a:r>
              <a:rPr lang="ru-RU" sz="1800" dirty="0" smtClean="0">
                <a:solidFill>
                  <a:srgbClr val="C00000"/>
                </a:solidFill>
              </a:rPr>
              <a:t>Серенький</a:t>
            </a:r>
            <a:r>
              <a:rPr lang="ru-RU" sz="1800" dirty="0">
                <a:solidFill>
                  <a:srgbClr val="C00000"/>
                </a:solidFill>
              </a:rPr>
              <a:t>, топни ножкой.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Вот </a:t>
            </a:r>
            <a:r>
              <a:rPr lang="ru-RU" sz="1800" dirty="0" smtClean="0">
                <a:solidFill>
                  <a:srgbClr val="C00000"/>
                </a:solidFill>
              </a:rPr>
              <a:t>так - этак </a:t>
            </a:r>
            <a:r>
              <a:rPr lang="ru-RU" sz="1800" dirty="0">
                <a:solidFill>
                  <a:srgbClr val="C00000"/>
                </a:solidFill>
              </a:rPr>
              <a:t>топни ножкой, В</a:t>
            </a:r>
            <a:r>
              <a:rPr lang="ru-RU" sz="1800" dirty="0" smtClean="0">
                <a:solidFill>
                  <a:srgbClr val="C00000"/>
                </a:solidFill>
              </a:rPr>
              <a:t>от так - этак </a:t>
            </a:r>
            <a:r>
              <a:rPr lang="ru-RU" sz="1800" dirty="0">
                <a:solidFill>
                  <a:srgbClr val="C00000"/>
                </a:solidFill>
              </a:rPr>
              <a:t>топни ножкой. </a:t>
            </a:r>
            <a:endParaRPr lang="ru-RU" sz="1800" dirty="0" smtClean="0">
              <a:solidFill>
                <a:srgbClr val="C0000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>
                <a:solidFill>
                  <a:srgbClr val="C00000"/>
                </a:solidFill>
              </a:rPr>
              <a:t>Заинька</a:t>
            </a:r>
            <a:r>
              <a:rPr lang="ru-RU" sz="1800" dirty="0">
                <a:solidFill>
                  <a:srgbClr val="C00000"/>
                </a:solidFill>
              </a:rPr>
              <a:t>, попляши, Серенький, попляши.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>
                <a:solidFill>
                  <a:srgbClr val="C00000"/>
                </a:solidFill>
              </a:rPr>
              <a:t>Вот </a:t>
            </a:r>
            <a:r>
              <a:rPr lang="ru-RU" sz="1800" dirty="0">
                <a:solidFill>
                  <a:srgbClr val="C00000"/>
                </a:solidFill>
              </a:rPr>
              <a:t>так-этак попляши, </a:t>
            </a:r>
            <a:r>
              <a:rPr lang="ru-RU" sz="1800" dirty="0" smtClean="0">
                <a:solidFill>
                  <a:srgbClr val="C00000"/>
                </a:solidFill>
              </a:rPr>
              <a:t>Вот </a:t>
            </a:r>
            <a:r>
              <a:rPr lang="ru-RU" sz="1800" dirty="0">
                <a:solidFill>
                  <a:srgbClr val="C00000"/>
                </a:solidFill>
              </a:rPr>
              <a:t>так-этак попляши.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Заинька, поклонись, </a:t>
            </a:r>
            <a:r>
              <a:rPr lang="ru-RU" sz="1800" dirty="0" smtClean="0">
                <a:solidFill>
                  <a:srgbClr val="C00000"/>
                </a:solidFill>
              </a:rPr>
              <a:t>Серенький</a:t>
            </a:r>
            <a:r>
              <a:rPr lang="ru-RU" sz="1800" dirty="0">
                <a:solidFill>
                  <a:srgbClr val="C00000"/>
                </a:solidFill>
              </a:rPr>
              <a:t>, поклонись.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Вот так-этак </a:t>
            </a:r>
            <a:r>
              <a:rPr lang="ru-RU" sz="1800" dirty="0" smtClean="0">
                <a:solidFill>
                  <a:srgbClr val="C00000"/>
                </a:solidFill>
              </a:rPr>
              <a:t>поклонись, Вот </a:t>
            </a:r>
            <a:r>
              <a:rPr lang="ru-RU" sz="1800" dirty="0">
                <a:solidFill>
                  <a:srgbClr val="C00000"/>
                </a:solidFill>
              </a:rPr>
              <a:t>так-этак поклонись.</a:t>
            </a:r>
            <a:endParaRPr lang="ru-RU" sz="1800" dirty="0">
              <a:solidFill>
                <a:srgbClr val="C00000"/>
              </a:solidFill>
              <a:effectLst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68263" y="1317281"/>
            <a:ext cx="3036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ЗАИНЬКА, ПОПЛЯШИ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8" name="Управляющая кнопка: домой 7">
            <a:hlinkClick r:id="rId3" action="ppaction://hlinksldjump" highlightClick="1"/>
          </p:cNvPr>
          <p:cNvSpPr/>
          <p:nvPr/>
        </p:nvSpPr>
        <p:spPr>
          <a:xfrm>
            <a:off x="8191084" y="5676585"/>
            <a:ext cx="952916" cy="1030309"/>
          </a:xfrm>
          <a:prstGeom prst="actionButtonHome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9932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b="1" dirty="0" smtClean="0">
                <a:solidFill>
                  <a:srgbClr val="7030A0"/>
                </a:solidFill>
                <a:latin typeface="+mn-lt"/>
              </a:rPr>
              <a:t>СПИСОК</a:t>
            </a:r>
            <a:endParaRPr lang="ru-RU" sz="4800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2" action="ppaction://hlinksldjump"/>
              </a:rPr>
              <a:t>ПЕРВАЯ МЛАДШАЯ ГРУППА </a:t>
            </a:r>
            <a:endParaRPr lang="ru-RU" sz="3200" b="1" dirty="0" smtClean="0">
              <a:solidFill>
                <a:srgbClr val="C00000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ru-RU" sz="32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3" action="ppaction://hlinksldjump"/>
              </a:rPr>
              <a:t>ВТОРАЯ МЛАДШАЯ </a:t>
            </a:r>
            <a:r>
              <a:rPr lang="ru-RU" sz="3200" b="1" dirty="0" smtClean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3" action="ppaction://hlinksldjump"/>
              </a:rPr>
              <a:t>ГРУППА</a:t>
            </a:r>
            <a:endParaRPr lang="ru-RU" sz="3200" b="1" dirty="0" smtClean="0">
              <a:solidFill>
                <a:srgbClr val="C00000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ru-RU" sz="32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4" action="ppaction://hlinksldjump"/>
              </a:rPr>
              <a:t>СРЕДНЯЯ </a:t>
            </a:r>
            <a:r>
              <a:rPr lang="ru-RU" sz="3200" b="1" dirty="0" smtClean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4" action="ppaction://hlinksldjump"/>
              </a:rPr>
              <a:t>ГРУППА</a:t>
            </a:r>
            <a:endParaRPr lang="ru-RU" sz="3200" b="1" dirty="0" smtClean="0">
              <a:solidFill>
                <a:srgbClr val="C00000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ru-RU" sz="32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5" action="ppaction://hlinksldjump"/>
              </a:rPr>
              <a:t>СТАРШАЯ </a:t>
            </a:r>
            <a:r>
              <a:rPr lang="ru-RU" sz="3200" b="1" dirty="0" smtClean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5" action="ppaction://hlinksldjump"/>
              </a:rPr>
              <a:t>ГРУППА</a:t>
            </a:r>
            <a:endParaRPr lang="ru-RU" sz="3200" b="1" dirty="0" smtClean="0">
              <a:solidFill>
                <a:srgbClr val="C00000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ru-RU" sz="32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6" action="ppaction://hlinksldjump"/>
              </a:rPr>
              <a:t>ПОДГОТОВИТЕЛЬНАЯ К ШКОЛЕ </a:t>
            </a:r>
            <a:r>
              <a:rPr lang="ru-RU" sz="3200" b="1" dirty="0" smtClean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6" action="ppaction://hlinksldjump"/>
              </a:rPr>
              <a:t>ГРУППА</a:t>
            </a:r>
            <a:r>
              <a:rPr lang="ru-RU" sz="3200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6" action="ppaction://hlinksldjump"/>
              </a:rPr>
              <a:t/>
            </a:r>
            <a:br>
              <a:rPr lang="ru-RU" sz="3200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6" action="ppaction://hlinksldjump"/>
              </a:rPr>
            </a:b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5" name="Управляющая кнопка: домой 4">
            <a:hlinkClick r:id="rId7" action="ppaction://hlinksldjump" highlightClick="1"/>
          </p:cNvPr>
          <p:cNvSpPr/>
          <p:nvPr/>
        </p:nvSpPr>
        <p:spPr>
          <a:xfrm>
            <a:off x="8174950" y="5729768"/>
            <a:ext cx="952916" cy="1030309"/>
          </a:xfrm>
          <a:prstGeom prst="actionButtonHome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3132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515540" y="628208"/>
            <a:ext cx="8005554" cy="68388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+mn-lt"/>
              </a:rPr>
              <a:t>ПЕСЕНКИ, ПОТЕШКИ, ЗАКЛИЧКИ</a:t>
            </a:r>
            <a:endParaRPr lang="ru-RU" sz="3200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11" name="Текст 10"/>
          <p:cNvSpPr>
            <a:spLocks noGrp="1"/>
          </p:cNvSpPr>
          <p:nvPr>
            <p:ph type="body" idx="1"/>
          </p:nvPr>
        </p:nvSpPr>
        <p:spPr>
          <a:xfrm>
            <a:off x="550700" y="1145804"/>
            <a:ext cx="4188058" cy="507321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ЗАРЯ - ЗАРНИЦА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765921" y="1690771"/>
            <a:ext cx="3281643" cy="450746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Заря – заряница,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Солнцева сестрица,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День замыкает,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Месяц зажигает.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И лес – то спит,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И река – то спит,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>
                <a:solidFill>
                  <a:srgbClr val="C00000"/>
                </a:solidFill>
              </a:rPr>
              <a:t>Ходит </a:t>
            </a:r>
            <a:r>
              <a:rPr lang="ru-RU" sz="1800" dirty="0">
                <a:solidFill>
                  <a:srgbClr val="C00000"/>
                </a:solidFill>
              </a:rPr>
              <a:t>сон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У окон,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Оле спать велит.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dirty="0">
                <a:solidFill>
                  <a:srgbClr val="C00000"/>
                </a:solidFill>
              </a:rPr>
              <a:t/>
            </a:r>
            <a:br>
              <a:rPr lang="ru-RU" sz="4000" dirty="0">
                <a:solidFill>
                  <a:srgbClr val="C00000"/>
                </a:solidFill>
              </a:rPr>
            </a:br>
            <a:endParaRPr lang="ru-RU" dirty="0" smtClean="0">
              <a:solidFill>
                <a:srgbClr val="C00000"/>
              </a:solidFill>
            </a:endParaRP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3"/>
          </p:nvPr>
        </p:nvSpPr>
        <p:spPr>
          <a:xfrm>
            <a:off x="4773917" y="1084287"/>
            <a:ext cx="3852231" cy="568839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КИСОНЬКА-МУРЫСОНЬКА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4"/>
          </p:nvPr>
        </p:nvSpPr>
        <p:spPr>
          <a:xfrm>
            <a:off x="5271247" y="1678187"/>
            <a:ext cx="3354902" cy="4147460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— </a:t>
            </a:r>
            <a:r>
              <a:rPr lang="ru-RU" sz="1800" dirty="0" smtClean="0">
                <a:solidFill>
                  <a:srgbClr val="C00000"/>
                </a:solidFill>
              </a:rPr>
              <a:t>Кисонька - мурысонька</a:t>
            </a:r>
            <a:r>
              <a:rPr lang="ru-RU" sz="1800" dirty="0">
                <a:solidFill>
                  <a:srgbClr val="C00000"/>
                </a:solidFill>
              </a:rPr>
              <a:t>,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Ты где была?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— На мельнице.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— Кисонька мурысонька,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Что там делала?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— Муку молола.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— </a:t>
            </a:r>
            <a:r>
              <a:rPr lang="ru-RU" sz="1800" dirty="0" smtClean="0">
                <a:solidFill>
                  <a:srgbClr val="C00000"/>
                </a:solidFill>
              </a:rPr>
              <a:t>Кисонька - мурысонька</a:t>
            </a:r>
            <a:r>
              <a:rPr lang="ru-RU" sz="1800" dirty="0">
                <a:solidFill>
                  <a:srgbClr val="C00000"/>
                </a:solidFill>
              </a:rPr>
              <a:t>,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Что из муки пекла?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— Прянички.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— </a:t>
            </a:r>
            <a:r>
              <a:rPr lang="ru-RU" sz="1800" dirty="0" smtClean="0">
                <a:solidFill>
                  <a:srgbClr val="C00000"/>
                </a:solidFill>
              </a:rPr>
              <a:t>Кисонька - мурысонька</a:t>
            </a:r>
            <a:r>
              <a:rPr lang="ru-RU" sz="1800" dirty="0">
                <a:solidFill>
                  <a:srgbClr val="C00000"/>
                </a:solidFill>
              </a:rPr>
              <a:t>,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С кем прянички ела?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— Одна.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— Не ешь одна!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Не ешь одна!</a:t>
            </a:r>
            <a:endParaRPr lang="ru-RU" sz="1800" dirty="0">
              <a:solidFill>
                <a:srgbClr val="C00000"/>
              </a:solidFill>
              <a:effectLst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872" y="1565617"/>
            <a:ext cx="3437482" cy="4700653"/>
          </a:xfrm>
          <a:prstGeom prst="rect">
            <a:avLst/>
          </a:prstGeom>
        </p:spPr>
      </p:pic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191084" y="5676585"/>
            <a:ext cx="952916" cy="1030309"/>
          </a:xfrm>
          <a:prstGeom prst="actionButtonHome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7237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515540" y="628208"/>
            <a:ext cx="8005554" cy="68388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+mn-lt"/>
              </a:rPr>
              <a:t>ПЕСЕНКИ, ПОТЕШКИ, ЗАКЛИЧКИ</a:t>
            </a:r>
            <a:endParaRPr lang="ru-RU" sz="3200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11" name="Текст 10"/>
          <p:cNvSpPr>
            <a:spLocks noGrp="1"/>
          </p:cNvSpPr>
          <p:nvPr>
            <p:ph type="body" idx="1"/>
          </p:nvPr>
        </p:nvSpPr>
        <p:spPr>
          <a:xfrm>
            <a:off x="550700" y="1145804"/>
            <a:ext cx="4188058" cy="507321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КУРОЧКА – РЯБУШЕЧКА 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1317812" y="1678187"/>
            <a:ext cx="3052482" cy="450746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- </a:t>
            </a:r>
            <a:r>
              <a:rPr lang="ru-RU" sz="1800" dirty="0" smtClean="0">
                <a:solidFill>
                  <a:srgbClr val="C00000"/>
                </a:solidFill>
              </a:rPr>
              <a:t>Курочка - рябушечка</a:t>
            </a:r>
            <a:r>
              <a:rPr lang="ru-RU" sz="1800" dirty="0">
                <a:solidFill>
                  <a:srgbClr val="C00000"/>
                </a:solidFill>
              </a:rPr>
              <a:t>,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Куда пошла?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- На речку.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- </a:t>
            </a:r>
            <a:r>
              <a:rPr lang="ru-RU" sz="1800" dirty="0" smtClean="0">
                <a:solidFill>
                  <a:srgbClr val="C00000"/>
                </a:solidFill>
              </a:rPr>
              <a:t>Курочка - рябушечка</a:t>
            </a:r>
            <a:r>
              <a:rPr lang="ru-RU" sz="1800" dirty="0">
                <a:solidFill>
                  <a:srgbClr val="C00000"/>
                </a:solidFill>
              </a:rPr>
              <a:t>,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Зачем пошла?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- За водичкой.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- </a:t>
            </a:r>
            <a:r>
              <a:rPr lang="ru-RU" sz="1800" dirty="0" smtClean="0">
                <a:solidFill>
                  <a:srgbClr val="C00000"/>
                </a:solidFill>
              </a:rPr>
              <a:t>Курочка - рябушечка</a:t>
            </a:r>
            <a:r>
              <a:rPr lang="ru-RU" sz="1800" dirty="0">
                <a:solidFill>
                  <a:srgbClr val="C00000"/>
                </a:solidFill>
              </a:rPr>
              <a:t>,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Зачем тебе водичка?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>
                <a:solidFill>
                  <a:srgbClr val="C00000"/>
                </a:solidFill>
              </a:rPr>
              <a:t>- Цыпляточек </a:t>
            </a:r>
            <a:r>
              <a:rPr lang="ru-RU" sz="1800" dirty="0">
                <a:solidFill>
                  <a:srgbClr val="C00000"/>
                </a:solidFill>
              </a:rPr>
              <a:t>поить.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- </a:t>
            </a:r>
            <a:r>
              <a:rPr lang="ru-RU" sz="1800" dirty="0" smtClean="0">
                <a:solidFill>
                  <a:srgbClr val="C00000"/>
                </a:solidFill>
              </a:rPr>
              <a:t>Курочка - рябушечка</a:t>
            </a:r>
            <a:r>
              <a:rPr lang="ru-RU" sz="1800" dirty="0">
                <a:solidFill>
                  <a:srgbClr val="C00000"/>
                </a:solidFill>
              </a:rPr>
              <a:t>,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Как цыплята просят пить?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- Пи-пи-пи-пи-пи-пи-пи-пи!</a:t>
            </a:r>
          </a:p>
          <a:p>
            <a:pPr marL="0" indent="0">
              <a:buNone/>
            </a:pPr>
            <a:r>
              <a:rPr lang="ru-RU" sz="2300" dirty="0">
                <a:solidFill>
                  <a:srgbClr val="C00000"/>
                </a:solidFill>
              </a:rPr>
              <a:t> 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dirty="0" smtClean="0">
              <a:solidFill>
                <a:srgbClr val="C00000"/>
              </a:solidFill>
            </a:endParaRP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3"/>
          </p:nvPr>
        </p:nvSpPr>
        <p:spPr>
          <a:xfrm>
            <a:off x="4253053" y="1084287"/>
            <a:ext cx="4373096" cy="568839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НА УЛИЦЕ ТРИ КУРИЦЫ  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4"/>
          </p:nvPr>
        </p:nvSpPr>
        <p:spPr>
          <a:xfrm>
            <a:off x="5392271" y="1678187"/>
            <a:ext cx="3233878" cy="4147460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На улице три курицы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С петухом дерутся.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В окошко три девицы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Смотрят и смеются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«Кыш! Кыш!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Ха-ха-ха!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Пожалейте петуха!»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3607142"/>
            <a:ext cx="4990684" cy="2788912"/>
          </a:xfrm>
          <a:prstGeom prst="rect">
            <a:avLst/>
          </a:prstGeom>
        </p:spPr>
      </p:pic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191084" y="5676585"/>
            <a:ext cx="952916" cy="1030309"/>
          </a:xfrm>
          <a:prstGeom prst="actionButtonHome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0070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11" y="1934762"/>
            <a:ext cx="3403256" cy="4383432"/>
          </a:xfrm>
          <a:prstGeom prst="rect">
            <a:avLst/>
          </a:prstGeom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515540" y="628208"/>
            <a:ext cx="8005554" cy="68388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+mn-lt"/>
              </a:rPr>
              <a:t>ПЕСЕНКИ, ПОТЕШКИ, ЗАКЛИЧКИ</a:t>
            </a:r>
            <a:endParaRPr lang="ru-RU" sz="3200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11" name="Текст 10"/>
          <p:cNvSpPr>
            <a:spLocks noGrp="1"/>
          </p:cNvSpPr>
          <p:nvPr>
            <p:ph type="body" idx="1"/>
          </p:nvPr>
        </p:nvSpPr>
        <p:spPr>
          <a:xfrm>
            <a:off x="533366" y="1250876"/>
            <a:ext cx="4188058" cy="507321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НОЧЬ ПРИШЛА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860612" y="1829689"/>
            <a:ext cx="3878145" cy="4355957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Ночь пришла, </a:t>
            </a:r>
            <a:r>
              <a:rPr lang="ru-RU" sz="1800" dirty="0" smtClean="0">
                <a:solidFill>
                  <a:srgbClr val="C00000"/>
                </a:solidFill>
              </a:rPr>
              <a:t>темноту </a:t>
            </a:r>
            <a:r>
              <a:rPr lang="ru-RU" sz="1800" dirty="0">
                <a:solidFill>
                  <a:srgbClr val="C00000"/>
                </a:solidFill>
              </a:rPr>
              <a:t>привела,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Задремал петушок, </a:t>
            </a:r>
            <a:r>
              <a:rPr lang="ru-RU" sz="1800" dirty="0" smtClean="0">
                <a:solidFill>
                  <a:srgbClr val="C00000"/>
                </a:solidFill>
              </a:rPr>
              <a:t>запел </a:t>
            </a:r>
            <a:r>
              <a:rPr lang="ru-RU" sz="1800" dirty="0">
                <a:solidFill>
                  <a:srgbClr val="C00000"/>
                </a:solidFill>
              </a:rPr>
              <a:t>сверчок.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Вышла </a:t>
            </a:r>
            <a:r>
              <a:rPr lang="ru-RU" sz="1800" dirty="0" smtClean="0">
                <a:solidFill>
                  <a:srgbClr val="C00000"/>
                </a:solidFill>
              </a:rPr>
              <a:t>маменька, закрыла </a:t>
            </a:r>
            <a:r>
              <a:rPr lang="ru-RU" sz="1800" dirty="0">
                <a:solidFill>
                  <a:srgbClr val="C00000"/>
                </a:solidFill>
              </a:rPr>
              <a:t>ставеньку.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Засыпай, Баю-бай.</a:t>
            </a:r>
          </a:p>
          <a:p>
            <a:pPr marL="0" indent="0">
              <a:buNone/>
            </a:pPr>
            <a:r>
              <a:rPr lang="ru-RU" sz="1800" dirty="0"/>
              <a:t/>
            </a:r>
            <a:br>
              <a:rPr lang="ru-RU" sz="1800" dirty="0"/>
            </a:br>
            <a:r>
              <a:rPr lang="ru-RU" sz="4000" dirty="0">
                <a:solidFill>
                  <a:srgbClr val="C00000"/>
                </a:solidFill>
              </a:rPr>
              <a:t/>
            </a:r>
            <a:br>
              <a:rPr lang="ru-RU" sz="4000" dirty="0">
                <a:solidFill>
                  <a:srgbClr val="C00000"/>
                </a:solidFill>
              </a:rPr>
            </a:br>
            <a:endParaRPr lang="ru-RU" dirty="0" smtClean="0">
              <a:solidFill>
                <a:srgbClr val="C00000"/>
              </a:solidFill>
            </a:endParaRP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3"/>
          </p:nvPr>
        </p:nvSpPr>
        <p:spPr>
          <a:xfrm>
            <a:off x="4253053" y="1190255"/>
            <a:ext cx="4373096" cy="568839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МАЛЬЧИК – ПАЛЬЧИК 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4"/>
          </p:nvPr>
        </p:nvSpPr>
        <p:spPr>
          <a:xfrm>
            <a:off x="4633703" y="1818818"/>
            <a:ext cx="3887391" cy="4147460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- </a:t>
            </a:r>
            <a:r>
              <a:rPr lang="ru-RU" sz="1800" dirty="0" smtClean="0">
                <a:solidFill>
                  <a:srgbClr val="C00000"/>
                </a:solidFill>
              </a:rPr>
              <a:t>Мальчик-пальчик, где </a:t>
            </a:r>
            <a:r>
              <a:rPr lang="ru-RU" sz="1800" dirty="0">
                <a:solidFill>
                  <a:srgbClr val="C00000"/>
                </a:solidFill>
              </a:rPr>
              <a:t>ты был?</a:t>
            </a:r>
            <a:br>
              <a:rPr lang="ru-RU" sz="1800" dirty="0">
                <a:solidFill>
                  <a:srgbClr val="C00000"/>
                </a:solidFill>
              </a:rPr>
            </a:br>
            <a:r>
              <a:rPr lang="ru-RU" sz="1800" dirty="0">
                <a:solidFill>
                  <a:srgbClr val="C00000"/>
                </a:solidFill>
              </a:rPr>
              <a:t>- С этим братцем в лес ходил,</a:t>
            </a:r>
            <a:br>
              <a:rPr lang="ru-RU" sz="1800" dirty="0">
                <a:solidFill>
                  <a:srgbClr val="C00000"/>
                </a:solidFill>
              </a:rPr>
            </a:br>
            <a:r>
              <a:rPr lang="ru-RU" sz="1800" dirty="0">
                <a:solidFill>
                  <a:srgbClr val="C00000"/>
                </a:solidFill>
              </a:rPr>
              <a:t>С этим братцем щи варил,</a:t>
            </a:r>
            <a:br>
              <a:rPr lang="ru-RU" sz="1800" dirty="0">
                <a:solidFill>
                  <a:srgbClr val="C00000"/>
                </a:solidFill>
              </a:rPr>
            </a:br>
            <a:r>
              <a:rPr lang="ru-RU" sz="1800" dirty="0">
                <a:solidFill>
                  <a:srgbClr val="C00000"/>
                </a:solidFill>
              </a:rPr>
              <a:t>С этим братцем кашу ел,</a:t>
            </a:r>
            <a:br>
              <a:rPr lang="ru-RU" sz="1800" dirty="0">
                <a:solidFill>
                  <a:srgbClr val="C00000"/>
                </a:solidFill>
              </a:rPr>
            </a:br>
            <a:r>
              <a:rPr lang="ru-RU" sz="1800" dirty="0">
                <a:solidFill>
                  <a:srgbClr val="C00000"/>
                </a:solidFill>
              </a:rPr>
              <a:t>С этим братцем песни пел.</a:t>
            </a:r>
            <a:br>
              <a:rPr lang="ru-RU" sz="1800" dirty="0">
                <a:solidFill>
                  <a:srgbClr val="C00000"/>
                </a:solidFill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497" y="3334871"/>
            <a:ext cx="2991587" cy="2983323"/>
          </a:xfrm>
          <a:prstGeom prst="rect">
            <a:avLst/>
          </a:prstGeom>
        </p:spPr>
      </p:pic>
      <p:sp>
        <p:nvSpPr>
          <p:cNvPr id="13" name="Управляющая кнопка: домой 12">
            <a:hlinkClick r:id="rId4" action="ppaction://hlinksldjump" highlightClick="1"/>
          </p:cNvPr>
          <p:cNvSpPr/>
          <p:nvPr/>
        </p:nvSpPr>
        <p:spPr>
          <a:xfrm>
            <a:off x="8191084" y="5676585"/>
            <a:ext cx="952916" cy="1030309"/>
          </a:xfrm>
          <a:prstGeom prst="actionButtonHome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089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515540" y="628208"/>
            <a:ext cx="8005554" cy="68388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+mn-lt"/>
              </a:rPr>
              <a:t>ПЕСЕНКИ, ПОТЕШКИ, ЗАКЛИЧКИ</a:t>
            </a:r>
            <a:endParaRPr lang="ru-RU" sz="3200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11" name="Текст 10"/>
          <p:cNvSpPr>
            <a:spLocks noGrp="1"/>
          </p:cNvSpPr>
          <p:nvPr>
            <p:ph type="body" idx="1"/>
          </p:nvPr>
        </p:nvSpPr>
        <p:spPr>
          <a:xfrm>
            <a:off x="820972" y="1141919"/>
            <a:ext cx="4188058" cy="507321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СИДИТ БЕЛКА НА ТЕЛЕЖКЕ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1088651" y="1678187"/>
            <a:ext cx="3281643" cy="450746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Сидит белка на тележке,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Продает она орешки: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Лисичке-сестричке,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Воробью, синичке,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>
                <a:solidFill>
                  <a:srgbClr val="C00000"/>
                </a:solidFill>
              </a:rPr>
              <a:t>Мишке </a:t>
            </a:r>
            <a:r>
              <a:rPr lang="ru-RU" sz="1800" dirty="0">
                <a:solidFill>
                  <a:srgbClr val="C00000"/>
                </a:solidFill>
              </a:rPr>
              <a:t>толстопятому,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Заиньке усатому,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Кому в зобок,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Кому в платок,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Кому в лапочку.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dirty="0">
                <a:solidFill>
                  <a:srgbClr val="C00000"/>
                </a:solidFill>
              </a:rPr>
              <a:t/>
            </a:r>
            <a:br>
              <a:rPr lang="ru-RU" sz="4000" dirty="0">
                <a:solidFill>
                  <a:srgbClr val="C00000"/>
                </a:solidFill>
              </a:rPr>
            </a:br>
            <a:endParaRPr lang="ru-RU" dirty="0" smtClean="0">
              <a:solidFill>
                <a:srgbClr val="C00000"/>
              </a:solidFill>
            </a:endParaRP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3"/>
          </p:nvPr>
        </p:nvSpPr>
        <p:spPr>
          <a:xfrm>
            <a:off x="4315529" y="1111162"/>
            <a:ext cx="4373096" cy="52938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РАДУГА – ДУГА 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4"/>
          </p:nvPr>
        </p:nvSpPr>
        <p:spPr>
          <a:xfrm>
            <a:off x="5647765" y="1678187"/>
            <a:ext cx="2978384" cy="4147460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Радуга-дуга,</a:t>
            </a:r>
            <a:br>
              <a:rPr lang="ru-RU" sz="1800" dirty="0">
                <a:solidFill>
                  <a:srgbClr val="C00000"/>
                </a:solidFill>
              </a:rPr>
            </a:br>
            <a:r>
              <a:rPr lang="ru-RU" sz="1800" dirty="0">
                <a:solidFill>
                  <a:srgbClr val="C00000"/>
                </a:solidFill>
              </a:rPr>
              <a:t>Подавай дождя!</a:t>
            </a:r>
            <a:br>
              <a:rPr lang="ru-RU" sz="1800" dirty="0">
                <a:solidFill>
                  <a:srgbClr val="C00000"/>
                </a:solidFill>
              </a:rPr>
            </a:br>
            <a:r>
              <a:rPr lang="ru-RU" sz="1800" dirty="0">
                <a:solidFill>
                  <a:srgbClr val="C00000"/>
                </a:solidFill>
              </a:rPr>
              <a:t>Нам по ложке,</a:t>
            </a:r>
            <a:br>
              <a:rPr lang="ru-RU" sz="1800" dirty="0">
                <a:solidFill>
                  <a:srgbClr val="C00000"/>
                </a:solidFill>
              </a:rPr>
            </a:br>
            <a:r>
              <a:rPr lang="ru-RU" sz="1800" dirty="0">
                <a:solidFill>
                  <a:srgbClr val="C00000"/>
                </a:solidFill>
              </a:rPr>
              <a:t>Медведю по </a:t>
            </a:r>
            <a:r>
              <a:rPr lang="ru-RU" sz="1800" dirty="0" smtClean="0">
                <a:solidFill>
                  <a:srgbClr val="C00000"/>
                </a:solidFill>
              </a:rPr>
              <a:t>плошке</a:t>
            </a:r>
            <a:r>
              <a:rPr lang="ru-RU" sz="1800" dirty="0">
                <a:solidFill>
                  <a:srgbClr val="C00000"/>
                </a:solidFill>
              </a:rPr>
              <a:t>,</a:t>
            </a:r>
            <a:br>
              <a:rPr lang="ru-RU" sz="1800" dirty="0">
                <a:solidFill>
                  <a:srgbClr val="C00000"/>
                </a:solidFill>
              </a:rPr>
            </a:br>
            <a:r>
              <a:rPr lang="ru-RU" sz="1800" dirty="0">
                <a:solidFill>
                  <a:srgbClr val="C00000"/>
                </a:solidFill>
              </a:rPr>
              <a:t>А серому волку —</a:t>
            </a:r>
            <a:br>
              <a:rPr lang="ru-RU" sz="1800" dirty="0">
                <a:solidFill>
                  <a:srgbClr val="C00000"/>
                </a:solidFill>
              </a:rPr>
            </a:br>
            <a:r>
              <a:rPr lang="ru-RU" sz="1800" dirty="0">
                <a:solidFill>
                  <a:srgbClr val="C00000"/>
                </a:solidFill>
              </a:rPr>
              <a:t>По полному ведёрку!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00" y="3787930"/>
            <a:ext cx="3322053" cy="24993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080" y="3348318"/>
            <a:ext cx="5061545" cy="2938962"/>
          </a:xfrm>
          <a:prstGeom prst="rect">
            <a:avLst/>
          </a:prstGeom>
        </p:spPr>
      </p:pic>
      <p:sp>
        <p:nvSpPr>
          <p:cNvPr id="13" name="Управляющая кнопка: домой 12">
            <a:hlinkClick r:id="rId4" action="ppaction://hlinksldjump" highlightClick="1"/>
          </p:cNvPr>
          <p:cNvSpPr/>
          <p:nvPr/>
        </p:nvSpPr>
        <p:spPr>
          <a:xfrm>
            <a:off x="8191084" y="5676585"/>
            <a:ext cx="952916" cy="1030309"/>
          </a:xfrm>
          <a:prstGeom prst="actionButtonHome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4240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515540" y="628208"/>
            <a:ext cx="8005554" cy="68388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+mn-lt"/>
              </a:rPr>
              <a:t>ПЕСЕНКИ, ПОТЕШКИ, ЗАКЛИЧКИ</a:t>
            </a:r>
            <a:endParaRPr lang="ru-RU" sz="3200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11" name="Текст 10"/>
          <p:cNvSpPr>
            <a:spLocks noGrp="1"/>
          </p:cNvSpPr>
          <p:nvPr>
            <p:ph type="body" idx="1"/>
          </p:nvPr>
        </p:nvSpPr>
        <p:spPr>
          <a:xfrm>
            <a:off x="514294" y="1109348"/>
            <a:ext cx="3145631" cy="584981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ТЕНЬ-ТЕНЬ, ПОТЕТЕНЬ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619349" y="1714642"/>
            <a:ext cx="3281643" cy="45074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>
                <a:solidFill>
                  <a:srgbClr val="C00000"/>
                </a:solidFill>
              </a:rPr>
              <a:t>Тень-тень, потетень,</a:t>
            </a:r>
            <a:br>
              <a:rPr lang="ru-RU" sz="1800" dirty="0">
                <a:solidFill>
                  <a:srgbClr val="C00000"/>
                </a:solidFill>
              </a:rPr>
            </a:br>
            <a:r>
              <a:rPr lang="ru-RU" sz="1800" dirty="0">
                <a:solidFill>
                  <a:srgbClr val="C00000"/>
                </a:solidFill>
              </a:rPr>
              <a:t>Выше города плетень.</a:t>
            </a:r>
            <a:br>
              <a:rPr lang="ru-RU" sz="1800" dirty="0">
                <a:solidFill>
                  <a:srgbClr val="C00000"/>
                </a:solidFill>
              </a:rPr>
            </a:br>
            <a:r>
              <a:rPr lang="ru-RU" sz="1800" dirty="0">
                <a:solidFill>
                  <a:srgbClr val="C00000"/>
                </a:solidFill>
              </a:rPr>
              <a:t>Сели звери под плетень.</a:t>
            </a:r>
            <a:br>
              <a:rPr lang="ru-RU" sz="1800" dirty="0">
                <a:solidFill>
                  <a:srgbClr val="C00000"/>
                </a:solidFill>
              </a:rPr>
            </a:br>
            <a:r>
              <a:rPr lang="ru-RU" sz="1800" dirty="0">
                <a:solidFill>
                  <a:srgbClr val="C00000"/>
                </a:solidFill>
              </a:rPr>
              <a:t>Похвалялися весь день:</a:t>
            </a:r>
            <a:br>
              <a:rPr lang="ru-RU" sz="1800" dirty="0">
                <a:solidFill>
                  <a:srgbClr val="C00000"/>
                </a:solidFill>
              </a:rPr>
            </a:br>
            <a:r>
              <a:rPr lang="ru-RU" sz="1800" dirty="0">
                <a:solidFill>
                  <a:srgbClr val="C00000"/>
                </a:solidFill>
              </a:rPr>
              <a:t>Похвалялася лиса:</a:t>
            </a:r>
            <a:br>
              <a:rPr lang="ru-RU" sz="1800" dirty="0">
                <a:solidFill>
                  <a:srgbClr val="C00000"/>
                </a:solidFill>
              </a:rPr>
            </a:br>
            <a:r>
              <a:rPr lang="ru-RU" sz="1800" dirty="0">
                <a:solidFill>
                  <a:srgbClr val="C00000"/>
                </a:solidFill>
              </a:rPr>
              <a:t>- Всему свету я краса!</a:t>
            </a:r>
            <a:br>
              <a:rPr lang="ru-RU" sz="1800" dirty="0">
                <a:solidFill>
                  <a:srgbClr val="C00000"/>
                </a:solidFill>
              </a:rPr>
            </a:br>
            <a:r>
              <a:rPr lang="ru-RU" sz="1800" dirty="0">
                <a:solidFill>
                  <a:srgbClr val="C00000"/>
                </a:solidFill>
              </a:rPr>
              <a:t>Похвалялся зайка:</a:t>
            </a:r>
            <a:br>
              <a:rPr lang="ru-RU" sz="1800" dirty="0">
                <a:solidFill>
                  <a:srgbClr val="C00000"/>
                </a:solidFill>
              </a:rPr>
            </a:br>
            <a:r>
              <a:rPr lang="ru-RU" sz="1800" dirty="0">
                <a:solidFill>
                  <a:srgbClr val="C00000"/>
                </a:solidFill>
              </a:rPr>
              <a:t>- Поди, догоняй-ка!</a:t>
            </a:r>
            <a:br>
              <a:rPr lang="ru-RU" sz="1800" dirty="0">
                <a:solidFill>
                  <a:srgbClr val="C00000"/>
                </a:solidFill>
              </a:rPr>
            </a:br>
            <a:r>
              <a:rPr lang="ru-RU" sz="1800" dirty="0">
                <a:solidFill>
                  <a:srgbClr val="C00000"/>
                </a:solidFill>
              </a:rPr>
              <a:t>Похвалялись ежи:</a:t>
            </a:r>
            <a:br>
              <a:rPr lang="ru-RU" sz="1800" dirty="0">
                <a:solidFill>
                  <a:srgbClr val="C00000"/>
                </a:solidFill>
              </a:rPr>
            </a:br>
            <a:r>
              <a:rPr lang="ru-RU" sz="1800" dirty="0">
                <a:solidFill>
                  <a:srgbClr val="C00000"/>
                </a:solidFill>
              </a:rPr>
              <a:t>- У нас шубы хороши!</a:t>
            </a:r>
            <a:br>
              <a:rPr lang="ru-RU" sz="1800" dirty="0">
                <a:solidFill>
                  <a:srgbClr val="C00000"/>
                </a:solidFill>
              </a:rPr>
            </a:br>
            <a:r>
              <a:rPr lang="ru-RU" sz="1800" dirty="0">
                <a:solidFill>
                  <a:srgbClr val="C00000"/>
                </a:solidFill>
              </a:rPr>
              <a:t>Похвалялся медведь:</a:t>
            </a:r>
            <a:br>
              <a:rPr lang="ru-RU" sz="1800" dirty="0">
                <a:solidFill>
                  <a:srgbClr val="C00000"/>
                </a:solidFill>
              </a:rPr>
            </a:br>
            <a:r>
              <a:rPr lang="ru-RU" sz="1800" dirty="0">
                <a:solidFill>
                  <a:srgbClr val="C00000"/>
                </a:solidFill>
              </a:rPr>
              <a:t>- Могу песни я петь!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dirty="0">
                <a:solidFill>
                  <a:srgbClr val="C00000"/>
                </a:solidFill>
              </a:rPr>
              <a:t/>
            </a:r>
            <a:br>
              <a:rPr lang="ru-RU" sz="4000" dirty="0">
                <a:solidFill>
                  <a:srgbClr val="C00000"/>
                </a:solidFill>
              </a:rPr>
            </a:br>
            <a:endParaRPr lang="ru-RU" dirty="0" smtClean="0">
              <a:solidFill>
                <a:srgbClr val="C00000"/>
              </a:solidFill>
            </a:endParaRP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3"/>
          </p:nvPr>
        </p:nvSpPr>
        <p:spPr>
          <a:xfrm>
            <a:off x="5187484" y="1109348"/>
            <a:ext cx="3438665" cy="568839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ТИЛИ-БОМ! ТИЛИ-БОМ!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4"/>
          </p:nvPr>
        </p:nvSpPr>
        <p:spPr>
          <a:xfrm>
            <a:off x="5599999" y="1678187"/>
            <a:ext cx="3026149" cy="414746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Тили-бом! Тили-бом!</a:t>
            </a:r>
            <a:br>
              <a:rPr lang="ru-RU" sz="1800" dirty="0">
                <a:solidFill>
                  <a:srgbClr val="C00000"/>
                </a:solidFill>
              </a:rPr>
            </a:br>
            <a:r>
              <a:rPr lang="ru-RU" sz="1800" dirty="0">
                <a:solidFill>
                  <a:srgbClr val="C00000"/>
                </a:solidFill>
              </a:rPr>
              <a:t>Загорелся кошкин дом!</a:t>
            </a:r>
            <a:br>
              <a:rPr lang="ru-RU" sz="1800" dirty="0">
                <a:solidFill>
                  <a:srgbClr val="C00000"/>
                </a:solidFill>
              </a:rPr>
            </a:br>
            <a:r>
              <a:rPr lang="ru-RU" sz="1800" dirty="0">
                <a:solidFill>
                  <a:srgbClr val="C00000"/>
                </a:solidFill>
              </a:rPr>
              <a:t>Загорелся кошкин дом,</a:t>
            </a:r>
            <a:br>
              <a:rPr lang="ru-RU" sz="1800" dirty="0">
                <a:solidFill>
                  <a:srgbClr val="C00000"/>
                </a:solidFill>
              </a:rPr>
            </a:br>
            <a:r>
              <a:rPr lang="ru-RU" sz="1800" dirty="0">
                <a:solidFill>
                  <a:srgbClr val="C00000"/>
                </a:solidFill>
              </a:rPr>
              <a:t>Идет дым столбом!</a:t>
            </a:r>
            <a:br>
              <a:rPr lang="ru-RU" sz="1800" dirty="0">
                <a:solidFill>
                  <a:srgbClr val="C00000"/>
                </a:solidFill>
              </a:rPr>
            </a:br>
            <a:r>
              <a:rPr lang="ru-RU" sz="1800" dirty="0">
                <a:solidFill>
                  <a:srgbClr val="C00000"/>
                </a:solidFill>
              </a:rPr>
              <a:t>Кошка выскочила!</a:t>
            </a:r>
            <a:br>
              <a:rPr lang="ru-RU" sz="1800" dirty="0">
                <a:solidFill>
                  <a:srgbClr val="C00000"/>
                </a:solidFill>
              </a:rPr>
            </a:br>
            <a:r>
              <a:rPr lang="ru-RU" sz="1800" dirty="0">
                <a:solidFill>
                  <a:srgbClr val="C00000"/>
                </a:solidFill>
              </a:rPr>
              <a:t>Глаза выпучила.</a:t>
            </a:r>
            <a:br>
              <a:rPr lang="ru-RU" sz="1800" dirty="0">
                <a:solidFill>
                  <a:srgbClr val="C00000"/>
                </a:solidFill>
              </a:rPr>
            </a:br>
            <a:r>
              <a:rPr lang="ru-RU" sz="1800" dirty="0">
                <a:solidFill>
                  <a:srgbClr val="C00000"/>
                </a:solidFill>
              </a:rPr>
              <a:t>Бежит курочка с ведром</a:t>
            </a:r>
            <a:br>
              <a:rPr lang="ru-RU" sz="1800" dirty="0">
                <a:solidFill>
                  <a:srgbClr val="C00000"/>
                </a:solidFill>
              </a:rPr>
            </a:br>
            <a:r>
              <a:rPr lang="ru-RU" sz="1800" dirty="0">
                <a:solidFill>
                  <a:srgbClr val="C00000"/>
                </a:solidFill>
              </a:rPr>
              <a:t>Заливает кошкин дом,</a:t>
            </a:r>
            <a:br>
              <a:rPr lang="ru-RU" sz="1800" dirty="0">
                <a:solidFill>
                  <a:srgbClr val="C00000"/>
                </a:solidFill>
              </a:rPr>
            </a:br>
            <a:r>
              <a:rPr lang="ru-RU" sz="1800" dirty="0">
                <a:solidFill>
                  <a:srgbClr val="C00000"/>
                </a:solidFill>
              </a:rPr>
              <a:t>А лошадка – с фонарем,</a:t>
            </a:r>
            <a:br>
              <a:rPr lang="ru-RU" sz="1800" dirty="0">
                <a:solidFill>
                  <a:srgbClr val="C00000"/>
                </a:solidFill>
              </a:rPr>
            </a:br>
            <a:r>
              <a:rPr lang="ru-RU" sz="1800" dirty="0">
                <a:solidFill>
                  <a:srgbClr val="C00000"/>
                </a:solidFill>
              </a:rPr>
              <a:t>А собачка - с помелом,</a:t>
            </a:r>
            <a:br>
              <a:rPr lang="ru-RU" sz="1800" dirty="0">
                <a:solidFill>
                  <a:srgbClr val="C00000"/>
                </a:solidFill>
              </a:rPr>
            </a:br>
            <a:r>
              <a:rPr lang="ru-RU" sz="1800" dirty="0">
                <a:solidFill>
                  <a:srgbClr val="C00000"/>
                </a:solidFill>
              </a:rPr>
              <a:t>Серый заюшка с листом</a:t>
            </a:r>
            <a:br>
              <a:rPr lang="ru-RU" sz="1800" dirty="0">
                <a:solidFill>
                  <a:srgbClr val="C00000"/>
                </a:solidFill>
              </a:rPr>
            </a:br>
            <a:r>
              <a:rPr lang="ru-RU" sz="1800" dirty="0">
                <a:solidFill>
                  <a:srgbClr val="C00000"/>
                </a:solidFill>
              </a:rPr>
              <a:t>Раз! </a:t>
            </a:r>
            <a:r>
              <a:rPr lang="ru-RU" sz="1800" dirty="0" smtClean="0">
                <a:solidFill>
                  <a:srgbClr val="C00000"/>
                </a:solidFill>
              </a:rPr>
              <a:t>Раз! Раз</a:t>
            </a:r>
            <a:r>
              <a:rPr lang="ru-RU" sz="1800" dirty="0">
                <a:solidFill>
                  <a:srgbClr val="C00000"/>
                </a:solidFill>
              </a:rPr>
              <a:t>! Раз!</a:t>
            </a:r>
            <a:br>
              <a:rPr lang="ru-RU" sz="1800" dirty="0">
                <a:solidFill>
                  <a:srgbClr val="C00000"/>
                </a:solidFill>
              </a:rPr>
            </a:br>
            <a:r>
              <a:rPr lang="ru-RU" sz="1800" dirty="0">
                <a:solidFill>
                  <a:srgbClr val="C00000"/>
                </a:solidFill>
              </a:rPr>
              <a:t>И </a:t>
            </a:r>
            <a:r>
              <a:rPr lang="ru-RU" sz="1800" dirty="0" smtClean="0">
                <a:solidFill>
                  <a:srgbClr val="C00000"/>
                </a:solidFill>
              </a:rPr>
              <a:t>огонь погас</a:t>
            </a:r>
            <a:r>
              <a:rPr lang="ru-RU" sz="1800" dirty="0">
                <a:solidFill>
                  <a:srgbClr val="C00000"/>
                </a:solidFill>
              </a:rPr>
              <a:t>!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424" y="3251843"/>
            <a:ext cx="4296980" cy="2990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124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515540" y="628208"/>
            <a:ext cx="8005554" cy="68388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+mn-lt"/>
              </a:rPr>
              <a:t>ПЕСЕНКИ, ПОТЕШКИ, ЗАКЛИЧКИ</a:t>
            </a:r>
            <a:endParaRPr lang="ru-RU" sz="3200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11" name="Текст 10"/>
          <p:cNvSpPr>
            <a:spLocks noGrp="1"/>
          </p:cNvSpPr>
          <p:nvPr>
            <p:ph type="body" idx="1"/>
          </p:nvPr>
        </p:nvSpPr>
        <p:spPr>
          <a:xfrm>
            <a:off x="806824" y="1109348"/>
            <a:ext cx="3334870" cy="584981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ТРАВКА - МУРАВКА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619349" y="1714642"/>
            <a:ext cx="3952651" cy="450746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Травка-муравка со сна поднялась,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Птица-синица за зерно взялась,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Зайки – за капустку,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Мышки – за корку,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Ребятки – за молоко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dirty="0">
                <a:solidFill>
                  <a:srgbClr val="C00000"/>
                </a:solidFill>
              </a:rPr>
              <a:t/>
            </a:r>
            <a:br>
              <a:rPr lang="ru-RU" sz="4000" dirty="0">
                <a:solidFill>
                  <a:srgbClr val="C00000"/>
                </a:solidFill>
              </a:rPr>
            </a:br>
            <a:endParaRPr lang="ru-RU" dirty="0" smtClean="0">
              <a:solidFill>
                <a:srgbClr val="C00000"/>
              </a:solidFill>
            </a:endParaRP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3"/>
          </p:nvPr>
        </p:nvSpPr>
        <p:spPr>
          <a:xfrm>
            <a:off x="4787154" y="1109348"/>
            <a:ext cx="3838996" cy="568839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ЧИКИ - ЧИКИ - ЧИКАЛОЧКИ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4"/>
          </p:nvPr>
        </p:nvSpPr>
        <p:spPr>
          <a:xfrm>
            <a:off x="5599999" y="1678187"/>
            <a:ext cx="3026149" cy="414746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Чики - чики - чикалочки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Едет гусь на палочке,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Удочка на дудочке,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Курочка на чурочке,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Зайчик на тачке,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Мальчик на собачке.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Чики – чики - чикалочки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Едет Ваня на палочке,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А Дуня на тележке,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Щелкает орешки.</a:t>
            </a:r>
          </a:p>
        </p:txBody>
      </p:sp>
      <p:sp>
        <p:nvSpPr>
          <p:cNvPr id="9" name="Управляющая кнопка: домой 8">
            <a:hlinkClick r:id="rId2" action="ppaction://hlinksldjump" highlightClick="1"/>
          </p:cNvPr>
          <p:cNvSpPr/>
          <p:nvPr/>
        </p:nvSpPr>
        <p:spPr>
          <a:xfrm>
            <a:off x="8191084" y="5676585"/>
            <a:ext cx="952916" cy="1030309"/>
          </a:xfrm>
          <a:prstGeom prst="actionButtonHome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761" y="2971799"/>
            <a:ext cx="3530556" cy="3375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340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515540" y="628208"/>
            <a:ext cx="8005554" cy="68388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+mn-lt"/>
              </a:rPr>
              <a:t>ПЕСЕНКИ, ПОТЕШКИ, ЗАКЛИЧКИ</a:t>
            </a:r>
            <a:endParaRPr lang="ru-RU" sz="3200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11" name="Текст 10"/>
          <p:cNvSpPr>
            <a:spLocks noGrp="1"/>
          </p:cNvSpPr>
          <p:nvPr>
            <p:ph type="body" idx="1"/>
          </p:nvPr>
        </p:nvSpPr>
        <p:spPr>
          <a:xfrm>
            <a:off x="515538" y="1109348"/>
            <a:ext cx="4056462" cy="584981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ДОЖДИК, ДОЖДИК ВЕСЕЛЕЙ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698771" y="1694329"/>
            <a:ext cx="3442447" cy="450746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Дождик, дождик, веселей </a:t>
            </a:r>
            <a:br>
              <a:rPr lang="ru-RU" sz="1800" dirty="0">
                <a:solidFill>
                  <a:srgbClr val="C00000"/>
                </a:solidFill>
              </a:rPr>
            </a:br>
            <a:r>
              <a:rPr lang="ru-RU" sz="1800" dirty="0">
                <a:solidFill>
                  <a:srgbClr val="C00000"/>
                </a:solidFill>
              </a:rPr>
              <a:t>Капай, капай, не жалей! </a:t>
            </a:r>
            <a:br>
              <a:rPr lang="ru-RU" sz="1800" dirty="0">
                <a:solidFill>
                  <a:srgbClr val="C00000"/>
                </a:solidFill>
              </a:rPr>
            </a:br>
            <a:r>
              <a:rPr lang="ru-RU" sz="1800" dirty="0">
                <a:solidFill>
                  <a:srgbClr val="C00000"/>
                </a:solidFill>
              </a:rPr>
              <a:t>Только нас не замочи! </a:t>
            </a:r>
            <a:br>
              <a:rPr lang="ru-RU" sz="1800" dirty="0">
                <a:solidFill>
                  <a:srgbClr val="C00000"/>
                </a:solidFill>
              </a:rPr>
            </a:br>
            <a:r>
              <a:rPr lang="ru-RU" sz="1800" dirty="0">
                <a:solidFill>
                  <a:srgbClr val="C00000"/>
                </a:solidFill>
              </a:rPr>
              <a:t>Зря в окошко не стучи — </a:t>
            </a:r>
            <a:br>
              <a:rPr lang="ru-RU" sz="1800" dirty="0">
                <a:solidFill>
                  <a:srgbClr val="C00000"/>
                </a:solidFill>
              </a:rPr>
            </a:br>
            <a:r>
              <a:rPr lang="ru-RU" sz="1800" dirty="0">
                <a:solidFill>
                  <a:srgbClr val="C00000"/>
                </a:solidFill>
              </a:rPr>
              <a:t>Брызни в поле пуще: </a:t>
            </a:r>
            <a:br>
              <a:rPr lang="ru-RU" sz="1800" dirty="0">
                <a:solidFill>
                  <a:srgbClr val="C00000"/>
                </a:solidFill>
              </a:rPr>
            </a:br>
            <a:r>
              <a:rPr lang="ru-RU" sz="1800" dirty="0">
                <a:solidFill>
                  <a:srgbClr val="C00000"/>
                </a:solidFill>
              </a:rPr>
              <a:t>Станет травка гуще!</a:t>
            </a:r>
            <a:br>
              <a:rPr lang="ru-RU" sz="1800" dirty="0">
                <a:solidFill>
                  <a:srgbClr val="C00000"/>
                </a:solidFill>
              </a:rPr>
            </a:br>
            <a:r>
              <a:rPr lang="ru-RU" sz="1800" dirty="0">
                <a:solidFill>
                  <a:srgbClr val="C00000"/>
                </a:solidFill>
              </a:rPr>
              <a:t>Дождик, дождик, пуще, </a:t>
            </a:r>
            <a:br>
              <a:rPr lang="ru-RU" sz="1800" dirty="0">
                <a:solidFill>
                  <a:srgbClr val="C00000"/>
                </a:solidFill>
              </a:rPr>
            </a:br>
            <a:r>
              <a:rPr lang="ru-RU" sz="1800" dirty="0">
                <a:solidFill>
                  <a:srgbClr val="C00000"/>
                </a:solidFill>
              </a:rPr>
              <a:t>Будет травка гуще. </a:t>
            </a:r>
            <a:br>
              <a:rPr lang="ru-RU" sz="1800" dirty="0">
                <a:solidFill>
                  <a:srgbClr val="C00000"/>
                </a:solidFill>
              </a:rPr>
            </a:br>
            <a:r>
              <a:rPr lang="ru-RU" sz="1800" dirty="0">
                <a:solidFill>
                  <a:srgbClr val="C00000"/>
                </a:solidFill>
              </a:rPr>
              <a:t>Дождик, дождик, посильней, </a:t>
            </a:r>
            <a:br>
              <a:rPr lang="ru-RU" sz="1800" dirty="0">
                <a:solidFill>
                  <a:srgbClr val="C00000"/>
                </a:solidFill>
              </a:rPr>
            </a:br>
            <a:r>
              <a:rPr lang="ru-RU" sz="1800" dirty="0">
                <a:solidFill>
                  <a:srgbClr val="C00000"/>
                </a:solidFill>
              </a:rPr>
              <a:t>Огород ты наш полей.</a:t>
            </a:r>
            <a:r>
              <a:rPr lang="ru-RU" sz="4000" dirty="0">
                <a:solidFill>
                  <a:srgbClr val="C00000"/>
                </a:solidFill>
              </a:rPr>
              <a:t/>
            </a:r>
            <a:br>
              <a:rPr lang="ru-RU" sz="4000" dirty="0">
                <a:solidFill>
                  <a:srgbClr val="C00000"/>
                </a:solidFill>
              </a:rPr>
            </a:br>
            <a:endParaRPr lang="ru-RU" dirty="0" smtClean="0">
              <a:solidFill>
                <a:srgbClr val="C00000"/>
              </a:solidFill>
            </a:endParaRP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3"/>
          </p:nvPr>
        </p:nvSpPr>
        <p:spPr>
          <a:xfrm>
            <a:off x="4787154" y="1109348"/>
            <a:ext cx="3838996" cy="568839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КАК НА ТОНЕНЬКИЙ ЛЕДОК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4"/>
          </p:nvPr>
        </p:nvSpPr>
        <p:spPr>
          <a:xfrm>
            <a:off x="5472954" y="1687794"/>
            <a:ext cx="3314560" cy="414746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Как на тоненький ледок</a:t>
            </a:r>
            <a:br>
              <a:rPr lang="ru-RU" sz="1800" dirty="0">
                <a:solidFill>
                  <a:srgbClr val="C00000"/>
                </a:solidFill>
              </a:rPr>
            </a:br>
            <a:r>
              <a:rPr lang="ru-RU" sz="1800" dirty="0">
                <a:solidFill>
                  <a:srgbClr val="C00000"/>
                </a:solidFill>
              </a:rPr>
              <a:t>Выпал беленький снежок.</a:t>
            </a:r>
            <a:br>
              <a:rPr lang="ru-RU" sz="1800" dirty="0">
                <a:solidFill>
                  <a:srgbClr val="C00000"/>
                </a:solidFill>
              </a:rPr>
            </a:br>
            <a:r>
              <a:rPr lang="ru-RU" sz="1800" dirty="0">
                <a:solidFill>
                  <a:srgbClr val="C00000"/>
                </a:solidFill>
              </a:rPr>
              <a:t>Выпал беленький снежок,</a:t>
            </a:r>
            <a:br>
              <a:rPr lang="ru-RU" sz="1800" dirty="0">
                <a:solidFill>
                  <a:srgbClr val="C00000"/>
                </a:solidFill>
              </a:rPr>
            </a:br>
            <a:r>
              <a:rPr lang="ru-RU" sz="1800" dirty="0">
                <a:solidFill>
                  <a:srgbClr val="C00000"/>
                </a:solidFill>
              </a:rPr>
              <a:t>Ехал Ванюшка-дружок.</a:t>
            </a:r>
            <a:br>
              <a:rPr lang="ru-RU" sz="1800" dirty="0">
                <a:solidFill>
                  <a:srgbClr val="C00000"/>
                </a:solidFill>
              </a:rPr>
            </a:br>
            <a:r>
              <a:rPr lang="ru-RU" sz="1800" dirty="0">
                <a:solidFill>
                  <a:srgbClr val="C00000"/>
                </a:solidFill>
              </a:rPr>
              <a:t>Ваня ехал, поспешал,</a:t>
            </a:r>
            <a:br>
              <a:rPr lang="ru-RU" sz="1800" dirty="0">
                <a:solidFill>
                  <a:srgbClr val="C00000"/>
                </a:solidFill>
              </a:rPr>
            </a:br>
            <a:r>
              <a:rPr lang="ru-RU" sz="1800" dirty="0">
                <a:solidFill>
                  <a:srgbClr val="C00000"/>
                </a:solidFill>
              </a:rPr>
              <a:t>Со добра коня упал.</a:t>
            </a:r>
            <a:br>
              <a:rPr lang="ru-RU" sz="1800" dirty="0">
                <a:solidFill>
                  <a:srgbClr val="C00000"/>
                </a:solidFill>
              </a:rPr>
            </a:br>
            <a:r>
              <a:rPr lang="ru-RU" sz="1800" dirty="0">
                <a:solidFill>
                  <a:srgbClr val="C00000"/>
                </a:solidFill>
              </a:rPr>
              <a:t>Упал Ваня и лежит,</a:t>
            </a:r>
            <a:br>
              <a:rPr lang="ru-RU" sz="1800" dirty="0">
                <a:solidFill>
                  <a:srgbClr val="C00000"/>
                </a:solidFill>
              </a:rPr>
            </a:br>
            <a:r>
              <a:rPr lang="ru-RU" sz="1800" dirty="0">
                <a:solidFill>
                  <a:srgbClr val="C00000"/>
                </a:solidFill>
              </a:rPr>
              <a:t>Никто к Ване не бежит.</a:t>
            </a:r>
            <a:br>
              <a:rPr lang="ru-RU" sz="1800" dirty="0">
                <a:solidFill>
                  <a:srgbClr val="C00000"/>
                </a:solidFill>
              </a:rPr>
            </a:br>
            <a:r>
              <a:rPr lang="ru-RU" sz="1800" dirty="0">
                <a:solidFill>
                  <a:srgbClr val="C00000"/>
                </a:solidFill>
              </a:rPr>
              <a:t>Две девушки увидали,</a:t>
            </a:r>
            <a:br>
              <a:rPr lang="ru-RU" sz="1800" dirty="0">
                <a:solidFill>
                  <a:srgbClr val="C00000"/>
                </a:solidFill>
              </a:rPr>
            </a:br>
            <a:r>
              <a:rPr lang="ru-RU" sz="1800" dirty="0">
                <a:solidFill>
                  <a:srgbClr val="C00000"/>
                </a:solidFill>
              </a:rPr>
              <a:t>Прямо к Ване подбежали,</a:t>
            </a:r>
            <a:br>
              <a:rPr lang="ru-RU" sz="1800" dirty="0">
                <a:solidFill>
                  <a:srgbClr val="C00000"/>
                </a:solidFill>
              </a:rPr>
            </a:br>
            <a:r>
              <a:rPr lang="ru-RU" sz="1800" dirty="0">
                <a:solidFill>
                  <a:srgbClr val="C00000"/>
                </a:solidFill>
              </a:rPr>
              <a:t>На коня Ваню сажали,</a:t>
            </a:r>
            <a:br>
              <a:rPr lang="ru-RU" sz="1800" dirty="0">
                <a:solidFill>
                  <a:srgbClr val="C00000"/>
                </a:solidFill>
              </a:rPr>
            </a:br>
            <a:r>
              <a:rPr lang="ru-RU" sz="1800" dirty="0">
                <a:solidFill>
                  <a:srgbClr val="C00000"/>
                </a:solidFill>
              </a:rPr>
              <a:t>Путь-дорогу показали.</a:t>
            </a:r>
            <a:br>
              <a:rPr lang="ru-RU" sz="1800" dirty="0">
                <a:solidFill>
                  <a:srgbClr val="C00000"/>
                </a:solidFill>
              </a:rPr>
            </a:br>
            <a:r>
              <a:rPr lang="ru-RU" sz="1800" dirty="0">
                <a:solidFill>
                  <a:srgbClr val="C00000"/>
                </a:solidFill>
              </a:rPr>
              <a:t>Путь-дорогу показали,</a:t>
            </a:r>
            <a:br>
              <a:rPr lang="ru-RU" sz="1800" dirty="0">
                <a:solidFill>
                  <a:srgbClr val="C00000"/>
                </a:solidFill>
              </a:rPr>
            </a:br>
            <a:r>
              <a:rPr lang="ru-RU" sz="1800" dirty="0">
                <a:solidFill>
                  <a:srgbClr val="C00000"/>
                </a:solidFill>
              </a:rPr>
              <a:t>Да наказывали:</a:t>
            </a:r>
            <a:br>
              <a:rPr lang="ru-RU" sz="1800" dirty="0">
                <a:solidFill>
                  <a:srgbClr val="C00000"/>
                </a:solidFill>
              </a:rPr>
            </a:br>
            <a:r>
              <a:rPr lang="ru-RU" sz="1800" dirty="0">
                <a:solidFill>
                  <a:srgbClr val="C00000"/>
                </a:solidFill>
              </a:rPr>
              <a:t>- Как поедешь ты, Иван,</a:t>
            </a:r>
            <a:br>
              <a:rPr lang="ru-RU" sz="1800" dirty="0">
                <a:solidFill>
                  <a:srgbClr val="C00000"/>
                </a:solidFill>
              </a:rPr>
            </a:br>
            <a:r>
              <a:rPr lang="ru-RU" sz="1800" dirty="0">
                <a:solidFill>
                  <a:srgbClr val="C00000"/>
                </a:solidFill>
              </a:rPr>
              <a:t>Не зевай по сторонам!</a:t>
            </a:r>
          </a:p>
        </p:txBody>
      </p:sp>
      <p:sp>
        <p:nvSpPr>
          <p:cNvPr id="9" name="Управляющая кнопка: домой 8">
            <a:hlinkClick r:id="rId2" action="ppaction://hlinksldjump" highlightClick="1"/>
          </p:cNvPr>
          <p:cNvSpPr/>
          <p:nvPr/>
        </p:nvSpPr>
        <p:spPr>
          <a:xfrm>
            <a:off x="8191084" y="5676585"/>
            <a:ext cx="952916" cy="1030309"/>
          </a:xfrm>
          <a:prstGeom prst="actionButtonHome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283" y="2402270"/>
            <a:ext cx="2369869" cy="3799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0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515540" y="628208"/>
            <a:ext cx="8005554" cy="68388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+mn-lt"/>
              </a:rPr>
              <a:t>ПЕСЕНКИ, ПОТЕШКИ, ЗАКЛИЧКИ</a:t>
            </a:r>
            <a:endParaRPr lang="ru-RU" sz="3200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11" name="Текст 10"/>
          <p:cNvSpPr>
            <a:spLocks noGrp="1"/>
          </p:cNvSpPr>
          <p:nvPr>
            <p:ph type="body" idx="1"/>
          </p:nvPr>
        </p:nvSpPr>
        <p:spPr>
          <a:xfrm>
            <a:off x="515538" y="1109348"/>
            <a:ext cx="4056462" cy="584981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КАК У БАБУШКИ КОЗЁЛ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1438835" y="1714642"/>
            <a:ext cx="3133165" cy="450746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Как у бабушки </a:t>
            </a:r>
            <a:r>
              <a:rPr lang="ru-RU" sz="1800" dirty="0" smtClean="0">
                <a:solidFill>
                  <a:srgbClr val="C00000"/>
                </a:solidFill>
              </a:rPr>
              <a:t>козёл,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>
                <a:solidFill>
                  <a:srgbClr val="C00000"/>
                </a:solidFill>
              </a:rPr>
              <a:t>У </a:t>
            </a:r>
            <a:r>
              <a:rPr lang="ru-RU" sz="1800" dirty="0">
                <a:solidFill>
                  <a:srgbClr val="C00000"/>
                </a:solidFill>
              </a:rPr>
              <a:t>Варварушки </a:t>
            </a:r>
            <a:r>
              <a:rPr lang="ru-RU" sz="1800" dirty="0" smtClean="0">
                <a:solidFill>
                  <a:srgbClr val="C00000"/>
                </a:solidFill>
              </a:rPr>
              <a:t>седой,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Ч</a:t>
            </a:r>
            <a:r>
              <a:rPr lang="ru-RU" sz="1800" dirty="0" smtClean="0">
                <a:solidFill>
                  <a:srgbClr val="C00000"/>
                </a:solidFill>
              </a:rPr>
              <a:t>то </a:t>
            </a:r>
            <a:r>
              <a:rPr lang="ru-RU" sz="1800" dirty="0">
                <a:solidFill>
                  <a:srgbClr val="C00000"/>
                </a:solidFill>
              </a:rPr>
              <a:t>за умный был:</a:t>
            </a:r>
            <a:br>
              <a:rPr lang="ru-RU" sz="1800" dirty="0">
                <a:solidFill>
                  <a:srgbClr val="C00000"/>
                </a:solidFill>
              </a:rPr>
            </a:br>
            <a:r>
              <a:rPr lang="ru-RU" sz="1800" dirty="0" smtClean="0">
                <a:solidFill>
                  <a:srgbClr val="C00000"/>
                </a:solidFill>
              </a:rPr>
              <a:t>Сам </a:t>
            </a:r>
            <a:r>
              <a:rPr lang="ru-RU" sz="1800" dirty="0">
                <a:solidFill>
                  <a:srgbClr val="C00000"/>
                </a:solidFill>
              </a:rPr>
              <a:t>и по воду ходил,</a:t>
            </a:r>
            <a:br>
              <a:rPr lang="ru-RU" sz="1800" dirty="0">
                <a:solidFill>
                  <a:srgbClr val="C00000"/>
                </a:solidFill>
              </a:rPr>
            </a:br>
            <a:r>
              <a:rPr lang="ru-RU" sz="1800" dirty="0" smtClean="0">
                <a:solidFill>
                  <a:srgbClr val="C00000"/>
                </a:solidFill>
              </a:rPr>
              <a:t>Сам </a:t>
            </a:r>
            <a:r>
              <a:rPr lang="ru-RU" sz="1800" dirty="0">
                <a:solidFill>
                  <a:srgbClr val="C00000"/>
                </a:solidFill>
              </a:rPr>
              <a:t>и печку топил,</a:t>
            </a:r>
            <a:br>
              <a:rPr lang="ru-RU" sz="1800" dirty="0">
                <a:solidFill>
                  <a:srgbClr val="C00000"/>
                </a:solidFill>
              </a:rPr>
            </a:br>
            <a:r>
              <a:rPr lang="ru-RU" sz="1800" dirty="0" smtClean="0">
                <a:solidFill>
                  <a:srgbClr val="C00000"/>
                </a:solidFill>
              </a:rPr>
              <a:t>Сам </a:t>
            </a:r>
            <a:r>
              <a:rPr lang="ru-RU" sz="1800" dirty="0">
                <a:solidFill>
                  <a:srgbClr val="C00000"/>
                </a:solidFill>
              </a:rPr>
              <a:t>и кашу варил,</a:t>
            </a:r>
            <a:br>
              <a:rPr lang="ru-RU" sz="1800" dirty="0">
                <a:solidFill>
                  <a:srgbClr val="C00000"/>
                </a:solidFill>
              </a:rPr>
            </a:br>
            <a:r>
              <a:rPr lang="ru-RU" sz="1800" dirty="0" smtClean="0">
                <a:solidFill>
                  <a:srgbClr val="C00000"/>
                </a:solidFill>
              </a:rPr>
              <a:t>Деда </a:t>
            </a:r>
            <a:r>
              <a:rPr lang="ru-RU" sz="1800" dirty="0">
                <a:solidFill>
                  <a:srgbClr val="C00000"/>
                </a:solidFill>
              </a:rPr>
              <a:t>с бабой кормил.</a:t>
            </a:r>
          </a:p>
          <a:p>
            <a:pPr marL="0" indent="0">
              <a:buNone/>
            </a:pPr>
            <a:r>
              <a:rPr lang="ru-RU" sz="1800" dirty="0"/>
              <a:t/>
            </a:r>
            <a:br>
              <a:rPr lang="ru-RU" sz="1800" dirty="0"/>
            </a:br>
            <a:endParaRPr lang="ru-RU" dirty="0" smtClean="0">
              <a:solidFill>
                <a:srgbClr val="C00000"/>
              </a:solidFill>
            </a:endParaRP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3"/>
          </p:nvPr>
        </p:nvSpPr>
        <p:spPr>
          <a:xfrm>
            <a:off x="4787154" y="1109348"/>
            <a:ext cx="3838996" cy="568839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ЛАСТОЧКА, ЛАСТОЧКА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4"/>
          </p:nvPr>
        </p:nvSpPr>
        <p:spPr>
          <a:xfrm>
            <a:off x="5778707" y="3820074"/>
            <a:ext cx="3026149" cy="414746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Ласточка, ласточка,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Милая касаточка,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Ты где была,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Ты с чем пришла?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>
                <a:solidFill>
                  <a:srgbClr val="C00000"/>
                </a:solidFill>
              </a:rPr>
              <a:t> </a:t>
            </a:r>
            <a:r>
              <a:rPr lang="ru-RU" sz="1800" dirty="0">
                <a:solidFill>
                  <a:srgbClr val="C00000"/>
                </a:solidFill>
              </a:rPr>
              <a:t>За морем бывала,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Весну добывала,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Несу, несу весну красну!</a:t>
            </a:r>
          </a:p>
          <a:p>
            <a:pPr marL="0" indent="0">
              <a:buNone/>
            </a:pPr>
            <a:r>
              <a:rPr lang="ru-RU" sz="1800" dirty="0"/>
              <a:t/>
            </a:r>
            <a:br>
              <a:rPr lang="ru-RU" sz="1800" dirty="0"/>
            </a:br>
            <a:endParaRPr lang="ru-RU" sz="1800" dirty="0">
              <a:solidFill>
                <a:srgbClr val="C0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731" y="4078752"/>
            <a:ext cx="3572788" cy="21636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114" y="1678187"/>
            <a:ext cx="1953683" cy="2105489"/>
          </a:xfrm>
          <a:prstGeom prst="rect">
            <a:avLst/>
          </a:prstGeom>
        </p:spPr>
      </p:pic>
      <p:sp>
        <p:nvSpPr>
          <p:cNvPr id="13" name="Управляющая кнопка: домой 12">
            <a:hlinkClick r:id="rId4" action="ppaction://hlinksldjump" highlightClick="1"/>
          </p:cNvPr>
          <p:cNvSpPr/>
          <p:nvPr/>
        </p:nvSpPr>
        <p:spPr>
          <a:xfrm>
            <a:off x="8191084" y="5676585"/>
            <a:ext cx="952916" cy="1030309"/>
          </a:xfrm>
          <a:prstGeom prst="actionButtonHome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106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515540" y="628208"/>
            <a:ext cx="8005554" cy="68388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+mn-lt"/>
              </a:rPr>
              <a:t>ПЕСЕНКИ, ПОТЕШКИ, ЗАКЛИЧКИ</a:t>
            </a:r>
            <a:endParaRPr lang="ru-RU" sz="3200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11" name="Текст 10"/>
          <p:cNvSpPr>
            <a:spLocks noGrp="1"/>
          </p:cNvSpPr>
          <p:nvPr>
            <p:ph type="body" idx="1"/>
          </p:nvPr>
        </p:nvSpPr>
        <p:spPr>
          <a:xfrm>
            <a:off x="767870" y="1109348"/>
            <a:ext cx="4056462" cy="584981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НИКОЛЕНЬКА ГУСАЧОК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013047" y="1675492"/>
            <a:ext cx="3065929" cy="450746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Николенька гусачок</a:t>
            </a:r>
            <a:br>
              <a:rPr lang="ru-RU" sz="1800" dirty="0">
                <a:solidFill>
                  <a:srgbClr val="C00000"/>
                </a:solidFill>
              </a:rPr>
            </a:br>
            <a:r>
              <a:rPr lang="ru-RU" sz="1800" dirty="0">
                <a:solidFill>
                  <a:srgbClr val="C00000"/>
                </a:solidFill>
              </a:rPr>
              <a:t>По бережку скачет,</a:t>
            </a:r>
            <a:br>
              <a:rPr lang="ru-RU" sz="1800" dirty="0">
                <a:solidFill>
                  <a:srgbClr val="C00000"/>
                </a:solidFill>
              </a:rPr>
            </a:br>
            <a:r>
              <a:rPr lang="ru-RU" sz="1800" dirty="0">
                <a:solidFill>
                  <a:srgbClr val="C00000"/>
                </a:solidFill>
              </a:rPr>
              <a:t>Белу рыбку ловит,</a:t>
            </a:r>
            <a:br>
              <a:rPr lang="ru-RU" sz="1800" dirty="0">
                <a:solidFill>
                  <a:srgbClr val="C00000"/>
                </a:solidFill>
              </a:rPr>
            </a:br>
            <a:r>
              <a:rPr lang="ru-RU" sz="1800" dirty="0">
                <a:solidFill>
                  <a:srgbClr val="C00000"/>
                </a:solidFill>
              </a:rPr>
              <a:t>Бабушку кормит.</a:t>
            </a:r>
            <a:br>
              <a:rPr lang="ru-RU" sz="1800" dirty="0">
                <a:solidFill>
                  <a:srgbClr val="C00000"/>
                </a:solidFill>
              </a:rPr>
            </a:br>
            <a:r>
              <a:rPr lang="ru-RU" sz="1800" dirty="0">
                <a:solidFill>
                  <a:srgbClr val="C00000"/>
                </a:solidFill>
              </a:rPr>
              <a:t>Бабушка старенька,</a:t>
            </a:r>
            <a:br>
              <a:rPr lang="ru-RU" sz="1800" dirty="0">
                <a:solidFill>
                  <a:srgbClr val="C00000"/>
                </a:solidFill>
              </a:rPr>
            </a:br>
            <a:r>
              <a:rPr lang="ru-RU" sz="1800" dirty="0">
                <a:solidFill>
                  <a:srgbClr val="C00000"/>
                </a:solidFill>
              </a:rPr>
              <a:t>Бабушка добренька.</a:t>
            </a:r>
            <a:br>
              <a:rPr lang="ru-RU" sz="1800" dirty="0">
                <a:solidFill>
                  <a:srgbClr val="C00000"/>
                </a:solidFill>
              </a:rPr>
            </a:br>
            <a:r>
              <a:rPr lang="ru-RU" sz="1800" dirty="0">
                <a:solidFill>
                  <a:srgbClr val="C00000"/>
                </a:solidFill>
              </a:rPr>
              <a:t>Рыбушку любит,</a:t>
            </a:r>
            <a:br>
              <a:rPr lang="ru-RU" sz="1800" dirty="0">
                <a:solidFill>
                  <a:srgbClr val="C00000"/>
                </a:solidFill>
              </a:rPr>
            </a:br>
            <a:r>
              <a:rPr lang="ru-RU" sz="1800" dirty="0">
                <a:solidFill>
                  <a:srgbClr val="C00000"/>
                </a:solidFill>
              </a:rPr>
              <a:t>А внучка голубит.</a:t>
            </a:r>
            <a:br>
              <a:rPr lang="ru-RU" sz="1800" dirty="0">
                <a:solidFill>
                  <a:srgbClr val="C00000"/>
                </a:solidFill>
              </a:rPr>
            </a:br>
            <a:r>
              <a:rPr lang="ru-RU" sz="1800" dirty="0">
                <a:solidFill>
                  <a:srgbClr val="C00000"/>
                </a:solidFill>
              </a:rPr>
              <a:t>Гладит по головке,</a:t>
            </a:r>
            <a:br>
              <a:rPr lang="ru-RU" sz="1800" dirty="0">
                <a:solidFill>
                  <a:srgbClr val="C00000"/>
                </a:solidFill>
              </a:rPr>
            </a:br>
            <a:r>
              <a:rPr lang="ru-RU" sz="1800" dirty="0">
                <a:solidFill>
                  <a:srgbClr val="C00000"/>
                </a:solidFill>
              </a:rPr>
              <a:t>Шьет ему обновки.</a:t>
            </a:r>
            <a:endParaRPr lang="ru-RU" sz="1800" dirty="0" smtClean="0">
              <a:solidFill>
                <a:srgbClr val="C00000"/>
              </a:solidFill>
            </a:endParaRP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3"/>
          </p:nvPr>
        </p:nvSpPr>
        <p:spPr>
          <a:xfrm>
            <a:off x="4787154" y="1109348"/>
            <a:ext cx="3838996" cy="568839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ПО ДУБОЧКУ ПОСТУЧИШЬ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4"/>
          </p:nvPr>
        </p:nvSpPr>
        <p:spPr>
          <a:xfrm>
            <a:off x="5599999" y="1678187"/>
            <a:ext cx="3026149" cy="414746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По дубочку постучишь,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Прилетает синий чиж.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У чижа, у чиженьки,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Хохолочек рыженький,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А на лапке маленькой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Сапожочек аленький.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Чиж под солнышком летал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И головкой кивал.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206" y="3831839"/>
            <a:ext cx="2758564" cy="24344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37" y="3826865"/>
            <a:ext cx="2778991" cy="2609165"/>
          </a:xfrm>
          <a:prstGeom prst="rect">
            <a:avLst/>
          </a:prstGeom>
        </p:spPr>
      </p:pic>
      <p:sp>
        <p:nvSpPr>
          <p:cNvPr id="13" name="Управляющая кнопка: домой 12">
            <a:hlinkClick r:id="rId4" action="ppaction://hlinksldjump" highlightClick="1"/>
          </p:cNvPr>
          <p:cNvSpPr/>
          <p:nvPr/>
        </p:nvSpPr>
        <p:spPr>
          <a:xfrm>
            <a:off x="8191084" y="5676585"/>
            <a:ext cx="952916" cy="1030309"/>
          </a:xfrm>
          <a:prstGeom prst="actionButtonHome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0759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477" y="3427595"/>
            <a:ext cx="1941617" cy="2918506"/>
          </a:xfrm>
          <a:prstGeom prst="rect">
            <a:avLst/>
          </a:prstGeom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515540" y="628208"/>
            <a:ext cx="8005554" cy="68388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+mn-lt"/>
              </a:rPr>
              <a:t>ПЕСЕНКИ, ПОТЕШКИ, ЗАКЛИЧКИ</a:t>
            </a:r>
            <a:endParaRPr lang="ru-RU" sz="3200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11" name="Текст 10"/>
          <p:cNvSpPr>
            <a:spLocks noGrp="1"/>
          </p:cNvSpPr>
          <p:nvPr>
            <p:ph type="body" idx="1"/>
          </p:nvPr>
        </p:nvSpPr>
        <p:spPr>
          <a:xfrm>
            <a:off x="515538" y="1109348"/>
            <a:ext cx="4056462" cy="584981"/>
          </a:xfrm>
        </p:spPr>
        <p:txBody>
          <a:bodyPr>
            <a:noAutofit/>
          </a:bodyPr>
          <a:lstStyle/>
          <a:p>
            <a:pPr algn="ctr"/>
            <a:r>
              <a:rPr lang="ru-RU" dirty="0">
                <a:solidFill>
                  <a:srgbClr val="C00000"/>
                </a:solidFill>
              </a:rPr>
              <a:t>РАНЫМ – РАНО ПО УТРУ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1304365" y="1714642"/>
            <a:ext cx="3267635" cy="450746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Раным-рано по утру</a:t>
            </a:r>
            <a:br>
              <a:rPr lang="ru-RU" sz="1800" dirty="0">
                <a:solidFill>
                  <a:srgbClr val="C00000"/>
                </a:solidFill>
              </a:rPr>
            </a:br>
            <a:r>
              <a:rPr lang="ru-RU" sz="1800" dirty="0">
                <a:solidFill>
                  <a:srgbClr val="C00000"/>
                </a:solidFill>
              </a:rPr>
              <a:t>Пастушок: «</a:t>
            </a:r>
            <a:r>
              <a:rPr lang="ru-RU" sz="1800" dirty="0" smtClean="0">
                <a:solidFill>
                  <a:srgbClr val="C00000"/>
                </a:solidFill>
              </a:rPr>
              <a:t>Ту – ру – ру - ру</a:t>
            </a:r>
            <a:r>
              <a:rPr lang="ru-RU" sz="1800" dirty="0">
                <a:solidFill>
                  <a:srgbClr val="C00000"/>
                </a:solidFill>
              </a:rPr>
              <a:t>!»</a:t>
            </a:r>
            <a:br>
              <a:rPr lang="ru-RU" sz="1800" dirty="0">
                <a:solidFill>
                  <a:srgbClr val="C00000"/>
                </a:solidFill>
              </a:rPr>
            </a:br>
            <a:r>
              <a:rPr lang="ru-RU" sz="1800" dirty="0">
                <a:solidFill>
                  <a:srgbClr val="C00000"/>
                </a:solidFill>
              </a:rPr>
              <a:t>А коровки в лад ему</a:t>
            </a:r>
            <a:br>
              <a:rPr lang="ru-RU" sz="1800" dirty="0">
                <a:solidFill>
                  <a:srgbClr val="C00000"/>
                </a:solidFill>
              </a:rPr>
            </a:br>
            <a:r>
              <a:rPr lang="ru-RU" sz="1800" dirty="0">
                <a:solidFill>
                  <a:srgbClr val="C00000"/>
                </a:solidFill>
              </a:rPr>
              <a:t>Затянули: «Му-му-му!»</a:t>
            </a:r>
            <a:br>
              <a:rPr lang="ru-RU" sz="1800" dirty="0">
                <a:solidFill>
                  <a:srgbClr val="C00000"/>
                </a:solidFill>
              </a:rPr>
            </a:br>
            <a:r>
              <a:rPr lang="ru-RU" sz="1800" dirty="0">
                <a:solidFill>
                  <a:srgbClr val="C00000"/>
                </a:solidFill>
              </a:rPr>
              <a:t>Ты, Буренушка, ступай,</a:t>
            </a:r>
            <a:br>
              <a:rPr lang="ru-RU" sz="1800" dirty="0">
                <a:solidFill>
                  <a:srgbClr val="C00000"/>
                </a:solidFill>
              </a:rPr>
            </a:br>
            <a:r>
              <a:rPr lang="ru-RU" sz="1800" dirty="0">
                <a:solidFill>
                  <a:srgbClr val="C00000"/>
                </a:solidFill>
              </a:rPr>
              <a:t>В чисто поле погуляй,</a:t>
            </a:r>
            <a:br>
              <a:rPr lang="ru-RU" sz="1800" dirty="0">
                <a:solidFill>
                  <a:srgbClr val="C00000"/>
                </a:solidFill>
              </a:rPr>
            </a:br>
            <a:r>
              <a:rPr lang="ru-RU" sz="1800" dirty="0">
                <a:solidFill>
                  <a:srgbClr val="C00000"/>
                </a:solidFill>
              </a:rPr>
              <a:t>А вернешься вечерком,</a:t>
            </a:r>
            <a:br>
              <a:rPr lang="ru-RU" sz="1800" dirty="0">
                <a:solidFill>
                  <a:srgbClr val="C00000"/>
                </a:solidFill>
              </a:rPr>
            </a:br>
            <a:r>
              <a:rPr lang="ru-RU" sz="1800" dirty="0">
                <a:solidFill>
                  <a:srgbClr val="C00000"/>
                </a:solidFill>
              </a:rPr>
              <a:t>Нас напоишь молочком. </a:t>
            </a: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3"/>
          </p:nvPr>
        </p:nvSpPr>
        <p:spPr>
          <a:xfrm>
            <a:off x="4397188" y="1109348"/>
            <a:ext cx="4228962" cy="568839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ТЫ, МОРОЗ, МОРОЗ, МОРОЗ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4"/>
          </p:nvPr>
        </p:nvSpPr>
        <p:spPr>
          <a:xfrm>
            <a:off x="5441299" y="1714642"/>
            <a:ext cx="3502820" cy="414746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Ты, мороз, мороз, мороз,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Не показывай свой нос!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Уходи скорей домой,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Стужу уводи с собой.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А мы саночки возьмем,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Мы на улицу пойдем,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Сядем в саночки – самокаточки.</a:t>
            </a:r>
          </a:p>
          <a:p>
            <a:pPr marL="0" indent="0">
              <a:buNone/>
            </a:pPr>
            <a:endParaRPr lang="ru-RU" sz="18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30" y="3755457"/>
            <a:ext cx="2631635" cy="2590644"/>
          </a:xfrm>
          <a:prstGeom prst="rect">
            <a:avLst/>
          </a:prstGeom>
        </p:spPr>
      </p:pic>
      <p:sp>
        <p:nvSpPr>
          <p:cNvPr id="13" name="Управляющая кнопка: домой 12">
            <a:hlinkClick r:id="rId4" action="ppaction://hlinksldjump" highlightClick="1"/>
          </p:cNvPr>
          <p:cNvSpPr/>
          <p:nvPr/>
        </p:nvSpPr>
        <p:spPr>
          <a:xfrm>
            <a:off x="8191084" y="5676585"/>
            <a:ext cx="952916" cy="1030309"/>
          </a:xfrm>
          <a:prstGeom prst="actionButtonHome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5476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64777" y="728198"/>
            <a:ext cx="8004362" cy="56272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rgbClr val="CC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ru-RU" sz="3200" b="1" dirty="0" smtClean="0">
                <a:solidFill>
                  <a:srgbClr val="CC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sz="3600" b="1" dirty="0" smtClean="0">
                <a:solidFill>
                  <a:srgbClr val="7030A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ПЕРВАЯ </a:t>
            </a:r>
            <a:r>
              <a:rPr lang="ru-RU" sz="3600" b="1" dirty="0">
                <a:solidFill>
                  <a:srgbClr val="7030A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МЛАДШАЯ ГРУППА (2 – 3 года)</a:t>
            </a:r>
            <a:r>
              <a:rPr lang="ru-RU" sz="3600" dirty="0">
                <a:solidFill>
                  <a:srgbClr val="7030A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ru-RU" sz="3600" dirty="0">
                <a:solidFill>
                  <a:srgbClr val="7030A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ru-RU" sz="3600" dirty="0">
              <a:solidFill>
                <a:srgbClr val="7030A0"/>
              </a:solidFill>
              <a:latin typeface="a_PresentumCps" panose="04040704070802020202" pitchFamily="82" charset="-52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70647" y="1423067"/>
            <a:ext cx="8098492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>
              <a:spcAft>
                <a:spcPts val="0"/>
              </a:spcAft>
            </a:pPr>
            <a:r>
              <a:rPr lang="ru-RU" sz="2000" b="1" u="sng" dirty="0" smtClean="0">
                <a:solidFill>
                  <a:srgbClr val="CC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Русские </a:t>
            </a:r>
            <a:r>
              <a:rPr lang="ru-RU" sz="2000" b="1" u="sng" dirty="0">
                <a:solidFill>
                  <a:srgbClr val="CC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народные песенки, потешки</a:t>
            </a:r>
            <a:r>
              <a:rPr lang="ru-RU" sz="2000" b="1" dirty="0">
                <a:solidFill>
                  <a:srgbClr val="CC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ru-RU" sz="2000" b="1" dirty="0">
              <a:solidFill>
                <a:srgbClr val="CC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CC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2" action="ppaction://hlinksldjump"/>
              </a:rPr>
              <a:t>«Баю-бай, баю-бай»</a:t>
            </a:r>
            <a:endParaRPr lang="ru-RU" sz="1600" dirty="0">
              <a:solidFill>
                <a:srgbClr val="CC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CC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2" action="ppaction://hlinksldjump"/>
              </a:rPr>
              <a:t>«Большие ноги»</a:t>
            </a:r>
            <a:endParaRPr lang="ru-RU" sz="1600" dirty="0">
              <a:solidFill>
                <a:srgbClr val="CC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CC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3" action="ppaction://hlinksldjump"/>
              </a:rPr>
              <a:t>«Водичка, водичка»</a:t>
            </a:r>
            <a:endParaRPr lang="ru-RU" sz="1600" dirty="0">
              <a:solidFill>
                <a:srgbClr val="CC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CC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3" action="ppaction://hlinksldjump"/>
              </a:rPr>
              <a:t>«Как у нашего кота»</a:t>
            </a:r>
            <a:endParaRPr lang="ru-RU" sz="1600" dirty="0">
              <a:solidFill>
                <a:srgbClr val="CC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 smtClean="0">
                <a:solidFill>
                  <a:srgbClr val="CC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4" action="ppaction://hlinksldjump"/>
              </a:rPr>
              <a:t>«</a:t>
            </a:r>
            <a:r>
              <a:rPr lang="ru-RU" dirty="0">
                <a:solidFill>
                  <a:srgbClr val="CC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4" action="ppaction://hlinksldjump"/>
              </a:rPr>
              <a:t>Ладушки, ладушки»</a:t>
            </a:r>
            <a:endParaRPr lang="ru-RU" sz="1600" dirty="0">
              <a:solidFill>
                <a:srgbClr val="CC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CC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4" action="ppaction://hlinksldjump"/>
              </a:rPr>
              <a:t>«Петушок, петушок</a:t>
            </a:r>
            <a:r>
              <a:rPr lang="ru-RU" dirty="0" smtClean="0">
                <a:solidFill>
                  <a:srgbClr val="CC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4" action="ppaction://hlinksldjump"/>
              </a:rPr>
              <a:t>»</a:t>
            </a:r>
            <a:endParaRPr lang="ru-RU" sz="1600" dirty="0">
              <a:solidFill>
                <a:srgbClr val="CC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>
              <a:spcAft>
                <a:spcPts val="0"/>
              </a:spcAft>
            </a:pPr>
            <a:endParaRPr lang="ru-RU" sz="2000" b="1" u="sng" dirty="0" smtClean="0">
              <a:solidFill>
                <a:srgbClr val="CC0000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228600">
              <a:spcAft>
                <a:spcPts val="0"/>
              </a:spcAft>
            </a:pPr>
            <a:r>
              <a:rPr lang="ru-RU" sz="2000" b="1" u="sng" dirty="0" smtClean="0">
                <a:solidFill>
                  <a:srgbClr val="CC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Русские </a:t>
            </a:r>
            <a:r>
              <a:rPr lang="ru-RU" sz="2000" b="1" u="sng" dirty="0">
                <a:solidFill>
                  <a:srgbClr val="CC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народные сказки</a:t>
            </a:r>
            <a:endParaRPr lang="ru-RU" sz="2000" b="1" dirty="0">
              <a:solidFill>
                <a:srgbClr val="CC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CC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5"/>
              </a:rPr>
              <a:t> «Как коза избушку построила»</a:t>
            </a:r>
            <a:endParaRPr lang="ru-RU" sz="1600" dirty="0">
              <a:solidFill>
                <a:srgbClr val="CC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 smtClean="0">
                <a:solidFill>
                  <a:srgbClr val="CC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6"/>
              </a:rPr>
              <a:t>«</a:t>
            </a:r>
            <a:r>
              <a:rPr lang="ru-RU" dirty="0">
                <a:solidFill>
                  <a:srgbClr val="CC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6"/>
              </a:rPr>
              <a:t>Курочка Ряба»</a:t>
            </a:r>
            <a:endParaRPr lang="ru-RU" sz="1600" dirty="0">
              <a:solidFill>
                <a:srgbClr val="CC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CC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7"/>
              </a:rPr>
              <a:t>«Репка</a:t>
            </a:r>
            <a:r>
              <a:rPr lang="ru-RU" dirty="0" smtClean="0">
                <a:solidFill>
                  <a:srgbClr val="CC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7"/>
              </a:rPr>
              <a:t>»</a:t>
            </a:r>
            <a:endParaRPr lang="ru-RU" sz="1600" dirty="0">
              <a:solidFill>
                <a:srgbClr val="CC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971" y="1638219"/>
            <a:ext cx="4999168" cy="4628109"/>
          </a:xfrm>
          <a:prstGeom prst="rect">
            <a:avLst/>
          </a:prstGeom>
        </p:spPr>
      </p:pic>
      <p:sp>
        <p:nvSpPr>
          <p:cNvPr id="6" name="Управляющая кнопка: домой 5">
            <a:hlinkClick r:id="rId9" action="ppaction://hlinksldjump" highlightClick="1"/>
          </p:cNvPr>
          <p:cNvSpPr/>
          <p:nvPr/>
        </p:nvSpPr>
        <p:spPr>
          <a:xfrm>
            <a:off x="8174950" y="5729768"/>
            <a:ext cx="952916" cy="1030309"/>
          </a:xfrm>
          <a:prstGeom prst="actionButtonHome">
            <a:avLst/>
          </a:prstGeom>
          <a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8559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515540" y="628208"/>
            <a:ext cx="8005554" cy="68388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+mn-lt"/>
              </a:rPr>
              <a:t>ПЕСЕНКИ, ПОТЕШКИ, ЗАКЛИЧКИ</a:t>
            </a:r>
            <a:endParaRPr lang="ru-RU" sz="3200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11" name="Текст 10"/>
          <p:cNvSpPr>
            <a:spLocks noGrp="1"/>
          </p:cNvSpPr>
          <p:nvPr>
            <p:ph type="body" idx="1"/>
          </p:nvPr>
        </p:nvSpPr>
        <p:spPr>
          <a:xfrm>
            <a:off x="410485" y="1109348"/>
            <a:ext cx="4840449" cy="584981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УЖ ТЫ, ПТАШЕЧКА, ТЫ ЗАЛЁТНАЯ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1290918" y="1714642"/>
            <a:ext cx="3818964" cy="450746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Уж ты, пташечка, ты залетная,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Ты слетай на сине море,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Ты возьми ключи весенние,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Замкни зиму, отомкни лето.</a:t>
            </a: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3"/>
          </p:nvPr>
        </p:nvSpPr>
        <p:spPr>
          <a:xfrm>
            <a:off x="5271246" y="1109348"/>
            <a:ext cx="3354903" cy="568839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УЖ Я КОЛЫШКИ ТЕШУ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4"/>
          </p:nvPr>
        </p:nvSpPr>
        <p:spPr>
          <a:xfrm>
            <a:off x="5768787" y="1678187"/>
            <a:ext cx="2857361" cy="414746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Я колышки тешу,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Огород горожу,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Я капусту сажу,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Сажу беленькую,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Развеселенькую.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498" y="3482967"/>
            <a:ext cx="3511596" cy="27492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40"/>
          <a:stretch/>
        </p:blipFill>
        <p:spPr>
          <a:xfrm>
            <a:off x="1579410" y="2677677"/>
            <a:ext cx="2804331" cy="35647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Управляющая кнопка: домой 12">
            <a:hlinkClick r:id="rId4" action="ppaction://hlinksldjump" highlightClick="1"/>
          </p:cNvPr>
          <p:cNvSpPr/>
          <p:nvPr/>
        </p:nvSpPr>
        <p:spPr>
          <a:xfrm>
            <a:off x="8191084" y="5676585"/>
            <a:ext cx="952916" cy="1030309"/>
          </a:xfrm>
          <a:prstGeom prst="actionButtonHome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28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+mn-lt"/>
              </a:rPr>
              <a:t>ПЕСЕНКИ, ПРИБАУТКИ, НЕБЫЛИЦЫ</a:t>
            </a:r>
            <a:endParaRPr lang="ru-RU" sz="3200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11" name="Текст 10"/>
          <p:cNvSpPr>
            <a:spLocks noGrp="1"/>
          </p:cNvSpPr>
          <p:nvPr>
            <p:ph type="body" idx="1"/>
          </p:nvPr>
        </p:nvSpPr>
        <p:spPr>
          <a:xfrm>
            <a:off x="540915" y="1281916"/>
            <a:ext cx="2511380" cy="405214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ЗИМА ПРИШЛА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sz="half" idx="2"/>
          </p:nvPr>
        </p:nvSpPr>
        <p:spPr>
          <a:xfrm>
            <a:off x="502275" y="1747393"/>
            <a:ext cx="2730322" cy="3925058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100" dirty="0">
                <a:solidFill>
                  <a:srgbClr val="C00000"/>
                </a:solidFill>
              </a:rPr>
              <a:t>Зима пришла,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100" dirty="0">
                <a:solidFill>
                  <a:srgbClr val="C00000"/>
                </a:solidFill>
              </a:rPr>
              <a:t>В сани коней запрягла,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100" dirty="0">
                <a:solidFill>
                  <a:srgbClr val="C00000"/>
                </a:solidFill>
              </a:rPr>
              <a:t>В путь-дорожку вывела.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100" dirty="0">
                <a:solidFill>
                  <a:srgbClr val="C00000"/>
                </a:solidFill>
              </a:rPr>
              <a:t>Лед на речке вымела,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100" dirty="0">
                <a:solidFill>
                  <a:srgbClr val="C00000"/>
                </a:solidFill>
              </a:rPr>
              <a:t>С берегом связала,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100" dirty="0">
                <a:solidFill>
                  <a:srgbClr val="C00000"/>
                </a:solidFill>
              </a:rPr>
              <a:t>К земле приковала.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100" dirty="0">
                <a:solidFill>
                  <a:srgbClr val="C00000"/>
                </a:solidFill>
              </a:rPr>
              <a:t>Снег заледенила,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100" dirty="0">
                <a:solidFill>
                  <a:srgbClr val="C00000"/>
                </a:solidFill>
              </a:rPr>
              <a:t>Милых ребят,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100" dirty="0">
                <a:solidFill>
                  <a:srgbClr val="C00000"/>
                </a:solidFill>
              </a:rPr>
              <a:t>Красных девчат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100" dirty="0">
                <a:solidFill>
                  <a:srgbClr val="C00000"/>
                </a:solidFill>
              </a:rPr>
              <a:t>На ледянки усадила,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100" dirty="0">
                <a:solidFill>
                  <a:srgbClr val="C00000"/>
                </a:solidFill>
              </a:rPr>
              <a:t>На салазки уложила.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100" dirty="0">
                <a:solidFill>
                  <a:srgbClr val="C00000"/>
                </a:solidFill>
              </a:rPr>
              <a:t>Лихо с горы прокатила!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rgbClr val="C00000"/>
                </a:solidFill>
              </a:rPr>
              <a:t> </a:t>
            </a:r>
          </a:p>
          <a:p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3"/>
          </p:nvPr>
        </p:nvSpPr>
        <p:spPr>
          <a:xfrm>
            <a:off x="5022761" y="1243282"/>
            <a:ext cx="3528809" cy="482488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ИДЁТ МАТУШКА - ВЕСНА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9" name="Объект 8"/>
          <p:cNvSpPr>
            <a:spLocks noGrp="1"/>
          </p:cNvSpPr>
          <p:nvPr>
            <p:ph sz="quarter" idx="4"/>
          </p:nvPr>
        </p:nvSpPr>
        <p:spPr>
          <a:xfrm>
            <a:off x="5512157" y="1738648"/>
            <a:ext cx="3155383" cy="4451015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Идет Матушка-весна, </a:t>
            </a:r>
            <a:endParaRPr lang="ru-RU" sz="1800" dirty="0" smtClean="0">
              <a:solidFill>
                <a:srgbClr val="C00000"/>
              </a:solidFill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О</a:t>
            </a:r>
            <a:r>
              <a:rPr lang="ru-RU" sz="1800" dirty="0" smtClean="0">
                <a:solidFill>
                  <a:srgbClr val="C00000"/>
                </a:solidFill>
              </a:rPr>
              <a:t>творяйте </a:t>
            </a:r>
            <a:r>
              <a:rPr lang="ru-RU" sz="1800" dirty="0">
                <a:solidFill>
                  <a:srgbClr val="C00000"/>
                </a:solidFill>
              </a:rPr>
              <a:t>ворота!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Первый Март пришел, </a:t>
            </a:r>
            <a:endParaRPr lang="ru-RU" sz="1800" dirty="0" smtClean="0">
              <a:solidFill>
                <a:srgbClr val="C00000"/>
              </a:solidFill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В</a:t>
            </a:r>
            <a:r>
              <a:rPr lang="ru-RU" sz="1800" dirty="0" smtClean="0">
                <a:solidFill>
                  <a:srgbClr val="C00000"/>
                </a:solidFill>
              </a:rPr>
              <a:t>сех </a:t>
            </a:r>
            <a:r>
              <a:rPr lang="ru-RU" sz="1800" dirty="0">
                <a:solidFill>
                  <a:srgbClr val="C00000"/>
                </a:solidFill>
              </a:rPr>
              <a:t>детей провел.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А за ним – и Апрель </a:t>
            </a:r>
            <a:endParaRPr lang="ru-RU" sz="1800" dirty="0" smtClean="0">
              <a:solidFill>
                <a:srgbClr val="C00000"/>
              </a:solidFill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О</a:t>
            </a:r>
            <a:r>
              <a:rPr lang="ru-RU" sz="1800" dirty="0" smtClean="0">
                <a:solidFill>
                  <a:srgbClr val="C00000"/>
                </a:solidFill>
              </a:rPr>
              <a:t>творил </a:t>
            </a:r>
            <a:r>
              <a:rPr lang="ru-RU" sz="1800" dirty="0">
                <a:solidFill>
                  <a:srgbClr val="C00000"/>
                </a:solidFill>
              </a:rPr>
              <a:t>окно и дверь.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А уж как пришел месяц Май, </a:t>
            </a:r>
            <a:endParaRPr lang="ru-RU" sz="1800" dirty="0" smtClean="0">
              <a:solidFill>
                <a:srgbClr val="C00000"/>
              </a:solidFill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800" dirty="0" smtClean="0">
                <a:solidFill>
                  <a:srgbClr val="C00000"/>
                </a:solidFill>
              </a:rPr>
              <a:t>Сколько </a:t>
            </a:r>
            <a:r>
              <a:rPr lang="ru-RU" sz="1800" dirty="0">
                <a:solidFill>
                  <a:srgbClr val="C00000"/>
                </a:solidFill>
              </a:rPr>
              <a:t>хочешь гуляй!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Идет Матушка-весна </a:t>
            </a:r>
            <a:endParaRPr lang="ru-RU" sz="1800" dirty="0" smtClean="0">
              <a:solidFill>
                <a:srgbClr val="C00000"/>
              </a:solidFill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П</a:t>
            </a:r>
            <a:r>
              <a:rPr lang="ru-RU" sz="1800" dirty="0" smtClean="0">
                <a:solidFill>
                  <a:srgbClr val="C00000"/>
                </a:solidFill>
              </a:rPr>
              <a:t>о </a:t>
            </a:r>
            <a:r>
              <a:rPr lang="ru-RU" sz="1800" dirty="0">
                <a:solidFill>
                  <a:srgbClr val="C00000"/>
                </a:solidFill>
              </a:rPr>
              <a:t>полям-лесам одна.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Первый раз прощается,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800" dirty="0" smtClean="0">
                <a:solidFill>
                  <a:srgbClr val="C00000"/>
                </a:solidFill>
              </a:rPr>
              <a:t>А </a:t>
            </a:r>
            <a:r>
              <a:rPr lang="ru-RU" sz="1800" dirty="0">
                <a:solidFill>
                  <a:srgbClr val="C00000"/>
                </a:solidFill>
              </a:rPr>
              <a:t>на третий раз не пропустим вас!</a:t>
            </a:r>
          </a:p>
          <a:p>
            <a:pPr marL="0" indent="0">
              <a:buNone/>
            </a:pPr>
            <a:r>
              <a:rPr lang="ru-RU" dirty="0">
                <a:solidFill>
                  <a:srgbClr val="C00000"/>
                </a:solidFill>
              </a:rPr>
              <a:t> 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13" name="Управляющая кнопка: домой 12">
            <a:hlinkClick r:id="rId2" action="ppaction://hlinksldjump" highlightClick="1"/>
          </p:cNvPr>
          <p:cNvSpPr/>
          <p:nvPr/>
        </p:nvSpPr>
        <p:spPr>
          <a:xfrm>
            <a:off x="8191084" y="5676585"/>
            <a:ext cx="952916" cy="1030309"/>
          </a:xfrm>
          <a:prstGeom prst="actionButtonHome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645" y="1443819"/>
            <a:ext cx="3439005" cy="4486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001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+mn-lt"/>
              </a:rPr>
              <a:t>ПЕСЕНКИ, ПРИБАУТКИ, НЕБЫЛИЦЫ</a:t>
            </a:r>
            <a:endParaRPr lang="ru-RU" sz="3200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11" name="Текст 10"/>
          <p:cNvSpPr>
            <a:spLocks noGrp="1"/>
          </p:cNvSpPr>
          <p:nvPr>
            <p:ph type="body" idx="1"/>
          </p:nvPr>
        </p:nvSpPr>
        <p:spPr>
          <a:xfrm>
            <a:off x="526811" y="1281918"/>
            <a:ext cx="4367161" cy="405214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КОГДА СОЛНЫШКО ВЗОЙДЁТ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sz="half" idx="2"/>
          </p:nvPr>
        </p:nvSpPr>
        <p:spPr>
          <a:xfrm>
            <a:off x="629842" y="1751527"/>
            <a:ext cx="3868340" cy="4438136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Когда солнышко взойдет,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Роса на землю падет,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Пастух выйдет на лужок,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Заиграет во рожок.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Хорошо пастух играет,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Выговаривает: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- Вы гоните-ка скотину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На широкую долину,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На широкую долину,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На большую луговину.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800" dirty="0">
              <a:solidFill>
                <a:srgbClr val="C00000"/>
              </a:solidFill>
            </a:endParaRP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3"/>
          </p:nvPr>
        </p:nvSpPr>
        <p:spPr>
          <a:xfrm>
            <a:off x="4829577" y="1230403"/>
            <a:ext cx="3635449" cy="482488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ЛИСА РОЖЬЮ ШЛА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9" name="Объект 8"/>
          <p:cNvSpPr>
            <a:spLocks noGrp="1"/>
          </p:cNvSpPr>
          <p:nvPr>
            <p:ph sz="quarter" idx="4"/>
          </p:nvPr>
        </p:nvSpPr>
        <p:spPr>
          <a:xfrm>
            <a:off x="5731098" y="1738649"/>
            <a:ext cx="2785443" cy="3245475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Лиса рожью шла,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Лиса грош нашла.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Лиса мыльце купила,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Лиса рыльце умыла.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>
                <a:solidFill>
                  <a:srgbClr val="C00000"/>
                </a:solidFill>
              </a:rPr>
              <a:t>Волк шел стороной,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>
                <a:solidFill>
                  <a:srgbClr val="C00000"/>
                </a:solidFill>
              </a:rPr>
              <a:t>Лиса </a:t>
            </a:r>
            <a:r>
              <a:rPr lang="ru-RU" sz="1800" dirty="0">
                <a:solidFill>
                  <a:srgbClr val="C00000"/>
                </a:solidFill>
              </a:rPr>
              <a:t>улицей,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Волк пел петухом,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Лиса курицей.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Волк саночки купил,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Лису в санки посадил.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Не доехав до села,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Лиса выскочила.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8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303" y="2044856"/>
            <a:ext cx="2800717" cy="4365823"/>
          </a:xfrm>
          <a:prstGeom prst="rect">
            <a:avLst/>
          </a:prstGeom>
        </p:spPr>
      </p:pic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191084" y="5676585"/>
            <a:ext cx="952916" cy="1030309"/>
          </a:xfrm>
          <a:prstGeom prst="actionButtonHome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6475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+mn-lt"/>
              </a:rPr>
              <a:t>ПЕСЕНКИ, ПРИБАУТКИ, НЕБЫЛИЦЫ</a:t>
            </a:r>
            <a:endParaRPr lang="ru-RU" sz="3200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11" name="Текст 10"/>
          <p:cNvSpPr>
            <a:spLocks noGrp="1"/>
          </p:cNvSpPr>
          <p:nvPr>
            <p:ph type="body" idx="1"/>
          </p:nvPr>
        </p:nvSpPr>
        <p:spPr>
          <a:xfrm>
            <a:off x="526811" y="1281918"/>
            <a:ext cx="3868340" cy="405214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ЧИГАРИКИ-ЧОК-ЧИГАРОК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sz="half" idx="2"/>
          </p:nvPr>
        </p:nvSpPr>
        <p:spPr>
          <a:xfrm>
            <a:off x="629842" y="1751528"/>
            <a:ext cx="3868340" cy="392505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300" dirty="0">
                <a:solidFill>
                  <a:srgbClr val="C00000"/>
                </a:solidFill>
              </a:rPr>
              <a:t>Чигарики-чок-</a:t>
            </a:r>
            <a:r>
              <a:rPr lang="ru-RU" sz="2300" dirty="0" err="1">
                <a:solidFill>
                  <a:srgbClr val="C00000"/>
                </a:solidFill>
              </a:rPr>
              <a:t>чигары</a:t>
            </a:r>
            <a:r>
              <a:rPr lang="ru-RU" sz="2300" dirty="0">
                <a:solidFill>
                  <a:srgbClr val="C00000"/>
                </a:solidFill>
              </a:rPr>
              <a:t>,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300" dirty="0">
                <a:solidFill>
                  <a:srgbClr val="C00000"/>
                </a:solidFill>
              </a:rPr>
              <a:t>Комарики…мухи-комары.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300" dirty="0">
                <a:solidFill>
                  <a:srgbClr val="C00000"/>
                </a:solidFill>
              </a:rPr>
              <a:t>Чигарики-</a:t>
            </a:r>
            <a:r>
              <a:rPr lang="ru-RU" sz="2300" dirty="0" err="1">
                <a:solidFill>
                  <a:srgbClr val="C00000"/>
                </a:solidFill>
              </a:rPr>
              <a:t>чигарок</a:t>
            </a:r>
            <a:r>
              <a:rPr lang="ru-RU" sz="2300" dirty="0">
                <a:solidFill>
                  <a:srgbClr val="C00000"/>
                </a:solidFill>
              </a:rPr>
              <a:t>,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300" dirty="0">
                <a:solidFill>
                  <a:srgbClr val="C00000"/>
                </a:solidFill>
              </a:rPr>
              <a:t>Повалился комарок.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300" dirty="0">
                <a:solidFill>
                  <a:srgbClr val="C00000"/>
                </a:solidFill>
              </a:rPr>
              <a:t>Со дуба на пенье,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300" dirty="0">
                <a:solidFill>
                  <a:srgbClr val="C00000"/>
                </a:solidFill>
              </a:rPr>
              <a:t>На сыро коренье.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300" dirty="0">
                <a:solidFill>
                  <a:srgbClr val="C00000"/>
                </a:solidFill>
              </a:rPr>
              <a:t>Прилетели мухи,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300" dirty="0">
                <a:solidFill>
                  <a:srgbClr val="C00000"/>
                </a:solidFill>
              </a:rPr>
              <a:t>Мухи-</a:t>
            </a:r>
            <a:r>
              <a:rPr lang="ru-RU" sz="2300" dirty="0" err="1">
                <a:solidFill>
                  <a:srgbClr val="C00000"/>
                </a:solidFill>
              </a:rPr>
              <a:t>горюхи</a:t>
            </a:r>
            <a:r>
              <a:rPr lang="ru-RU" sz="2300" dirty="0">
                <a:solidFill>
                  <a:srgbClr val="C00000"/>
                </a:solidFill>
              </a:rPr>
              <a:t>,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300" dirty="0">
                <a:solidFill>
                  <a:srgbClr val="C00000"/>
                </a:solidFill>
              </a:rPr>
              <a:t>Подхватили комарочка,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300" dirty="0">
                <a:solidFill>
                  <a:srgbClr val="C00000"/>
                </a:solidFill>
              </a:rPr>
              <a:t>Доносили до дубочка.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300" dirty="0">
                <a:solidFill>
                  <a:srgbClr val="C00000"/>
                </a:solidFill>
              </a:rPr>
              <a:t>Посадили на дубок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300" dirty="0">
                <a:solidFill>
                  <a:srgbClr val="C00000"/>
                </a:solidFill>
              </a:rPr>
              <a:t>Под зелёненький листок: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300" dirty="0">
                <a:solidFill>
                  <a:srgbClr val="C00000"/>
                </a:solidFill>
              </a:rPr>
              <a:t>- Сиди…Отсиживайся!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3"/>
          </p:nvPr>
        </p:nvSpPr>
        <p:spPr>
          <a:xfrm>
            <a:off x="5151549" y="1243282"/>
            <a:ext cx="3300598" cy="482488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БРАТЦЫ, БРАТЦЫ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9" name="Объект 8"/>
          <p:cNvSpPr>
            <a:spLocks noGrp="1"/>
          </p:cNvSpPr>
          <p:nvPr>
            <p:ph sz="quarter" idx="4"/>
          </p:nvPr>
        </p:nvSpPr>
        <p:spPr>
          <a:xfrm>
            <a:off x="5602310" y="1738648"/>
            <a:ext cx="2914231" cy="4451015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rgbClr val="C00000"/>
                </a:solidFill>
              </a:rPr>
              <a:t>-</a:t>
            </a:r>
            <a:r>
              <a:rPr lang="ru-RU" dirty="0"/>
              <a:t> </a:t>
            </a:r>
            <a:r>
              <a:rPr lang="ru-RU" sz="1800" dirty="0">
                <a:solidFill>
                  <a:srgbClr val="C00000"/>
                </a:solidFill>
              </a:rPr>
              <a:t>Братцы, братцы!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Я медведя поймал!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- Так веди его сюда.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- Да он не идёт!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- Ну, так сам иди.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- Да он меня не пускает! Ай!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 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718" y="2653049"/>
            <a:ext cx="2699887" cy="3669078"/>
          </a:xfrm>
          <a:prstGeom prst="rect">
            <a:avLst/>
          </a:prstGeom>
        </p:spPr>
      </p:pic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191084" y="5676585"/>
            <a:ext cx="952916" cy="1030309"/>
          </a:xfrm>
          <a:prstGeom prst="actionButtonHome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18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+mn-lt"/>
              </a:rPr>
              <a:t>ПЕСЕНКИ, ПРИБАУТКИ, НЕБЫЛИЦЫ</a:t>
            </a:r>
            <a:endParaRPr lang="ru-RU" sz="3200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11" name="Текст 10"/>
          <p:cNvSpPr>
            <a:spLocks noGrp="1"/>
          </p:cNvSpPr>
          <p:nvPr>
            <p:ph type="body" idx="1"/>
          </p:nvPr>
        </p:nvSpPr>
        <p:spPr>
          <a:xfrm>
            <a:off x="526811" y="1281918"/>
            <a:ext cx="3868340" cy="405214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ГДЕ КИСЕЛЬ – ТУТ И СЕЛ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sz="half" idx="2"/>
          </p:nvPr>
        </p:nvSpPr>
        <p:spPr>
          <a:xfrm>
            <a:off x="901520" y="1751527"/>
            <a:ext cx="3773511" cy="4438136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Где кисель – тут и сел.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Где пирог – тут и лег.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Где блины – тут и мы.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Где щи с мясом – тут и место наше.</a:t>
            </a:r>
          </a:p>
          <a:p>
            <a:pPr marL="0" indent="0">
              <a:buNone/>
            </a:pPr>
            <a:r>
              <a:rPr lang="ru-RU" dirty="0"/>
              <a:t> 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3"/>
          </p:nvPr>
        </p:nvSpPr>
        <p:spPr>
          <a:xfrm>
            <a:off x="4564756" y="1243282"/>
            <a:ext cx="3887391" cy="482488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ГЛУПЫЙ ИВАН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9" name="Объект 8"/>
          <p:cNvSpPr>
            <a:spLocks noGrp="1"/>
          </p:cNvSpPr>
          <p:nvPr>
            <p:ph sz="quarter" idx="4"/>
          </p:nvPr>
        </p:nvSpPr>
        <p:spPr>
          <a:xfrm>
            <a:off x="5280338" y="1738648"/>
            <a:ext cx="3236204" cy="4451015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Глупый Иван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Ни людям, ни нам: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Огонь маслом тушит,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Решетом в воде звезды ловит,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За мухой гоняется с обухом,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>
                <a:solidFill>
                  <a:srgbClr val="C00000"/>
                </a:solidFill>
              </a:rPr>
              <a:t>За </a:t>
            </a:r>
            <a:r>
              <a:rPr lang="ru-RU" sz="1800" dirty="0">
                <a:solidFill>
                  <a:srgbClr val="C00000"/>
                </a:solidFill>
              </a:rPr>
              <a:t>комаром – с кнутом;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В колодец – воду льет,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В лес – дрова везет.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Личико беленько,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Да ума маленько.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867" y="2609785"/>
            <a:ext cx="3521831" cy="3726381"/>
          </a:xfrm>
          <a:prstGeom prst="rect">
            <a:avLst/>
          </a:prstGeom>
        </p:spPr>
      </p:pic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191084" y="5676585"/>
            <a:ext cx="952916" cy="1030309"/>
          </a:xfrm>
          <a:prstGeom prst="actionButtonHome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4378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513" y="3317631"/>
            <a:ext cx="3319756" cy="2874108"/>
          </a:xfrm>
          <a:prstGeom prst="rect">
            <a:avLst/>
          </a:prstGeom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+mn-lt"/>
              </a:rPr>
              <a:t>ПЕСЕНКИ, ПРИБАУТКИ, НЕБЫЛИЦЫ</a:t>
            </a:r>
            <a:endParaRPr lang="ru-RU" sz="3200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11" name="Текст 10"/>
          <p:cNvSpPr>
            <a:spLocks noGrp="1"/>
          </p:cNvSpPr>
          <p:nvPr>
            <p:ph type="body" idx="1"/>
          </p:nvPr>
        </p:nvSpPr>
        <p:spPr>
          <a:xfrm>
            <a:off x="978793" y="1281918"/>
            <a:ext cx="3416357" cy="405214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СБИЛ, СКОЛОТИЛ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sz="half" idx="2"/>
          </p:nvPr>
        </p:nvSpPr>
        <p:spPr>
          <a:xfrm>
            <a:off x="1275008" y="1751527"/>
            <a:ext cx="3223174" cy="4438136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Сбил, сколотил – вот колесо.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Сел да поехал – ах, хорошо!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Оглянулся назад –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Одни спицы лежат.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3"/>
          </p:nvPr>
        </p:nvSpPr>
        <p:spPr>
          <a:xfrm>
            <a:off x="4564756" y="1243282"/>
            <a:ext cx="3887391" cy="482488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ТЫ ПИРОГ СЪЕЛ?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9" name="Объект 8"/>
          <p:cNvSpPr>
            <a:spLocks noGrp="1"/>
          </p:cNvSpPr>
          <p:nvPr>
            <p:ph sz="quarter" idx="4"/>
          </p:nvPr>
        </p:nvSpPr>
        <p:spPr>
          <a:xfrm>
            <a:off x="5756855" y="1738648"/>
            <a:ext cx="2759685" cy="4451015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- Ты пирог съел?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- Нет, не я!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- А вкусный был?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00000"/>
                </a:solidFill>
              </a:rPr>
              <a:t>- Очень!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46" y="3028160"/>
            <a:ext cx="4716782" cy="3163579"/>
          </a:xfrm>
          <a:prstGeom prst="rect">
            <a:avLst/>
          </a:prstGeom>
        </p:spPr>
      </p:pic>
      <p:sp>
        <p:nvSpPr>
          <p:cNvPr id="14" name="Управляющая кнопка: домой 13">
            <a:hlinkClick r:id="rId4" action="ppaction://hlinksldjump" highlightClick="1"/>
          </p:cNvPr>
          <p:cNvSpPr/>
          <p:nvPr/>
        </p:nvSpPr>
        <p:spPr>
          <a:xfrm>
            <a:off x="8191084" y="5676585"/>
            <a:ext cx="952916" cy="1030309"/>
          </a:xfrm>
          <a:prstGeom prst="actionButtonHome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9596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645" y="3503844"/>
            <a:ext cx="2011638" cy="2896955"/>
          </a:xfrm>
          <a:prstGeom prst="rect">
            <a:avLst/>
          </a:prstGeom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+mn-lt"/>
              </a:rPr>
              <a:t>КАЛЕНДАРНЫЕ ОБРЯДОВЫЕ ПЕСНИ</a:t>
            </a:r>
            <a:endParaRPr lang="ru-RU" sz="3200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11" name="Текст 10"/>
          <p:cNvSpPr>
            <a:spLocks noGrp="1"/>
          </p:cNvSpPr>
          <p:nvPr>
            <p:ph type="body" idx="1"/>
          </p:nvPr>
        </p:nvSpPr>
        <p:spPr>
          <a:xfrm>
            <a:off x="518313" y="1618741"/>
            <a:ext cx="3320302" cy="405214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dirty="0" smtClean="0">
                <a:solidFill>
                  <a:srgbClr val="C00000"/>
                </a:solidFill>
              </a:rPr>
              <a:t>КАК НА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dirty="0" smtClean="0">
                <a:solidFill>
                  <a:srgbClr val="C00000"/>
                </a:solidFill>
              </a:rPr>
              <a:t>МАСЛЯНОЙ НЕДЕЛИ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sz="half" idx="2"/>
          </p:nvPr>
        </p:nvSpPr>
        <p:spPr>
          <a:xfrm>
            <a:off x="629841" y="2125218"/>
            <a:ext cx="2772265" cy="4438136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C0000"/>
                </a:solidFill>
              </a:rPr>
              <a:t>Как </a:t>
            </a:r>
            <a:r>
              <a:rPr lang="ru-RU" sz="1800" dirty="0" smtClean="0">
                <a:solidFill>
                  <a:srgbClr val="CC0000"/>
                </a:solidFill>
              </a:rPr>
              <a:t>на </a:t>
            </a:r>
            <a:r>
              <a:rPr lang="ru-RU" sz="1800" dirty="0">
                <a:solidFill>
                  <a:srgbClr val="CC0000"/>
                </a:solidFill>
              </a:rPr>
              <a:t>масляной неделе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C0000"/>
                </a:solidFill>
              </a:rPr>
              <a:t>Из печи блины летели.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C0000"/>
                </a:solidFill>
              </a:rPr>
              <a:t>И сыр, и творог –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>
                <a:solidFill>
                  <a:srgbClr val="CC0000"/>
                </a:solidFill>
              </a:rPr>
              <a:t>Все </a:t>
            </a:r>
            <a:r>
              <a:rPr lang="ru-RU" sz="1800" dirty="0">
                <a:solidFill>
                  <a:srgbClr val="CC0000"/>
                </a:solidFill>
              </a:rPr>
              <a:t>летело за порог.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C0000"/>
                </a:solidFill>
              </a:rPr>
              <a:t>Весело было нам!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C0000"/>
                </a:solidFill>
              </a:rPr>
              <a:t>Достанется и вам!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3"/>
          </p:nvPr>
        </p:nvSpPr>
        <p:spPr>
          <a:xfrm>
            <a:off x="3838615" y="1271543"/>
            <a:ext cx="3887391" cy="482488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КАК ПОШЛА КОЛЯДА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9" name="Объект 8"/>
          <p:cNvSpPr>
            <a:spLocks noGrp="1"/>
          </p:cNvSpPr>
          <p:nvPr>
            <p:ph sz="quarter" idx="4"/>
          </p:nvPr>
        </p:nvSpPr>
        <p:spPr>
          <a:xfrm>
            <a:off x="3838615" y="2129195"/>
            <a:ext cx="4677926" cy="4451015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600" dirty="0">
                <a:solidFill>
                  <a:srgbClr val="CC0000"/>
                </a:solidFill>
              </a:rPr>
              <a:t>Как пошла коляда вдоль по улице гулять,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600" dirty="0">
                <a:solidFill>
                  <a:srgbClr val="CC0000"/>
                </a:solidFill>
              </a:rPr>
              <a:t>Вдоль по улице гулять, </a:t>
            </a:r>
            <a:endParaRPr lang="ru-RU" sz="2600" dirty="0" smtClean="0">
              <a:solidFill>
                <a:srgbClr val="CC0000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600" dirty="0">
                <a:solidFill>
                  <a:srgbClr val="CC0000"/>
                </a:solidFill>
              </a:rPr>
              <a:t>С</a:t>
            </a:r>
            <a:r>
              <a:rPr lang="ru-RU" sz="2600" dirty="0" smtClean="0">
                <a:solidFill>
                  <a:srgbClr val="CC0000"/>
                </a:solidFill>
              </a:rPr>
              <a:t> </a:t>
            </a:r>
            <a:r>
              <a:rPr lang="ru-RU" sz="2600" dirty="0">
                <a:solidFill>
                  <a:srgbClr val="CC0000"/>
                </a:solidFill>
              </a:rPr>
              <a:t>Новым годом поздравлять!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600" dirty="0">
                <a:solidFill>
                  <a:srgbClr val="CC0000"/>
                </a:solidFill>
              </a:rPr>
              <a:t>- Коляда, коляда, где ты раньше была?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600" dirty="0">
                <a:solidFill>
                  <a:srgbClr val="CC0000"/>
                </a:solidFill>
              </a:rPr>
              <a:t>- Я в поле ночевала, теперь к вам пришла!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600" dirty="0">
                <a:solidFill>
                  <a:srgbClr val="CC0000"/>
                </a:solidFill>
              </a:rPr>
              <a:t>Здравствуй, хозяин с хозяюшкой,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600" dirty="0">
                <a:solidFill>
                  <a:srgbClr val="CC0000"/>
                </a:solidFill>
              </a:rPr>
              <a:t>На долгие века, на долгие лета!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600" dirty="0">
                <a:solidFill>
                  <a:srgbClr val="CC0000"/>
                </a:solidFill>
              </a:rPr>
              <a:t>Сейся, родися, жито, пшеница,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600" dirty="0">
                <a:solidFill>
                  <a:srgbClr val="CC0000"/>
                </a:solidFill>
              </a:rPr>
              <a:t>Ячмень, овес, гречка, горох, чечевица,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600" dirty="0">
                <a:solidFill>
                  <a:srgbClr val="CC0000"/>
                </a:solidFill>
              </a:rPr>
              <a:t>На Новый год будьте здоровы,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600" dirty="0">
                <a:solidFill>
                  <a:srgbClr val="CC0000"/>
                </a:solidFill>
              </a:rPr>
              <a:t>Счастливы будьте, живите без бед много лет!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600" dirty="0">
                <a:solidFill>
                  <a:srgbClr val="CC0000"/>
                </a:solidFill>
              </a:rPr>
              <a:t>Новый год пришел, старый угнал, себя показал,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600" dirty="0">
                <a:solidFill>
                  <a:srgbClr val="CC0000"/>
                </a:solidFill>
              </a:rPr>
              <a:t>Иди, народ, солнышко встречать, </a:t>
            </a:r>
            <a:endParaRPr lang="ru-RU" sz="2600" dirty="0" smtClean="0">
              <a:solidFill>
                <a:srgbClr val="CC0000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600" dirty="0" smtClean="0">
                <a:solidFill>
                  <a:srgbClr val="CC0000"/>
                </a:solidFill>
              </a:rPr>
              <a:t>Мороз </a:t>
            </a:r>
            <a:r>
              <a:rPr lang="ru-RU" sz="2600" dirty="0">
                <a:solidFill>
                  <a:srgbClr val="CC0000"/>
                </a:solidFill>
              </a:rPr>
              <a:t>прогонять!</a:t>
            </a:r>
          </a:p>
          <a:p>
            <a:pPr marL="0" indent="0" algn="ctr">
              <a:buNone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191084" y="5676585"/>
            <a:ext cx="952916" cy="1030309"/>
          </a:xfrm>
          <a:prstGeom prst="actionButtonHome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2723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+mn-lt"/>
              </a:rPr>
              <a:t>КАЛЕНДАРНЫЕ ОБРЯДОВЫЕ ПЕСНИ</a:t>
            </a:r>
            <a:endParaRPr lang="ru-RU" sz="3200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11" name="Текст 10"/>
          <p:cNvSpPr>
            <a:spLocks noGrp="1"/>
          </p:cNvSpPr>
          <p:nvPr>
            <p:ph type="body" idx="1"/>
          </p:nvPr>
        </p:nvSpPr>
        <p:spPr>
          <a:xfrm>
            <a:off x="292812" y="1718476"/>
            <a:ext cx="3868340" cy="405214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dirty="0" smtClean="0">
                <a:solidFill>
                  <a:srgbClr val="C00000"/>
                </a:solidFill>
              </a:rPr>
              <a:t>КОЛЯДА, КОЛЯДА!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dirty="0" smtClean="0">
                <a:solidFill>
                  <a:srgbClr val="C00000"/>
                </a:solidFill>
              </a:rPr>
              <a:t>А БЫВАЕТ КОЛЯДА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sz="half" idx="2"/>
          </p:nvPr>
        </p:nvSpPr>
        <p:spPr>
          <a:xfrm>
            <a:off x="691544" y="2151477"/>
            <a:ext cx="3225257" cy="4438136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C0000"/>
                </a:solidFill>
              </a:rPr>
              <a:t>Коляда, коляда!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C0000"/>
                </a:solidFill>
              </a:rPr>
              <a:t>А бывает коляда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C0000"/>
                </a:solidFill>
              </a:rPr>
              <a:t>Накануне Рождества!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C0000"/>
                </a:solidFill>
              </a:rPr>
              <a:t>Коляда пришла –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C0000"/>
                </a:solidFill>
              </a:rPr>
              <a:t>Рождество принесла.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3"/>
          </p:nvPr>
        </p:nvSpPr>
        <p:spPr>
          <a:xfrm>
            <a:off x="4403392" y="1641202"/>
            <a:ext cx="3887391" cy="482488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dirty="0" smtClean="0">
                <a:solidFill>
                  <a:srgbClr val="C00000"/>
                </a:solidFill>
              </a:rPr>
              <a:t>КОЛЯДА, КОЛЯДА,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dirty="0" smtClean="0">
                <a:solidFill>
                  <a:srgbClr val="C00000"/>
                </a:solidFill>
              </a:rPr>
              <a:t>ТЫ ПОДАЙ ПИРОГА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9" name="Объект 8"/>
          <p:cNvSpPr>
            <a:spLocks noGrp="1"/>
          </p:cNvSpPr>
          <p:nvPr>
            <p:ph sz="quarter" idx="4"/>
          </p:nvPr>
        </p:nvSpPr>
        <p:spPr>
          <a:xfrm>
            <a:off x="4564755" y="2151477"/>
            <a:ext cx="3887391" cy="445101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900" dirty="0">
                <a:solidFill>
                  <a:srgbClr val="CC0000"/>
                </a:solidFill>
              </a:rPr>
              <a:t>Коляда, коляда,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900" dirty="0" smtClean="0">
                <a:solidFill>
                  <a:srgbClr val="CC0000"/>
                </a:solidFill>
              </a:rPr>
              <a:t>Ты </a:t>
            </a:r>
            <a:r>
              <a:rPr lang="ru-RU" sz="1900" dirty="0">
                <a:solidFill>
                  <a:srgbClr val="CC0000"/>
                </a:solidFill>
              </a:rPr>
              <a:t>подай пирога,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900" dirty="0">
                <a:solidFill>
                  <a:srgbClr val="CC0000"/>
                </a:solidFill>
              </a:rPr>
              <a:t>Или хлеба ломтину,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900" dirty="0">
                <a:solidFill>
                  <a:srgbClr val="CC0000"/>
                </a:solidFill>
              </a:rPr>
              <a:t>Или денег полтину,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900" dirty="0">
                <a:solidFill>
                  <a:srgbClr val="CC0000"/>
                </a:solidFill>
              </a:rPr>
              <a:t>Или курочку с хохлом,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900" dirty="0">
                <a:solidFill>
                  <a:srgbClr val="CC0000"/>
                </a:solidFill>
              </a:rPr>
              <a:t>Петушка с гребешком!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900" dirty="0">
                <a:solidFill>
                  <a:srgbClr val="CC0000"/>
                </a:solidFill>
              </a:rPr>
              <a:t>Отворяйте, хозяева, сундучки,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900" dirty="0">
                <a:solidFill>
                  <a:srgbClr val="CC0000"/>
                </a:solidFill>
              </a:rPr>
              <a:t>Вынимайте пятачки!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900" dirty="0">
                <a:solidFill>
                  <a:srgbClr val="CC0000"/>
                </a:solidFill>
              </a:rPr>
              <a:t>По копеечке давайте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900" dirty="0">
                <a:solidFill>
                  <a:srgbClr val="CC0000"/>
                </a:solidFill>
              </a:rPr>
              <a:t>Колядовщикам!</a:t>
            </a: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58" y="3547683"/>
            <a:ext cx="4963508" cy="2791973"/>
          </a:xfrm>
          <a:prstGeom prst="rect">
            <a:avLst/>
          </a:prstGeom>
        </p:spPr>
      </p:pic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191084" y="5676585"/>
            <a:ext cx="952916" cy="1030309"/>
          </a:xfrm>
          <a:prstGeom prst="actionButtonHome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6005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+mn-lt"/>
              </a:rPr>
              <a:t>КАЛЕНДАРНЫЕ ОБРЯДОВЫЕ ПЕСНИ</a:t>
            </a:r>
            <a:endParaRPr lang="ru-RU" sz="3200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11" name="Текст 10"/>
          <p:cNvSpPr>
            <a:spLocks noGrp="1"/>
          </p:cNvSpPr>
          <p:nvPr>
            <p:ph type="body" idx="1"/>
          </p:nvPr>
        </p:nvSpPr>
        <p:spPr>
          <a:xfrm>
            <a:off x="629841" y="1423587"/>
            <a:ext cx="3868340" cy="405214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МАСЛЕНИЦА, МАСЛЕНИЦА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sz="half" idx="2"/>
          </p:nvPr>
        </p:nvSpPr>
        <p:spPr>
          <a:xfrm>
            <a:off x="1055763" y="1751527"/>
            <a:ext cx="2810435" cy="4438136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C0000"/>
                </a:solidFill>
              </a:rPr>
              <a:t>Масленица, Масленица!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C0000"/>
                </a:solidFill>
              </a:rPr>
              <a:t>Широкая Масленица!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C0000"/>
                </a:solidFill>
              </a:rPr>
              <a:t>Гостья нагостилась,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C0000"/>
                </a:solidFill>
              </a:rPr>
              <a:t>С зимушкой простилась,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C0000"/>
                </a:solidFill>
              </a:rPr>
              <a:t>С крыши капели,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C0000"/>
                </a:solidFill>
              </a:rPr>
              <a:t>Грачи прилетели,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C0000"/>
                </a:solidFill>
              </a:rPr>
              <a:t>Воробьи чирикают,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C0000"/>
                </a:solidFill>
              </a:rPr>
              <a:t>Они весну кликают.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C0000"/>
                </a:solidFill>
              </a:rPr>
              <a:t>Кончилось весельице!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C0000"/>
                </a:solidFill>
              </a:rPr>
              <a:t>Беритесь за дельце,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C0000"/>
                </a:solidFill>
              </a:rPr>
              <a:t>Готовьте сошеньку –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C0000"/>
                </a:solidFill>
              </a:rPr>
              <a:t>Выехать на пешеньку!</a:t>
            </a:r>
          </a:p>
          <a:p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3"/>
          </p:nvPr>
        </p:nvSpPr>
        <p:spPr>
          <a:xfrm>
            <a:off x="4629149" y="1346313"/>
            <a:ext cx="3887391" cy="482488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ТИН – ТИН – ТИНКА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9" name="Объект 8"/>
          <p:cNvSpPr>
            <a:spLocks noGrp="1"/>
          </p:cNvSpPr>
          <p:nvPr>
            <p:ph sz="quarter" idx="4"/>
          </p:nvPr>
        </p:nvSpPr>
        <p:spPr>
          <a:xfrm>
            <a:off x="4629150" y="1738648"/>
            <a:ext cx="3887391" cy="4451015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C0000"/>
                </a:solidFill>
              </a:rPr>
              <a:t>Тин-тин-</a:t>
            </a:r>
            <a:r>
              <a:rPr lang="ru-RU" sz="1800" dirty="0" err="1">
                <a:solidFill>
                  <a:srgbClr val="CC0000"/>
                </a:solidFill>
              </a:rPr>
              <a:t>тинка</a:t>
            </a:r>
            <a:r>
              <a:rPr lang="ru-RU" sz="1800" dirty="0">
                <a:solidFill>
                  <a:srgbClr val="CC0000"/>
                </a:solidFill>
              </a:rPr>
              <a:t>,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C0000"/>
                </a:solidFill>
              </a:rPr>
              <a:t>Подайте блинка,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C0000"/>
                </a:solidFill>
              </a:rPr>
              <a:t>Оладышка-</a:t>
            </a:r>
            <a:r>
              <a:rPr lang="ru-RU" sz="1800" dirty="0" err="1">
                <a:solidFill>
                  <a:srgbClr val="CC0000"/>
                </a:solidFill>
              </a:rPr>
              <a:t>прибавишка</a:t>
            </a:r>
            <a:r>
              <a:rPr lang="ru-RU" sz="1800" dirty="0">
                <a:solidFill>
                  <a:srgbClr val="CC0000"/>
                </a:solidFill>
              </a:rPr>
              <a:t>.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C0000"/>
                </a:solidFill>
              </a:rPr>
              <a:t>Последний кусок,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C0000"/>
                </a:solidFill>
              </a:rPr>
              <a:t>Мочальный усок!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C0000"/>
                </a:solidFill>
              </a:rPr>
              <a:t>Уж вы не скупитесь,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C0000"/>
                </a:solidFill>
              </a:rPr>
              <a:t>Масленым кусочком поделитесь!</a:t>
            </a:r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728" y="3341823"/>
            <a:ext cx="3700779" cy="3106455"/>
          </a:xfrm>
          <a:prstGeom prst="rect">
            <a:avLst/>
          </a:prstGeom>
        </p:spPr>
      </p:pic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191084" y="5676585"/>
            <a:ext cx="952916" cy="1030309"/>
          </a:xfrm>
          <a:prstGeom prst="actionButtonHome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1626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191" y="3207450"/>
            <a:ext cx="4114670" cy="3190969"/>
          </a:xfrm>
          <a:prstGeom prst="rect">
            <a:avLst/>
          </a:prstGeom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+mn-lt"/>
              </a:rPr>
              <a:t>ПЕСЕНКИ, ПРИБАУТКИ, НЕБЫЛИЦЫ</a:t>
            </a:r>
            <a:endParaRPr lang="ru-RU" sz="3200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11" name="Текст 10"/>
          <p:cNvSpPr>
            <a:spLocks noGrp="1"/>
          </p:cNvSpPr>
          <p:nvPr>
            <p:ph type="body" idx="1"/>
          </p:nvPr>
        </p:nvSpPr>
        <p:spPr>
          <a:xfrm>
            <a:off x="526810" y="1281918"/>
            <a:ext cx="7989730" cy="405214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ВЫ, ПОСЛУШАЙТЕ, РЕБЯТА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sz="half" idx="2"/>
          </p:nvPr>
        </p:nvSpPr>
        <p:spPr>
          <a:xfrm>
            <a:off x="629842" y="1751527"/>
            <a:ext cx="4843112" cy="4438136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300" dirty="0">
                <a:solidFill>
                  <a:srgbClr val="CC0000"/>
                </a:solidFill>
              </a:rPr>
              <a:t>Вы послушайте, ребята, моей сказки небогатой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300" dirty="0">
                <a:solidFill>
                  <a:srgbClr val="CC0000"/>
                </a:solidFill>
              </a:rPr>
              <a:t>От конька-горбунка и медведя-плясунка: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300" dirty="0">
                <a:solidFill>
                  <a:srgbClr val="CC0000"/>
                </a:solidFill>
              </a:rPr>
              <a:t>Уж как пестрая свинья на дубу гнездо свила.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300" dirty="0">
                <a:solidFill>
                  <a:srgbClr val="CC0000"/>
                </a:solidFill>
              </a:rPr>
              <a:t>Гнездо свила, детей вывела.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300" dirty="0">
                <a:solidFill>
                  <a:srgbClr val="CC0000"/>
                </a:solidFill>
              </a:rPr>
              <a:t>Шестьдесят поросят по сучочкам висят.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300" dirty="0">
                <a:solidFill>
                  <a:srgbClr val="CC0000"/>
                </a:solidFill>
              </a:rPr>
              <a:t>Поросята визжат, полететь хотят.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300" dirty="0">
                <a:solidFill>
                  <a:srgbClr val="CC0000"/>
                </a:solidFill>
              </a:rPr>
              <a:t>Полетели, полетели и на воздухе присели.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300" dirty="0">
                <a:solidFill>
                  <a:srgbClr val="CC0000"/>
                </a:solidFill>
              </a:rPr>
              <a:t>Уж как по небу медведь летит.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300" dirty="0">
                <a:solidFill>
                  <a:srgbClr val="CC0000"/>
                </a:solidFill>
              </a:rPr>
              <a:t>Медведь летит, головой вертит.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300" dirty="0">
                <a:solidFill>
                  <a:srgbClr val="CC0000"/>
                </a:solidFill>
              </a:rPr>
              <a:t>А несет-то он коровушку,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300" dirty="0">
                <a:solidFill>
                  <a:srgbClr val="CC0000"/>
                </a:solidFill>
              </a:rPr>
              <a:t>Черно-пеструю, белохвостую.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300" dirty="0">
                <a:solidFill>
                  <a:srgbClr val="CC0000"/>
                </a:solidFill>
              </a:rPr>
              <a:t>А коровушка мычит да хвостищем-то вертит!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300" dirty="0">
                <a:solidFill>
                  <a:srgbClr val="CC0000"/>
                </a:solidFill>
              </a:rPr>
              <a:t>Знай, медведю кричит: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300" dirty="0">
                <a:solidFill>
                  <a:srgbClr val="CC0000"/>
                </a:solidFill>
              </a:rPr>
              <a:t>- Давай вправо, давай влево,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300" dirty="0">
                <a:solidFill>
                  <a:srgbClr val="CC0000"/>
                </a:solidFill>
              </a:rPr>
              <a:t>А теперь вот напрямик!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191084" y="5676585"/>
            <a:ext cx="952916" cy="1030309"/>
          </a:xfrm>
          <a:prstGeom prst="actionButtonHome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3180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64777" y="728198"/>
            <a:ext cx="8004362" cy="56272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rgbClr val="7030A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ВТОРАЯ </a:t>
            </a:r>
            <a:r>
              <a:rPr lang="ru-RU" sz="3600" b="1" dirty="0">
                <a:solidFill>
                  <a:srgbClr val="7030A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МЛАДШАЯ ГРУППА (3-4 года)</a:t>
            </a:r>
            <a:endParaRPr lang="ru-RU" sz="3600" dirty="0">
              <a:solidFill>
                <a:srgbClr val="7030A0"/>
              </a:solidFill>
              <a:latin typeface="a_PresentumCps" panose="04040704070802020202" pitchFamily="82" charset="-52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70647" y="1423067"/>
            <a:ext cx="8098492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>
              <a:spcAft>
                <a:spcPts val="0"/>
              </a:spcAft>
            </a:pPr>
            <a:r>
              <a:rPr lang="ru-RU" sz="2000" b="1" u="sng" dirty="0">
                <a:solidFill>
                  <a:srgbClr val="CC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Русские народные песенки, потешки, заклички</a:t>
            </a:r>
            <a:endParaRPr lang="ru-RU" sz="2000" b="1" dirty="0">
              <a:solidFill>
                <a:srgbClr val="CC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CC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2" action="ppaction://hlinksldjump"/>
              </a:rPr>
              <a:t>«Бежала лесочком лиса с кузовочком»</a:t>
            </a:r>
            <a:endParaRPr lang="ru-RU" dirty="0">
              <a:solidFill>
                <a:srgbClr val="CC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CC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2" action="ppaction://hlinksldjump"/>
              </a:rPr>
              <a:t>«Заяц Егорка»</a:t>
            </a:r>
            <a:endParaRPr lang="ru-RU" dirty="0">
              <a:solidFill>
                <a:srgbClr val="CC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CC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3" action="ppaction://hlinksldjump"/>
              </a:rPr>
              <a:t>«Из-за леса, из-за гор»</a:t>
            </a:r>
            <a:endParaRPr lang="ru-RU" dirty="0">
              <a:solidFill>
                <a:srgbClr val="CC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CC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3" action="ppaction://hlinksldjump"/>
              </a:rPr>
              <a:t>«Наша Маша маленька»</a:t>
            </a:r>
            <a:endParaRPr lang="ru-RU" dirty="0">
              <a:solidFill>
                <a:srgbClr val="CC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 smtClean="0">
                <a:solidFill>
                  <a:srgbClr val="CC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4" action="ppaction://hlinksldjump"/>
              </a:rPr>
              <a:t>«</a:t>
            </a:r>
            <a:r>
              <a:rPr lang="ru-RU" dirty="0">
                <a:solidFill>
                  <a:srgbClr val="CC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4" action="ppaction://hlinksldjump"/>
              </a:rPr>
              <a:t>Наши уточки с утра»</a:t>
            </a:r>
            <a:endParaRPr lang="ru-RU" dirty="0">
              <a:solidFill>
                <a:srgbClr val="CC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 smtClean="0">
                <a:solidFill>
                  <a:srgbClr val="CC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4" action="ppaction://hlinksldjump"/>
              </a:rPr>
              <a:t>«</a:t>
            </a:r>
            <a:r>
              <a:rPr lang="ru-RU" dirty="0">
                <a:solidFill>
                  <a:srgbClr val="CC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4" action="ppaction://hlinksldjump"/>
              </a:rPr>
              <a:t>Ой ду-ду, ду-ду, ду-ду! Сидит ворон на дубу»</a:t>
            </a:r>
            <a:endParaRPr lang="ru-RU" dirty="0">
              <a:solidFill>
                <a:srgbClr val="CC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 smtClean="0">
                <a:solidFill>
                  <a:srgbClr val="CC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5" action="ppaction://hlinksldjump"/>
              </a:rPr>
              <a:t>«</a:t>
            </a:r>
            <a:r>
              <a:rPr lang="ru-RU" dirty="0">
                <a:solidFill>
                  <a:srgbClr val="CC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5" action="ppaction://hlinksldjump"/>
              </a:rPr>
              <a:t>Огуречик, огуречик</a:t>
            </a:r>
            <a:r>
              <a:rPr lang="ru-RU" dirty="0" smtClean="0">
                <a:solidFill>
                  <a:srgbClr val="CC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5" action="ppaction://hlinksldjump"/>
              </a:rPr>
              <a:t>»</a:t>
            </a:r>
            <a:endParaRPr lang="ru-RU" dirty="0" smtClean="0">
              <a:solidFill>
                <a:srgbClr val="CC0000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CC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5" action="ppaction://hlinksldjump"/>
              </a:rPr>
              <a:t>«Пошел котик на </a:t>
            </a:r>
            <a:r>
              <a:rPr lang="ru-RU" dirty="0" smtClean="0">
                <a:solidFill>
                  <a:srgbClr val="CC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5" action="ppaction://hlinksldjump"/>
              </a:rPr>
              <a:t>торжок»</a:t>
            </a:r>
            <a:endParaRPr lang="ru-RU" dirty="0">
              <a:solidFill>
                <a:srgbClr val="CC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CC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6" action="ppaction://hlinksldjump"/>
              </a:rPr>
              <a:t>«Солнышко, ведрышко</a:t>
            </a:r>
            <a:r>
              <a:rPr lang="ru-RU" dirty="0" smtClean="0">
                <a:solidFill>
                  <a:srgbClr val="CC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6" action="ppaction://hlinksldjump"/>
              </a:rPr>
              <a:t>»</a:t>
            </a:r>
            <a:endParaRPr lang="ru-RU" dirty="0" smtClean="0">
              <a:solidFill>
                <a:srgbClr val="CC0000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CC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6" action="ppaction://hlinksldjump"/>
              </a:rPr>
              <a:t>«Чики, чики, кички</a:t>
            </a:r>
            <a:r>
              <a:rPr lang="ru-RU" dirty="0" smtClean="0">
                <a:solidFill>
                  <a:srgbClr val="CC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6" action="ppaction://hlinksldjump"/>
              </a:rPr>
              <a:t>»</a:t>
            </a:r>
            <a:endParaRPr lang="ru-RU" dirty="0">
              <a:solidFill>
                <a:srgbClr val="CC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>
              <a:spcAft>
                <a:spcPts val="0"/>
              </a:spcAft>
            </a:pPr>
            <a:r>
              <a:rPr lang="ru-RU" sz="2000" b="1" u="sng" dirty="0">
                <a:solidFill>
                  <a:srgbClr val="CC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Русские народные сказки</a:t>
            </a:r>
            <a:endParaRPr lang="ru-RU" sz="2000" b="1" dirty="0">
              <a:solidFill>
                <a:srgbClr val="CC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 smtClean="0">
                <a:solidFill>
                  <a:srgbClr val="CC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7"/>
              </a:rPr>
              <a:t>«Волк и семеро козлят»</a:t>
            </a:r>
            <a:endParaRPr lang="ru-RU" dirty="0">
              <a:solidFill>
                <a:srgbClr val="CC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 smtClean="0">
                <a:solidFill>
                  <a:srgbClr val="CC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8"/>
              </a:rPr>
              <a:t>«</a:t>
            </a:r>
            <a:r>
              <a:rPr lang="ru-RU" dirty="0">
                <a:solidFill>
                  <a:srgbClr val="CC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8"/>
              </a:rPr>
              <a:t>Маша и медведь</a:t>
            </a:r>
            <a:r>
              <a:rPr lang="ru-RU" dirty="0" smtClean="0">
                <a:solidFill>
                  <a:srgbClr val="CC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8"/>
              </a:rPr>
              <a:t>»</a:t>
            </a:r>
            <a:endParaRPr lang="ru-RU" dirty="0" smtClean="0">
              <a:solidFill>
                <a:srgbClr val="CC0000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CC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CC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9"/>
              </a:rPr>
              <a:t>«Теремок</a:t>
            </a:r>
            <a:r>
              <a:rPr lang="ru-RU" dirty="0" smtClean="0">
                <a:solidFill>
                  <a:srgbClr val="CC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9"/>
              </a:rPr>
              <a:t>»</a:t>
            </a:r>
            <a:endParaRPr lang="ru-RU" dirty="0">
              <a:solidFill>
                <a:srgbClr val="CC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468" y="1853004"/>
            <a:ext cx="4395120" cy="4897420"/>
          </a:xfrm>
          <a:prstGeom prst="rect">
            <a:avLst/>
          </a:prstGeom>
        </p:spPr>
      </p:pic>
      <p:sp>
        <p:nvSpPr>
          <p:cNvPr id="8" name="Управляющая кнопка: домой 7">
            <a:hlinkClick r:id="rId11" action="ppaction://hlinksldjump" highlightClick="1"/>
          </p:cNvPr>
          <p:cNvSpPr/>
          <p:nvPr/>
        </p:nvSpPr>
        <p:spPr>
          <a:xfrm>
            <a:off x="8174950" y="5729768"/>
            <a:ext cx="952916" cy="1030309"/>
          </a:xfrm>
          <a:prstGeom prst="actionButtonHome">
            <a:avLst/>
          </a:prstGeom>
          <a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0687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73"/>
          <a:stretch/>
        </p:blipFill>
        <p:spPr>
          <a:xfrm>
            <a:off x="3926088" y="2800331"/>
            <a:ext cx="4590452" cy="3647948"/>
          </a:xfrm>
          <a:prstGeom prst="rect">
            <a:avLst/>
          </a:prstGeom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+mn-lt"/>
              </a:rPr>
              <a:t>ПЕСЕНКИ, ПРИБАУТКИ, НЕБЫЛИЦЫ</a:t>
            </a:r>
            <a:endParaRPr lang="ru-RU" sz="3200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11" name="Текст 10"/>
          <p:cNvSpPr>
            <a:spLocks noGrp="1"/>
          </p:cNvSpPr>
          <p:nvPr>
            <p:ph type="body" idx="1"/>
          </p:nvPr>
        </p:nvSpPr>
        <p:spPr>
          <a:xfrm>
            <a:off x="526810" y="1281918"/>
            <a:ext cx="7664273" cy="405214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БОГАТ ЕРМОШКА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sz="half" idx="2"/>
          </p:nvPr>
        </p:nvSpPr>
        <p:spPr>
          <a:xfrm>
            <a:off x="981635" y="1751527"/>
            <a:ext cx="7664824" cy="4438136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C0000"/>
                </a:solidFill>
              </a:rPr>
              <a:t>Богат Ермошка – у него собака да кошка</a:t>
            </a:r>
            <a:r>
              <a:rPr lang="ru-RU" sz="1800" dirty="0" smtClean="0">
                <a:solidFill>
                  <a:srgbClr val="CC0000"/>
                </a:solidFill>
              </a:rPr>
              <a:t>,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C0000"/>
                </a:solidFill>
              </a:rPr>
              <a:t>П</a:t>
            </a:r>
            <a:r>
              <a:rPr lang="ru-RU" sz="1800" dirty="0" smtClean="0">
                <a:solidFill>
                  <a:srgbClr val="CC0000"/>
                </a:solidFill>
              </a:rPr>
              <a:t>етушок </a:t>
            </a:r>
            <a:r>
              <a:rPr lang="ru-RU" sz="1800" dirty="0">
                <a:solidFill>
                  <a:srgbClr val="CC0000"/>
                </a:solidFill>
              </a:rPr>
              <a:t>да курочка, селезень да уточка.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C0000"/>
                </a:solidFill>
              </a:rPr>
              <a:t>Вот как кошка на окошке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C0000"/>
                </a:solidFill>
              </a:rPr>
              <a:t>Шьет рубашку для Ермошки!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C0000"/>
                </a:solidFill>
              </a:rPr>
              <a:t>Собачка-пустолайка лепешки печет.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C0000"/>
                </a:solidFill>
              </a:rPr>
              <a:t>Кот в уголке сухари толчет.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C0000"/>
                </a:solidFill>
              </a:rPr>
              <a:t>Утка в юбке холсты тачет.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C0000"/>
                </a:solidFill>
              </a:rPr>
              <a:t>Селезень-сапожник пироги печет.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C0000"/>
                </a:solidFill>
              </a:rPr>
              <a:t>Петушок в сапожках песни поет.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C0000"/>
                </a:solidFill>
              </a:rPr>
              <a:t>Курочка в сережках избушку метет.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C0000"/>
                </a:solidFill>
              </a:rPr>
              <a:t>Вымела избушку, положила голичок: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C0000"/>
                </a:solidFill>
              </a:rPr>
              <a:t>- Ляг, голичок, под порог на бочок!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8191084" y="5676585"/>
            <a:ext cx="952916" cy="1030309"/>
          </a:xfrm>
          <a:prstGeom prst="actionButtonHome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9070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281" y="3845858"/>
            <a:ext cx="2418830" cy="2546981"/>
          </a:xfrm>
          <a:prstGeom prst="rect">
            <a:avLst/>
          </a:prstGeom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515540" y="628208"/>
            <a:ext cx="8005554" cy="68388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+mn-lt"/>
              </a:rPr>
              <a:t>ПОТЕШКИ</a:t>
            </a:r>
            <a:endParaRPr lang="ru-RU" sz="3200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11" name="Текст 10"/>
          <p:cNvSpPr>
            <a:spLocks noGrp="1"/>
          </p:cNvSpPr>
          <p:nvPr>
            <p:ph type="body" idx="1"/>
          </p:nvPr>
        </p:nvSpPr>
        <p:spPr>
          <a:xfrm>
            <a:off x="550700" y="1266231"/>
            <a:ext cx="3868340" cy="823912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ВОДИЧКА, ВОДИЧКА</a:t>
            </a:r>
          </a:p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1381768" y="1678187"/>
            <a:ext cx="2617135" cy="4051581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C0000"/>
                </a:solidFill>
              </a:rPr>
              <a:t>Водичка, водичка,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C0000"/>
                </a:solidFill>
              </a:rPr>
              <a:t>Умой наше личико.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C0000"/>
                </a:solidFill>
              </a:rPr>
              <a:t>Чтобы глазки блестели,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C0000"/>
                </a:solidFill>
              </a:rPr>
              <a:t>Чтобы щечки алели,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C0000"/>
                </a:solidFill>
              </a:rPr>
              <a:t>Чтоб смеялся роток,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C0000"/>
                </a:solidFill>
              </a:rPr>
              <a:t>Чтоб кусался зубок.</a:t>
            </a:r>
          </a:p>
          <a:p>
            <a:pPr marL="0" indent="0" algn="ctr">
              <a:buNone/>
            </a:pPr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3"/>
          </p:nvPr>
        </p:nvSpPr>
        <p:spPr>
          <a:xfrm>
            <a:off x="4283519" y="1109348"/>
            <a:ext cx="4373096" cy="568839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КАК У НАШЕГО КОТА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4"/>
          </p:nvPr>
        </p:nvSpPr>
        <p:spPr>
          <a:xfrm>
            <a:off x="5423842" y="1630247"/>
            <a:ext cx="3153196" cy="4147460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C0000"/>
                </a:solidFill>
              </a:rPr>
              <a:t>Как у нашего кота</a:t>
            </a:r>
            <a:br>
              <a:rPr lang="ru-RU" sz="1800" dirty="0">
                <a:solidFill>
                  <a:srgbClr val="CC0000"/>
                </a:solidFill>
              </a:rPr>
            </a:br>
            <a:r>
              <a:rPr lang="ru-RU" sz="1800" dirty="0">
                <a:solidFill>
                  <a:srgbClr val="CC0000"/>
                </a:solidFill>
              </a:rPr>
              <a:t>Шубка очень хороша.</a:t>
            </a:r>
            <a:br>
              <a:rPr lang="ru-RU" sz="1800" dirty="0">
                <a:solidFill>
                  <a:srgbClr val="CC0000"/>
                </a:solidFill>
              </a:rPr>
            </a:br>
            <a:r>
              <a:rPr lang="ru-RU" sz="1800" dirty="0">
                <a:solidFill>
                  <a:srgbClr val="CC0000"/>
                </a:solidFill>
              </a:rPr>
              <a:t>Как у котика усы</a:t>
            </a:r>
            <a:br>
              <a:rPr lang="ru-RU" sz="1800" dirty="0">
                <a:solidFill>
                  <a:srgbClr val="CC0000"/>
                </a:solidFill>
              </a:rPr>
            </a:br>
            <a:r>
              <a:rPr lang="ru-RU" sz="1800" dirty="0">
                <a:solidFill>
                  <a:srgbClr val="CC0000"/>
                </a:solidFill>
              </a:rPr>
              <a:t>Удивительной красы.</a:t>
            </a:r>
            <a:br>
              <a:rPr lang="ru-RU" sz="1800" dirty="0">
                <a:solidFill>
                  <a:srgbClr val="CC0000"/>
                </a:solidFill>
              </a:rPr>
            </a:br>
            <a:r>
              <a:rPr lang="ru-RU" sz="1800" dirty="0">
                <a:solidFill>
                  <a:srgbClr val="CC0000"/>
                </a:solidFill>
              </a:rPr>
              <a:t>Глазки смелые,</a:t>
            </a:r>
            <a:br>
              <a:rPr lang="ru-RU" sz="1800" dirty="0">
                <a:solidFill>
                  <a:srgbClr val="CC0000"/>
                </a:solidFill>
              </a:rPr>
            </a:br>
            <a:r>
              <a:rPr lang="ru-RU" sz="1800" dirty="0">
                <a:solidFill>
                  <a:srgbClr val="CC0000"/>
                </a:solidFill>
              </a:rPr>
              <a:t>Зубки белые.</a:t>
            </a:r>
            <a:br>
              <a:rPr lang="ru-RU" sz="1800" dirty="0">
                <a:solidFill>
                  <a:srgbClr val="CC0000"/>
                </a:solidFill>
              </a:rPr>
            </a:br>
            <a:r>
              <a:rPr lang="ru-RU" sz="1800" dirty="0">
                <a:solidFill>
                  <a:srgbClr val="CC0000"/>
                </a:solidFill>
              </a:rPr>
              <a:t>Ходит кот по лавочке,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C0000"/>
                </a:solidFill>
              </a:rPr>
              <a:t>Ловит всех за лапочки.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>
                <a:solidFill>
                  <a:srgbClr val="CC0000"/>
                </a:solidFill>
              </a:rPr>
              <a:t>Топы-топ </a:t>
            </a:r>
            <a:r>
              <a:rPr lang="ru-RU" sz="1800" dirty="0">
                <a:solidFill>
                  <a:srgbClr val="CC0000"/>
                </a:solidFill>
              </a:rPr>
              <a:t>по лавочке,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C0000"/>
                </a:solidFill>
              </a:rPr>
              <a:t>Цап-царап за лапочки.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srgbClr val="CC0000"/>
                </a:solidFill>
              </a:rPr>
              <a:t> 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534" y="3322125"/>
            <a:ext cx="1647802" cy="2922797"/>
          </a:xfrm>
          <a:prstGeom prst="rect">
            <a:avLst/>
          </a:prstGeom>
        </p:spPr>
      </p:pic>
      <p:sp>
        <p:nvSpPr>
          <p:cNvPr id="14" name="Управляющая кнопка: домой 13">
            <a:hlinkClick r:id="rId4" action="ppaction://hlinksldjump" highlightClick="1"/>
          </p:cNvPr>
          <p:cNvSpPr/>
          <p:nvPr/>
        </p:nvSpPr>
        <p:spPr>
          <a:xfrm>
            <a:off x="8174950" y="5729768"/>
            <a:ext cx="952916" cy="1030309"/>
          </a:xfrm>
          <a:prstGeom prst="actionButtonHome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4126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515540" y="628208"/>
            <a:ext cx="8005554" cy="68388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+mn-lt"/>
              </a:rPr>
              <a:t>ПОТЕШКИ</a:t>
            </a:r>
            <a:endParaRPr lang="ru-RU" sz="3200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11" name="Текст 10"/>
          <p:cNvSpPr>
            <a:spLocks noGrp="1"/>
          </p:cNvSpPr>
          <p:nvPr>
            <p:ph type="body" idx="1"/>
          </p:nvPr>
        </p:nvSpPr>
        <p:spPr>
          <a:xfrm>
            <a:off x="550700" y="1266231"/>
            <a:ext cx="3868340" cy="823912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ЛАДУШКИ, ЛАДУШКИ</a:t>
            </a:r>
          </a:p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1361486" y="1662045"/>
            <a:ext cx="2842456" cy="4051581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C0000"/>
                </a:solidFill>
              </a:rPr>
              <a:t>— Ладушки, ладушки!</a:t>
            </a:r>
            <a:br>
              <a:rPr lang="ru-RU" sz="1800" dirty="0">
                <a:solidFill>
                  <a:srgbClr val="CC0000"/>
                </a:solidFill>
              </a:rPr>
            </a:br>
            <a:r>
              <a:rPr lang="ru-RU" sz="1800" dirty="0">
                <a:solidFill>
                  <a:srgbClr val="CC0000"/>
                </a:solidFill>
              </a:rPr>
              <a:t>Где были?</a:t>
            </a:r>
            <a:br>
              <a:rPr lang="ru-RU" sz="1800" dirty="0">
                <a:solidFill>
                  <a:srgbClr val="CC0000"/>
                </a:solidFill>
              </a:rPr>
            </a:br>
            <a:r>
              <a:rPr lang="ru-RU" sz="1800" dirty="0">
                <a:solidFill>
                  <a:srgbClr val="CC0000"/>
                </a:solidFill>
              </a:rPr>
              <a:t>— У бабушки!</a:t>
            </a:r>
            <a:br>
              <a:rPr lang="ru-RU" sz="1800" dirty="0">
                <a:solidFill>
                  <a:srgbClr val="CC0000"/>
                </a:solidFill>
              </a:rPr>
            </a:br>
            <a:r>
              <a:rPr lang="ru-RU" sz="1800" dirty="0">
                <a:solidFill>
                  <a:srgbClr val="CC0000"/>
                </a:solidFill>
              </a:rPr>
              <a:t>— Что ели?</a:t>
            </a:r>
            <a:br>
              <a:rPr lang="ru-RU" sz="1800" dirty="0">
                <a:solidFill>
                  <a:srgbClr val="CC0000"/>
                </a:solidFill>
              </a:rPr>
            </a:br>
            <a:r>
              <a:rPr lang="ru-RU" sz="1800" dirty="0">
                <a:solidFill>
                  <a:srgbClr val="CC0000"/>
                </a:solidFill>
              </a:rPr>
              <a:t>— Кашку?</a:t>
            </a:r>
            <a:br>
              <a:rPr lang="ru-RU" sz="1800" dirty="0">
                <a:solidFill>
                  <a:srgbClr val="CC0000"/>
                </a:solidFill>
              </a:rPr>
            </a:br>
            <a:r>
              <a:rPr lang="ru-RU" sz="1800" dirty="0">
                <a:solidFill>
                  <a:srgbClr val="CC0000"/>
                </a:solidFill>
              </a:rPr>
              <a:t>— Что пили?</a:t>
            </a:r>
            <a:br>
              <a:rPr lang="ru-RU" sz="1800" dirty="0">
                <a:solidFill>
                  <a:srgbClr val="CC0000"/>
                </a:solidFill>
              </a:rPr>
            </a:br>
            <a:r>
              <a:rPr lang="ru-RU" sz="1800" dirty="0">
                <a:solidFill>
                  <a:srgbClr val="CC0000"/>
                </a:solidFill>
              </a:rPr>
              <a:t>— Бражку!</a:t>
            </a:r>
            <a:br>
              <a:rPr lang="ru-RU" sz="1800" dirty="0">
                <a:solidFill>
                  <a:srgbClr val="CC0000"/>
                </a:solidFill>
              </a:rPr>
            </a:br>
            <a:r>
              <a:rPr lang="ru-RU" sz="1800" dirty="0">
                <a:solidFill>
                  <a:srgbClr val="CC0000"/>
                </a:solidFill>
              </a:rPr>
              <a:t>Кашка масленька,</a:t>
            </a:r>
            <a:br>
              <a:rPr lang="ru-RU" sz="1800" dirty="0">
                <a:solidFill>
                  <a:srgbClr val="CC0000"/>
                </a:solidFill>
              </a:rPr>
            </a:br>
            <a:r>
              <a:rPr lang="ru-RU" sz="1800" dirty="0">
                <a:solidFill>
                  <a:srgbClr val="CC0000"/>
                </a:solidFill>
              </a:rPr>
              <a:t>Бражка сладенька,</a:t>
            </a:r>
            <a:br>
              <a:rPr lang="ru-RU" sz="1800" dirty="0">
                <a:solidFill>
                  <a:srgbClr val="CC0000"/>
                </a:solidFill>
              </a:rPr>
            </a:br>
            <a:r>
              <a:rPr lang="ru-RU" sz="1800" dirty="0">
                <a:solidFill>
                  <a:srgbClr val="CC0000"/>
                </a:solidFill>
              </a:rPr>
              <a:t>Бабушка добренька.</a:t>
            </a:r>
            <a:br>
              <a:rPr lang="ru-RU" sz="1800" dirty="0">
                <a:solidFill>
                  <a:srgbClr val="CC0000"/>
                </a:solidFill>
              </a:rPr>
            </a:br>
            <a:r>
              <a:rPr lang="ru-RU" sz="1800" dirty="0">
                <a:solidFill>
                  <a:srgbClr val="CC0000"/>
                </a:solidFill>
              </a:rPr>
              <a:t>Попили, поели,</a:t>
            </a:r>
            <a:br>
              <a:rPr lang="ru-RU" sz="1800" dirty="0">
                <a:solidFill>
                  <a:srgbClr val="CC0000"/>
                </a:solidFill>
              </a:rPr>
            </a:br>
            <a:r>
              <a:rPr lang="ru-RU" sz="1800" dirty="0">
                <a:solidFill>
                  <a:srgbClr val="CC0000"/>
                </a:solidFill>
              </a:rPr>
              <a:t>Домой полетели,</a:t>
            </a:r>
            <a:br>
              <a:rPr lang="ru-RU" sz="1800" dirty="0">
                <a:solidFill>
                  <a:srgbClr val="CC0000"/>
                </a:solidFill>
              </a:rPr>
            </a:br>
            <a:r>
              <a:rPr lang="ru-RU" sz="1800" dirty="0">
                <a:solidFill>
                  <a:srgbClr val="CC0000"/>
                </a:solidFill>
              </a:rPr>
              <a:t>На головку сели,</a:t>
            </a:r>
            <a:br>
              <a:rPr lang="ru-RU" sz="1800" dirty="0">
                <a:solidFill>
                  <a:srgbClr val="CC0000"/>
                </a:solidFill>
              </a:rPr>
            </a:br>
            <a:r>
              <a:rPr lang="ru-RU" sz="1800" dirty="0">
                <a:solidFill>
                  <a:srgbClr val="CC0000"/>
                </a:solidFill>
              </a:rPr>
              <a:t>Ладушки запели.</a:t>
            </a:r>
          </a:p>
          <a:p>
            <a:pPr marL="0" indent="0" algn="ctr">
              <a:buNone/>
            </a:pPr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3"/>
          </p:nvPr>
        </p:nvSpPr>
        <p:spPr>
          <a:xfrm>
            <a:off x="4283519" y="1109348"/>
            <a:ext cx="4373096" cy="568839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ПЕТУШОК, ПЕТУШОК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4"/>
          </p:nvPr>
        </p:nvSpPr>
        <p:spPr>
          <a:xfrm>
            <a:off x="5423842" y="1630247"/>
            <a:ext cx="3153196" cy="4147460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C0000"/>
                </a:solidFill>
              </a:rPr>
              <a:t>Петушок, петушок,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C0000"/>
                </a:solidFill>
              </a:rPr>
              <a:t>Золотой гребешок,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C0000"/>
                </a:solidFill>
              </a:rPr>
              <a:t>Масляна головушка,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C0000"/>
                </a:solidFill>
              </a:rPr>
              <a:t>Шёлкова бородушка!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C0000"/>
                </a:solidFill>
              </a:rPr>
              <a:t>Что ты рано встаёшь,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C0000"/>
                </a:solidFill>
              </a:rPr>
              <a:t>Голосисто поёшь,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C0000"/>
                </a:solidFill>
              </a:rPr>
              <a:t>Детям спать не даёшь?</a:t>
            </a:r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728" y="3505889"/>
            <a:ext cx="3488792" cy="3254188"/>
          </a:xfrm>
          <a:prstGeom prst="rect">
            <a:avLst/>
          </a:prstGeom>
        </p:spPr>
      </p:pic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174950" y="5729768"/>
            <a:ext cx="952916" cy="1030309"/>
          </a:xfrm>
          <a:prstGeom prst="actionButtonHome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4919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СРЕДНЯЯ </a:t>
            </a:r>
            <a:r>
              <a:rPr lang="ru-RU" sz="3200" b="1" dirty="0">
                <a:solidFill>
                  <a:srgbClr val="7030A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ГРУППА </a:t>
            </a:r>
            <a:r>
              <a:rPr lang="ru-RU" sz="3200" b="1" dirty="0" smtClean="0">
                <a:solidFill>
                  <a:srgbClr val="7030A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(4-5 лет)</a:t>
            </a:r>
            <a:endParaRPr lang="ru-RU" sz="3200" dirty="0">
              <a:solidFill>
                <a:srgbClr val="7030A0"/>
              </a:solidFill>
              <a:latin typeface="a_PresentumCps" panose="04040704070802020202" pitchFamily="82" charset="-52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2853951"/>
          </a:xfrm>
        </p:spPr>
        <p:txBody>
          <a:bodyPr>
            <a:normAutofit/>
          </a:bodyPr>
          <a:lstStyle/>
          <a:p>
            <a:pPr marL="230400" lvl="0"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solidFill>
                  <a:srgbClr val="C00000"/>
                </a:solidFill>
                <a:hlinkClick r:id="rId2" action="ppaction://hlinksldjump"/>
              </a:rPr>
              <a:t>«Ай, качи-качи-качи»</a:t>
            </a:r>
            <a:endParaRPr lang="ru-RU" sz="1800" dirty="0">
              <a:solidFill>
                <a:srgbClr val="C00000"/>
              </a:solidFill>
            </a:endParaRPr>
          </a:p>
          <a:p>
            <a:pPr marL="230400" lvl="0"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solidFill>
                  <a:srgbClr val="C00000"/>
                </a:solidFill>
                <a:hlinkClick r:id="rId2" action="ppaction://hlinksldjump"/>
              </a:rPr>
              <a:t>«Божья коровка»</a:t>
            </a:r>
            <a:endParaRPr lang="ru-RU" sz="1800" dirty="0">
              <a:solidFill>
                <a:srgbClr val="C00000"/>
              </a:solidFill>
            </a:endParaRPr>
          </a:p>
          <a:p>
            <a:pPr marL="230400" lvl="0"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solidFill>
                  <a:srgbClr val="C00000"/>
                </a:solidFill>
                <a:hlinkClick r:id="rId3" action="ppaction://hlinksldjump"/>
              </a:rPr>
              <a:t>«Дождик, дождик, пуще»</a:t>
            </a:r>
            <a:endParaRPr lang="ru-RU" sz="1800" dirty="0">
              <a:solidFill>
                <a:srgbClr val="C00000"/>
              </a:solidFill>
            </a:endParaRPr>
          </a:p>
          <a:p>
            <a:pPr marL="230400" lvl="0"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solidFill>
                  <a:srgbClr val="C00000"/>
                </a:solidFill>
                <a:hlinkClick r:id="rId3" action="ppaction://hlinksldjump"/>
              </a:rPr>
              <a:t>«Еду-еду к бабе, к деду»</a:t>
            </a:r>
            <a:endParaRPr lang="ru-RU" sz="1800" dirty="0">
              <a:solidFill>
                <a:srgbClr val="C00000"/>
              </a:solidFill>
            </a:endParaRPr>
          </a:p>
          <a:p>
            <a:pPr marL="230400" lvl="0"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solidFill>
                  <a:srgbClr val="C00000"/>
                </a:solidFill>
                <a:hlinkClick r:id="rId4" action="ppaction://hlinksldjump"/>
              </a:rPr>
              <a:t>«Жили у бабуси»</a:t>
            </a:r>
            <a:endParaRPr lang="ru-RU" sz="1800" dirty="0">
              <a:solidFill>
                <a:srgbClr val="C00000"/>
              </a:solidFill>
            </a:endParaRPr>
          </a:p>
          <a:p>
            <a:pPr marL="230400" lvl="0"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solidFill>
                  <a:srgbClr val="C00000"/>
                </a:solidFill>
                <a:hlinkClick r:id="rId5" action="ppaction://hlinksldjump"/>
              </a:rPr>
              <a:t>«Заинька, попляши»</a:t>
            </a:r>
            <a:endParaRPr lang="ru-RU" sz="1800" dirty="0">
              <a:solidFill>
                <a:srgbClr val="C00000"/>
              </a:solidFill>
            </a:endParaRPr>
          </a:p>
          <a:p>
            <a:pPr marL="230400" lvl="0"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solidFill>
                  <a:srgbClr val="C00000"/>
                </a:solidFill>
                <a:hlinkClick r:id="rId6" action="ppaction://hlinksldjump"/>
              </a:rPr>
              <a:t>«Заря-заряница»</a:t>
            </a:r>
            <a:endParaRPr lang="ru-RU" sz="1800" dirty="0">
              <a:solidFill>
                <a:srgbClr val="C00000"/>
              </a:solidFill>
            </a:endParaRPr>
          </a:p>
          <a:p>
            <a:pPr marL="230400" lvl="0">
              <a:lnSpc>
                <a:spcPct val="100000"/>
              </a:lnSpc>
              <a:spcBef>
                <a:spcPts val="0"/>
              </a:spcBef>
            </a:pPr>
            <a:r>
              <a:rPr lang="ru-RU" sz="1800" dirty="0" smtClean="0">
                <a:solidFill>
                  <a:srgbClr val="C00000"/>
                </a:solidFill>
                <a:hlinkClick r:id="rId6" action="ppaction://hlinksldjump"/>
              </a:rPr>
              <a:t>«Кисонька-мурысонька</a:t>
            </a:r>
            <a:r>
              <a:rPr lang="ru-RU" sz="1800" dirty="0">
                <a:solidFill>
                  <a:srgbClr val="C00000"/>
                </a:solidFill>
                <a:hlinkClick r:id="rId6" action="ppaction://hlinksldjump"/>
              </a:rPr>
              <a:t>»</a:t>
            </a:r>
            <a:endParaRPr lang="ru-RU" sz="1800" dirty="0">
              <a:solidFill>
                <a:srgbClr val="C00000"/>
              </a:solidFill>
            </a:endParaRPr>
          </a:p>
          <a:p>
            <a:pPr marL="230400" lvl="0"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solidFill>
                  <a:srgbClr val="C00000"/>
                </a:solidFill>
                <a:hlinkClick r:id="rId7" action="ppaction://hlinksldjump"/>
              </a:rPr>
              <a:t>«Курочка-рябушечка»</a:t>
            </a:r>
            <a:endParaRPr lang="ru-RU" sz="1800" dirty="0">
              <a:solidFill>
                <a:srgbClr val="C00000"/>
              </a:solidFill>
            </a:endParaRPr>
          </a:p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3069104"/>
          </a:xfrm>
        </p:spPr>
        <p:txBody>
          <a:bodyPr>
            <a:norm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solidFill>
                  <a:srgbClr val="C00000"/>
                </a:solidFill>
                <a:hlinkClick r:id="rId7" action="ppaction://hlinksldjump"/>
              </a:rPr>
              <a:t>«На улице три курицы»</a:t>
            </a:r>
            <a:endParaRPr lang="ru-RU" sz="1800" dirty="0">
              <a:solidFill>
                <a:srgbClr val="C00000"/>
              </a:solidFill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solidFill>
                  <a:srgbClr val="C00000"/>
                </a:solidFill>
                <a:hlinkClick r:id="rId8" action="ppaction://hlinksldjump"/>
              </a:rPr>
              <a:t>«Ночь пришла»</a:t>
            </a:r>
            <a:endParaRPr lang="ru-RU" sz="1800" dirty="0">
              <a:solidFill>
                <a:srgbClr val="C00000"/>
              </a:solidFill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1800" dirty="0" smtClean="0">
                <a:solidFill>
                  <a:srgbClr val="C00000"/>
                </a:solidFill>
                <a:hlinkClick r:id="rId8" action="ppaction://hlinksldjump"/>
              </a:rPr>
              <a:t>«Мальчик-пальчик»</a:t>
            </a:r>
            <a:endParaRPr lang="ru-RU" sz="1800" dirty="0">
              <a:solidFill>
                <a:srgbClr val="C00000"/>
              </a:solidFill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solidFill>
                  <a:srgbClr val="C00000"/>
                </a:solidFill>
                <a:hlinkClick r:id="rId9" action="ppaction://hlinksldjump"/>
              </a:rPr>
              <a:t>«Радуга-дуга»</a:t>
            </a:r>
            <a:endParaRPr lang="ru-RU" sz="1800" dirty="0">
              <a:solidFill>
                <a:srgbClr val="C00000"/>
              </a:solidFill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solidFill>
                  <a:srgbClr val="C00000"/>
                </a:solidFill>
                <a:hlinkClick r:id="rId9" action="ppaction://hlinksldjump"/>
              </a:rPr>
              <a:t>«Сидит белка на тележке»</a:t>
            </a:r>
            <a:endParaRPr lang="ru-RU" sz="1800" dirty="0">
              <a:solidFill>
                <a:srgbClr val="C00000"/>
              </a:solidFill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1800" dirty="0" smtClean="0">
                <a:solidFill>
                  <a:srgbClr val="C00000"/>
                </a:solidFill>
                <a:hlinkClick r:id="rId10" action="ppaction://hlinksldjump"/>
              </a:rPr>
              <a:t>«</a:t>
            </a:r>
            <a:r>
              <a:rPr lang="ru-RU" sz="1800" dirty="0">
                <a:solidFill>
                  <a:srgbClr val="C00000"/>
                </a:solidFill>
                <a:hlinkClick r:id="rId10" action="ppaction://hlinksldjump"/>
              </a:rPr>
              <a:t>Тень, тень, потетень»</a:t>
            </a:r>
            <a:endParaRPr lang="ru-RU" sz="1800" dirty="0">
              <a:solidFill>
                <a:srgbClr val="C00000"/>
              </a:solidFill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solidFill>
                  <a:srgbClr val="C00000"/>
                </a:solidFill>
                <a:hlinkClick r:id="rId10" action="ppaction://hlinksldjump"/>
              </a:rPr>
              <a:t>«Тили-бом! Тили-бом»</a:t>
            </a:r>
            <a:endParaRPr lang="ru-RU" sz="1800" dirty="0">
              <a:solidFill>
                <a:srgbClr val="C00000"/>
              </a:solidFill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solidFill>
                  <a:srgbClr val="C00000"/>
                </a:solidFill>
                <a:hlinkClick r:id="rId11" action="ppaction://hlinksldjump"/>
              </a:rPr>
              <a:t>«Травка-муравка»</a:t>
            </a:r>
            <a:endParaRPr lang="ru-RU" sz="1800" dirty="0">
              <a:solidFill>
                <a:srgbClr val="C00000"/>
              </a:solidFill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solidFill>
                  <a:srgbClr val="C00000"/>
                </a:solidFill>
                <a:hlinkClick r:id="rId11" action="ppaction://hlinksldjump"/>
              </a:rPr>
              <a:t>«Чики-чики-чикалочки»</a:t>
            </a:r>
            <a:endParaRPr lang="ru-RU" sz="1800" dirty="0">
              <a:solidFill>
                <a:srgbClr val="C00000"/>
              </a:solidFill>
            </a:endParaRPr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28650" y="1290579"/>
            <a:ext cx="78867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u="sng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Русские народные песенки, потешки, заклички</a:t>
            </a:r>
            <a:endParaRPr lang="ru-RU" sz="2000" b="1" u="sng" dirty="0">
              <a:solidFill>
                <a:srgbClr val="C0000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805" y="4315764"/>
            <a:ext cx="3071453" cy="1999262"/>
          </a:xfrm>
          <a:prstGeom prst="rect">
            <a:avLst/>
          </a:prstGeom>
        </p:spPr>
      </p:pic>
      <p:sp>
        <p:nvSpPr>
          <p:cNvPr id="7" name="Управляющая кнопка: домой 6">
            <a:hlinkClick r:id="rId13" action="ppaction://hlinksldjump" highlightClick="1"/>
          </p:cNvPr>
          <p:cNvSpPr/>
          <p:nvPr/>
        </p:nvSpPr>
        <p:spPr>
          <a:xfrm>
            <a:off x="8174950" y="5729768"/>
            <a:ext cx="952916" cy="1030309"/>
          </a:xfrm>
          <a:prstGeom prst="actionButtonHome">
            <a:avLst/>
          </a:prstGeom>
          <a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8333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СРЕДНЯЯ </a:t>
            </a:r>
            <a:r>
              <a:rPr lang="ru-RU" sz="3200" b="1" dirty="0">
                <a:solidFill>
                  <a:srgbClr val="7030A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ГРУППА </a:t>
            </a:r>
            <a:r>
              <a:rPr lang="ru-RU" sz="3200" b="1" dirty="0" smtClean="0">
                <a:solidFill>
                  <a:srgbClr val="7030A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(4-5 лет)</a:t>
            </a:r>
            <a:endParaRPr lang="ru-RU" sz="3200" dirty="0">
              <a:solidFill>
                <a:srgbClr val="7030A0"/>
              </a:solidFill>
              <a:latin typeface="a_PresentumCps" panose="04040704070802020202" pitchFamily="82" charset="-52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5059456" cy="3203575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1800" dirty="0" smtClean="0">
                <a:solidFill>
                  <a:srgbClr val="C00000"/>
                </a:solidFill>
                <a:hlinkClick r:id="rId2"/>
              </a:rPr>
              <a:t>«</a:t>
            </a:r>
            <a:r>
              <a:rPr lang="ru-RU" sz="1800" dirty="0">
                <a:solidFill>
                  <a:srgbClr val="C00000"/>
                </a:solidFill>
                <a:hlinkClick r:id="rId2"/>
              </a:rPr>
              <a:t>Бычок — черный бочок, белые копытца</a:t>
            </a:r>
            <a:r>
              <a:rPr lang="ru-RU" sz="1800" dirty="0" smtClean="0">
                <a:solidFill>
                  <a:srgbClr val="C00000"/>
                </a:solidFill>
                <a:hlinkClick r:id="rId2"/>
              </a:rPr>
              <a:t>»</a:t>
            </a:r>
            <a:endParaRPr lang="ru-RU" sz="1800" dirty="0" smtClean="0">
              <a:solidFill>
                <a:srgbClr val="C00000"/>
              </a:solidFill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1800" dirty="0" smtClean="0">
                <a:solidFill>
                  <a:srgbClr val="C00000"/>
                </a:solidFill>
                <a:hlinkClick r:id="rId3"/>
              </a:rPr>
              <a:t>«</a:t>
            </a:r>
            <a:r>
              <a:rPr lang="ru-RU" sz="1800" dirty="0">
                <a:solidFill>
                  <a:srgbClr val="C00000"/>
                </a:solidFill>
                <a:hlinkClick r:id="rId3"/>
              </a:rPr>
              <a:t>Гуси-лебеди</a:t>
            </a:r>
            <a:r>
              <a:rPr lang="ru-RU" sz="1800" dirty="0" smtClean="0">
                <a:solidFill>
                  <a:srgbClr val="C00000"/>
                </a:solidFill>
                <a:hlinkClick r:id="rId3"/>
              </a:rPr>
              <a:t>»</a:t>
            </a:r>
            <a:endParaRPr lang="ru-RU" sz="1800" dirty="0" smtClean="0">
              <a:solidFill>
                <a:srgbClr val="C00000"/>
              </a:solidFill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1800" dirty="0" smtClean="0">
                <a:solidFill>
                  <a:srgbClr val="C00000"/>
                </a:solidFill>
                <a:hlinkClick r:id="rId4"/>
              </a:rPr>
              <a:t>«</a:t>
            </a:r>
            <a:r>
              <a:rPr lang="ru-RU" sz="1800" dirty="0">
                <a:solidFill>
                  <a:srgbClr val="C00000"/>
                </a:solidFill>
                <a:hlinkClick r:id="rId4"/>
              </a:rPr>
              <a:t>Колобок</a:t>
            </a:r>
            <a:r>
              <a:rPr lang="ru-RU" sz="1800" dirty="0" smtClean="0">
                <a:solidFill>
                  <a:srgbClr val="C00000"/>
                </a:solidFill>
                <a:hlinkClick r:id="rId4"/>
              </a:rPr>
              <a:t>»</a:t>
            </a:r>
            <a:endParaRPr lang="ru-RU" sz="1800" dirty="0" smtClean="0">
              <a:solidFill>
                <a:srgbClr val="C00000"/>
              </a:solidFill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1800" dirty="0" smtClean="0">
                <a:solidFill>
                  <a:srgbClr val="C00000"/>
                </a:solidFill>
                <a:hlinkClick r:id="rId5"/>
              </a:rPr>
              <a:t>«</a:t>
            </a:r>
            <a:r>
              <a:rPr lang="ru-RU" sz="1800" dirty="0">
                <a:solidFill>
                  <a:srgbClr val="C00000"/>
                </a:solidFill>
                <a:hlinkClick r:id="rId5"/>
              </a:rPr>
              <a:t>Кот, петух и лиса</a:t>
            </a:r>
            <a:r>
              <a:rPr lang="ru-RU" sz="1800" dirty="0" smtClean="0">
                <a:solidFill>
                  <a:srgbClr val="C00000"/>
                </a:solidFill>
                <a:hlinkClick r:id="rId5"/>
              </a:rPr>
              <a:t>»</a:t>
            </a:r>
            <a:endParaRPr lang="ru-RU" sz="1800" dirty="0" smtClean="0">
              <a:solidFill>
                <a:srgbClr val="C00000"/>
              </a:solidFill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1800" dirty="0" smtClean="0">
                <a:solidFill>
                  <a:srgbClr val="C00000"/>
                </a:solidFill>
                <a:hlinkClick r:id="rId6"/>
              </a:rPr>
              <a:t>«</a:t>
            </a:r>
            <a:r>
              <a:rPr lang="ru-RU" sz="1800" dirty="0">
                <a:solidFill>
                  <a:srgbClr val="C00000"/>
                </a:solidFill>
                <a:hlinkClick r:id="rId6"/>
              </a:rPr>
              <a:t>Лиса и заяц</a:t>
            </a:r>
            <a:r>
              <a:rPr lang="ru-RU" sz="1800" dirty="0" smtClean="0">
                <a:solidFill>
                  <a:srgbClr val="C00000"/>
                </a:solidFill>
                <a:hlinkClick r:id="rId6"/>
              </a:rPr>
              <a:t>»</a:t>
            </a:r>
            <a:endParaRPr lang="ru-RU" sz="1800" dirty="0" smtClean="0">
              <a:solidFill>
                <a:srgbClr val="C00000"/>
              </a:solidFill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1800" dirty="0" smtClean="0">
                <a:solidFill>
                  <a:srgbClr val="C00000"/>
                </a:solidFill>
                <a:hlinkClick r:id="rId7"/>
              </a:rPr>
              <a:t>«Снегурушка </a:t>
            </a:r>
            <a:r>
              <a:rPr lang="ru-RU" sz="1800" dirty="0">
                <a:solidFill>
                  <a:srgbClr val="C00000"/>
                </a:solidFill>
                <a:hlinkClick r:id="rId7"/>
              </a:rPr>
              <a:t>и лиса</a:t>
            </a:r>
            <a:r>
              <a:rPr lang="ru-RU" sz="1800" dirty="0" smtClean="0">
                <a:solidFill>
                  <a:srgbClr val="C00000"/>
                </a:solidFill>
                <a:hlinkClick r:id="rId7"/>
              </a:rPr>
              <a:t>»</a:t>
            </a:r>
            <a:endParaRPr lang="ru-RU" sz="1800" dirty="0" smtClean="0">
              <a:solidFill>
                <a:srgbClr val="C00000"/>
              </a:solidFill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1800" dirty="0" smtClean="0">
                <a:solidFill>
                  <a:srgbClr val="C00000"/>
                </a:solidFill>
                <a:hlinkClick r:id="rId8"/>
              </a:rPr>
              <a:t>«</a:t>
            </a:r>
            <a:r>
              <a:rPr lang="ru-RU" sz="1800" dirty="0">
                <a:solidFill>
                  <a:srgbClr val="C00000"/>
                </a:solidFill>
                <a:hlinkClick r:id="rId8"/>
              </a:rPr>
              <a:t>У страха глаза велики»</a:t>
            </a:r>
            <a:endParaRPr lang="ru-RU" sz="1800" dirty="0">
              <a:solidFill>
                <a:srgbClr val="C00000"/>
              </a:solidFill>
            </a:endParaRPr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28650" y="1290579"/>
            <a:ext cx="78867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u="sng" dirty="0">
                <a:solidFill>
                  <a:srgbClr val="C00000"/>
                </a:solidFill>
              </a:rPr>
              <a:t>Русские народные сказки</a:t>
            </a:r>
            <a:endParaRPr lang="ru-RU" sz="2000" dirty="0">
              <a:solidFill>
                <a:srgbClr val="C0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521" y="2057400"/>
            <a:ext cx="6684988" cy="4327971"/>
          </a:xfrm>
          <a:prstGeom prst="rect">
            <a:avLst/>
          </a:prstGeom>
        </p:spPr>
      </p:pic>
      <p:sp>
        <p:nvSpPr>
          <p:cNvPr id="8" name="Управляющая кнопка: домой 7">
            <a:hlinkClick r:id="rId10" action="ppaction://hlinksldjump" highlightClick="1"/>
          </p:cNvPr>
          <p:cNvSpPr/>
          <p:nvPr/>
        </p:nvSpPr>
        <p:spPr>
          <a:xfrm>
            <a:off x="8174950" y="5729768"/>
            <a:ext cx="952916" cy="1030309"/>
          </a:xfrm>
          <a:prstGeom prst="actionButtonHome">
            <a:avLst/>
          </a:prstGeom>
          <a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3638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892" y="3975964"/>
            <a:ext cx="3514095" cy="2357601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37882" y="365126"/>
            <a:ext cx="7978659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СТАРШАЯ </a:t>
            </a:r>
            <a:r>
              <a:rPr lang="ru-RU" sz="3200" b="1" dirty="0">
                <a:solidFill>
                  <a:srgbClr val="7030A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ГРУППА </a:t>
            </a:r>
            <a:r>
              <a:rPr lang="ru-RU" sz="3200" b="1" dirty="0" smtClean="0">
                <a:solidFill>
                  <a:srgbClr val="7030A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(5-6 лет)</a:t>
            </a:r>
            <a:endParaRPr lang="ru-RU" sz="3200" dirty="0">
              <a:solidFill>
                <a:srgbClr val="7030A0"/>
              </a:solidFill>
              <a:latin typeface="a_PresentumCps" panose="04040704070802020202" pitchFamily="82" charset="-52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695326" y="1421400"/>
            <a:ext cx="3868340" cy="450988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rgbClr val="CC0000"/>
                </a:solidFill>
              </a:rPr>
              <a:t>Русские народные песенки</a:t>
            </a:r>
            <a:endParaRPr lang="ru-RU" sz="2000" dirty="0">
              <a:solidFill>
                <a:srgbClr val="CC0000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half" idx="2"/>
          </p:nvPr>
        </p:nvSpPr>
        <p:spPr>
          <a:xfrm>
            <a:off x="537882" y="1885135"/>
            <a:ext cx="3868340" cy="3684588"/>
          </a:xfrm>
        </p:spPr>
        <p:txBody>
          <a:bodyPr>
            <a:norm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1800" dirty="0" smtClean="0">
                <a:solidFill>
                  <a:srgbClr val="CC0000"/>
                </a:solidFill>
                <a:hlinkClick r:id="rId3" action="ppaction://hlinksldjump"/>
              </a:rPr>
              <a:t>«</a:t>
            </a:r>
            <a:r>
              <a:rPr lang="ru-RU" sz="1800" dirty="0">
                <a:solidFill>
                  <a:srgbClr val="CC0000"/>
                </a:solidFill>
                <a:hlinkClick r:id="rId3" action="ppaction://hlinksldjump"/>
              </a:rPr>
              <a:t>Дождик, дождик, веселей»</a:t>
            </a:r>
            <a:endParaRPr lang="ru-RU" sz="1800" dirty="0">
              <a:solidFill>
                <a:srgbClr val="CC0000"/>
              </a:solidFill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solidFill>
                  <a:srgbClr val="CC0000"/>
                </a:solidFill>
                <a:hlinkClick r:id="rId3" action="ppaction://hlinksldjump"/>
              </a:rPr>
              <a:t>«Как на тоненький ледок»</a:t>
            </a:r>
            <a:endParaRPr lang="ru-RU" sz="1800" dirty="0">
              <a:solidFill>
                <a:srgbClr val="CC0000"/>
              </a:solidFill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solidFill>
                  <a:srgbClr val="CC0000"/>
                </a:solidFill>
                <a:hlinkClick r:id="rId4" action="ppaction://hlinksldjump"/>
              </a:rPr>
              <a:t>«Как у бабушки козел»</a:t>
            </a:r>
            <a:endParaRPr lang="ru-RU" sz="1800" dirty="0">
              <a:solidFill>
                <a:srgbClr val="CC0000"/>
              </a:solidFill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solidFill>
                  <a:srgbClr val="CC0000"/>
                </a:solidFill>
                <a:hlinkClick r:id="rId4" action="ppaction://hlinksldjump"/>
              </a:rPr>
              <a:t>«Ласточка- ласточка»</a:t>
            </a:r>
            <a:endParaRPr lang="ru-RU" sz="1800" dirty="0">
              <a:solidFill>
                <a:srgbClr val="CC0000"/>
              </a:solidFill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solidFill>
                  <a:srgbClr val="CC0000"/>
                </a:solidFill>
                <a:hlinkClick r:id="rId5" action="ppaction://hlinksldjump"/>
              </a:rPr>
              <a:t>«</a:t>
            </a:r>
            <a:r>
              <a:rPr lang="ru-RU" sz="1800" dirty="0" smtClean="0">
                <a:solidFill>
                  <a:srgbClr val="CC0000"/>
                </a:solidFill>
                <a:hlinkClick r:id="rId5" action="ppaction://hlinksldjump"/>
              </a:rPr>
              <a:t>Николенька-гусачок</a:t>
            </a:r>
            <a:r>
              <a:rPr lang="ru-RU" sz="1800" dirty="0">
                <a:solidFill>
                  <a:srgbClr val="CC0000"/>
                </a:solidFill>
                <a:hlinkClick r:id="rId5" action="ppaction://hlinksldjump"/>
              </a:rPr>
              <a:t>»</a:t>
            </a:r>
            <a:endParaRPr lang="ru-RU" sz="1800" dirty="0">
              <a:solidFill>
                <a:srgbClr val="CC0000"/>
              </a:solidFill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solidFill>
                  <a:srgbClr val="CC0000"/>
                </a:solidFill>
                <a:hlinkClick r:id="rId5" action="ppaction://hlinksldjump"/>
              </a:rPr>
              <a:t>«По дубочку </a:t>
            </a:r>
            <a:r>
              <a:rPr lang="ru-RU" sz="1800" dirty="0" smtClean="0">
                <a:solidFill>
                  <a:srgbClr val="CC0000"/>
                </a:solidFill>
                <a:hlinkClick r:id="rId5" action="ppaction://hlinksldjump"/>
              </a:rPr>
              <a:t>постучишь»</a:t>
            </a:r>
            <a:endParaRPr lang="ru-RU" sz="1800" dirty="0" smtClean="0">
              <a:solidFill>
                <a:srgbClr val="CC0000"/>
              </a:solidFill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1800" dirty="0" smtClean="0">
                <a:solidFill>
                  <a:srgbClr val="CC0000"/>
                </a:solidFill>
                <a:hlinkClick r:id="rId6" action="ppaction://hlinksldjump"/>
              </a:rPr>
              <a:t>«Раным-рано </a:t>
            </a:r>
            <a:r>
              <a:rPr lang="ru-RU" sz="1800" dirty="0">
                <a:solidFill>
                  <a:srgbClr val="CC0000"/>
                </a:solidFill>
                <a:hlinkClick r:id="rId6" action="ppaction://hlinksldjump"/>
              </a:rPr>
              <a:t>поутру»</a:t>
            </a:r>
            <a:endParaRPr lang="ru-RU" sz="1800" dirty="0">
              <a:solidFill>
                <a:srgbClr val="CC0000"/>
              </a:solidFill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solidFill>
                  <a:srgbClr val="CC0000"/>
                </a:solidFill>
                <a:hlinkClick r:id="rId6" action="ppaction://hlinksldjump"/>
              </a:rPr>
              <a:t>«</a:t>
            </a:r>
            <a:r>
              <a:rPr lang="ru-RU" sz="1800" dirty="0" smtClean="0">
                <a:solidFill>
                  <a:srgbClr val="CC0000"/>
                </a:solidFill>
                <a:hlinkClick r:id="rId6" action="ppaction://hlinksldjump"/>
              </a:rPr>
              <a:t>Ты, </a:t>
            </a:r>
            <a:r>
              <a:rPr lang="ru-RU" sz="1800" dirty="0">
                <a:solidFill>
                  <a:srgbClr val="CC0000"/>
                </a:solidFill>
                <a:hlinkClick r:id="rId6" action="ppaction://hlinksldjump"/>
              </a:rPr>
              <a:t>мороз, мороз, мороз»</a:t>
            </a:r>
            <a:endParaRPr lang="ru-RU" sz="1800" dirty="0">
              <a:solidFill>
                <a:srgbClr val="CC0000"/>
              </a:solidFill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solidFill>
                  <a:srgbClr val="CC0000"/>
                </a:solidFill>
                <a:hlinkClick r:id="rId7" action="ppaction://hlinksldjump"/>
              </a:rPr>
              <a:t>«Уж ты, пташечка, ты залетная»</a:t>
            </a:r>
            <a:endParaRPr lang="ru-RU" sz="1800" dirty="0">
              <a:solidFill>
                <a:srgbClr val="CC0000"/>
              </a:solidFill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solidFill>
                  <a:srgbClr val="CC0000"/>
                </a:solidFill>
                <a:hlinkClick r:id="rId7" action="ppaction://hlinksldjump"/>
              </a:rPr>
              <a:t>«Уж я колышки тешу»</a:t>
            </a:r>
            <a:endParaRPr lang="ru-RU" sz="1800" dirty="0">
              <a:solidFill>
                <a:srgbClr val="CC0000"/>
              </a:solidFill>
            </a:endParaRPr>
          </a:p>
          <a:p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4661892" y="1048476"/>
            <a:ext cx="3887391" cy="823912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solidFill>
                  <a:srgbClr val="CC0000"/>
                </a:solidFill>
              </a:rPr>
              <a:t>Русские народные </a:t>
            </a:r>
            <a:r>
              <a:rPr lang="ru-RU" sz="2000" dirty="0" smtClean="0">
                <a:solidFill>
                  <a:srgbClr val="CC0000"/>
                </a:solidFill>
              </a:rPr>
              <a:t>сказки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4"/>
          </p:nvPr>
        </p:nvSpPr>
        <p:spPr>
          <a:xfrm>
            <a:off x="4406222" y="1885135"/>
            <a:ext cx="4099954" cy="3684588"/>
          </a:xfrm>
        </p:spPr>
        <p:txBody>
          <a:bodyPr>
            <a:norm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solidFill>
                  <a:srgbClr val="CC0000"/>
                </a:solidFill>
                <a:hlinkClick r:id="rId8"/>
              </a:rPr>
              <a:t>«</a:t>
            </a:r>
            <a:r>
              <a:rPr lang="ru-RU" sz="1800" dirty="0" smtClean="0">
                <a:solidFill>
                  <a:srgbClr val="CC0000"/>
                </a:solidFill>
                <a:hlinkClick r:id="rId8"/>
              </a:rPr>
              <a:t>Заяц-хваста»</a:t>
            </a:r>
            <a:endParaRPr lang="ru-RU" sz="1800" dirty="0">
              <a:solidFill>
                <a:srgbClr val="CC0000"/>
              </a:solidFill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solidFill>
                  <a:srgbClr val="CC0000"/>
                </a:solidFill>
                <a:hlinkClick r:id="rId9"/>
              </a:rPr>
              <a:t>«Крылатый, мохнатый </a:t>
            </a:r>
            <a:r>
              <a:rPr lang="ru-RU" sz="1800" dirty="0" smtClean="0">
                <a:solidFill>
                  <a:srgbClr val="CC0000"/>
                </a:solidFill>
                <a:hlinkClick r:id="rId9"/>
              </a:rPr>
              <a:t>да масляный</a:t>
            </a:r>
            <a:r>
              <a:rPr lang="ru-RU" sz="1800" dirty="0">
                <a:solidFill>
                  <a:srgbClr val="CC0000"/>
                </a:solidFill>
                <a:hlinkClick r:id="rId9"/>
              </a:rPr>
              <a:t>»</a:t>
            </a:r>
            <a:endParaRPr lang="ru-RU" sz="1800" dirty="0">
              <a:solidFill>
                <a:srgbClr val="CC0000"/>
              </a:solidFill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solidFill>
                  <a:srgbClr val="CC0000"/>
                </a:solidFill>
                <a:hlinkClick r:id="rId10"/>
              </a:rPr>
              <a:t>«Лиса и кувшин»</a:t>
            </a:r>
            <a:endParaRPr lang="ru-RU" sz="1800" dirty="0">
              <a:solidFill>
                <a:srgbClr val="CC0000"/>
              </a:solidFill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solidFill>
                  <a:srgbClr val="CC0000"/>
                </a:solidFill>
                <a:hlinkClick r:id="rId11"/>
              </a:rPr>
              <a:t>«Сивка-Бурка»</a:t>
            </a:r>
            <a:endParaRPr lang="ru-RU" sz="1800" dirty="0">
              <a:solidFill>
                <a:srgbClr val="CC0000"/>
              </a:solidFill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solidFill>
                  <a:srgbClr val="CC0000"/>
                </a:solidFill>
                <a:hlinkClick r:id="rId12"/>
              </a:rPr>
              <a:t>«Финист — Ясный сокол»</a:t>
            </a:r>
            <a:endParaRPr lang="ru-RU" sz="1800" dirty="0">
              <a:solidFill>
                <a:srgbClr val="CC0000"/>
              </a:solidFill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1800" dirty="0" smtClean="0">
                <a:solidFill>
                  <a:srgbClr val="CC0000"/>
                </a:solidFill>
                <a:hlinkClick r:id="rId13"/>
              </a:rPr>
              <a:t>«Крошечка-Хаврошечка</a:t>
            </a:r>
            <a:r>
              <a:rPr lang="ru-RU" sz="1800" dirty="0">
                <a:solidFill>
                  <a:srgbClr val="CC0000"/>
                </a:solidFill>
                <a:hlinkClick r:id="rId13"/>
              </a:rPr>
              <a:t>»</a:t>
            </a:r>
            <a:endParaRPr lang="ru-RU" sz="1800" dirty="0">
              <a:solidFill>
                <a:srgbClr val="CC0000"/>
              </a:solidFill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solidFill>
                  <a:srgbClr val="CC0000"/>
                </a:solidFill>
                <a:hlinkClick r:id="rId14"/>
              </a:rPr>
              <a:t>«Царевна- лягушка»</a:t>
            </a:r>
            <a:endParaRPr lang="ru-RU" sz="1800" dirty="0">
              <a:solidFill>
                <a:srgbClr val="CC0000"/>
              </a:solidFill>
            </a:endParaRPr>
          </a:p>
          <a:p>
            <a:endParaRPr lang="ru-RU" dirty="0"/>
          </a:p>
        </p:txBody>
      </p:sp>
      <p:sp>
        <p:nvSpPr>
          <p:cNvPr id="8" name="Управляющая кнопка: домой 7">
            <a:hlinkClick r:id="rId15" action="ppaction://hlinksldjump" highlightClick="1"/>
          </p:cNvPr>
          <p:cNvSpPr/>
          <p:nvPr/>
        </p:nvSpPr>
        <p:spPr>
          <a:xfrm>
            <a:off x="8174950" y="5729768"/>
            <a:ext cx="952916" cy="1030309"/>
          </a:xfrm>
          <a:prstGeom prst="actionButtonHome">
            <a:avLst/>
          </a:prstGeom>
          <a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8453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70659" y="483440"/>
            <a:ext cx="8004362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ПОДГОТОВИТЕЛЬНАЯ К ШКОЛЕ ГРУППА</a:t>
            </a:r>
            <a:br>
              <a:rPr lang="ru-RU" sz="3200" b="1" dirty="0" smtClean="0">
                <a:solidFill>
                  <a:srgbClr val="7030A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sz="3200" b="1" dirty="0" smtClean="0">
                <a:solidFill>
                  <a:srgbClr val="7030A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(6-7 лет)</a:t>
            </a:r>
            <a:endParaRPr lang="ru-RU" sz="3200" dirty="0">
              <a:solidFill>
                <a:srgbClr val="7030A0"/>
              </a:solidFill>
              <a:latin typeface="a_PresentumCps" panose="04040704070802020202" pitchFamily="82" charset="-52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half" idx="1"/>
          </p:nvPr>
        </p:nvSpPr>
        <p:spPr>
          <a:xfrm>
            <a:off x="628650" y="1862791"/>
            <a:ext cx="3886200" cy="4314171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800" b="1" u="sng" dirty="0">
                <a:solidFill>
                  <a:srgbClr val="CC0000"/>
                </a:solidFill>
              </a:rPr>
              <a:t>Русские народные песенки</a:t>
            </a:r>
            <a:endParaRPr lang="ru-RU" sz="1800" dirty="0">
              <a:solidFill>
                <a:srgbClr val="CC0000"/>
              </a:solidFill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solidFill>
                  <a:srgbClr val="CC0000"/>
                </a:solidFill>
                <a:hlinkClick r:id="rId2" action="ppaction://hlinksldjump"/>
              </a:rPr>
              <a:t>«Зима пришла»</a:t>
            </a:r>
            <a:endParaRPr lang="ru-RU" sz="1800" dirty="0">
              <a:solidFill>
                <a:srgbClr val="CC0000"/>
              </a:solidFill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solidFill>
                  <a:srgbClr val="CC0000"/>
                </a:solidFill>
                <a:hlinkClick r:id="rId2" action="ppaction://hlinksldjump"/>
              </a:rPr>
              <a:t>«Идет матушка весна»</a:t>
            </a:r>
            <a:endParaRPr lang="ru-RU" sz="1800" dirty="0">
              <a:solidFill>
                <a:srgbClr val="CC0000"/>
              </a:solidFill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solidFill>
                  <a:srgbClr val="CC0000"/>
                </a:solidFill>
                <a:hlinkClick r:id="rId3" action="ppaction://hlinksldjump"/>
              </a:rPr>
              <a:t>«Когда солнышко </a:t>
            </a:r>
            <a:r>
              <a:rPr lang="ru-RU" sz="1800" dirty="0" smtClean="0">
                <a:solidFill>
                  <a:srgbClr val="CC0000"/>
                </a:solidFill>
                <a:hlinkClick r:id="rId3" action="ppaction://hlinksldjump"/>
              </a:rPr>
              <a:t>взойдет» </a:t>
            </a:r>
            <a:endParaRPr lang="ru-RU" sz="1800" dirty="0" smtClean="0">
              <a:solidFill>
                <a:srgbClr val="CC0000"/>
              </a:solidFill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CC0000"/>
                </a:solidFill>
              </a:rPr>
              <a:t> </a:t>
            </a:r>
            <a:r>
              <a:rPr lang="ru-RU" sz="1800" dirty="0" smtClean="0">
                <a:solidFill>
                  <a:srgbClr val="CC0000"/>
                </a:solidFill>
              </a:rPr>
              <a:t>    </a:t>
            </a:r>
            <a:r>
              <a:rPr lang="ru-RU" sz="1800" dirty="0" smtClean="0">
                <a:solidFill>
                  <a:srgbClr val="CC0000"/>
                </a:solidFill>
                <a:hlinkClick r:id="rId3" action="ppaction://hlinksldjump"/>
              </a:rPr>
              <a:t>«</a:t>
            </a:r>
            <a:r>
              <a:rPr lang="ru-RU" sz="1800" dirty="0">
                <a:solidFill>
                  <a:srgbClr val="CC0000"/>
                </a:solidFill>
                <a:hlinkClick r:id="rId3" action="ppaction://hlinksldjump"/>
              </a:rPr>
              <a:t>Лиса рожью шла»</a:t>
            </a:r>
            <a:endParaRPr lang="ru-RU" sz="1800" dirty="0">
              <a:solidFill>
                <a:srgbClr val="CC0000"/>
              </a:solidFill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solidFill>
                  <a:srgbClr val="CC0000"/>
                </a:solidFill>
                <a:hlinkClick r:id="rId4" action="ppaction://hlinksldjump"/>
              </a:rPr>
              <a:t>«Чигарики-чок-чигарок»</a:t>
            </a:r>
            <a:endParaRPr lang="ru-RU" sz="1800" dirty="0">
              <a:solidFill>
                <a:srgbClr val="CC0000"/>
              </a:solidFill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u="sng" dirty="0">
                <a:solidFill>
                  <a:srgbClr val="CC0000"/>
                </a:solidFill>
              </a:rPr>
              <a:t>Прибаутки</a:t>
            </a:r>
            <a:endParaRPr lang="ru-RU" sz="1800" dirty="0">
              <a:solidFill>
                <a:srgbClr val="CC0000"/>
              </a:solidFill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solidFill>
                  <a:srgbClr val="CC0000"/>
                </a:solidFill>
                <a:hlinkClick r:id="rId4" action="ppaction://hlinksldjump"/>
              </a:rPr>
              <a:t>«Братцы, братцы»</a:t>
            </a:r>
            <a:endParaRPr lang="ru-RU" sz="1800" dirty="0">
              <a:solidFill>
                <a:srgbClr val="CC0000"/>
              </a:solidFill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solidFill>
                  <a:srgbClr val="CC0000"/>
                </a:solidFill>
                <a:hlinkClick r:id="rId5" action="ppaction://hlinksldjump"/>
              </a:rPr>
              <a:t>«Где кисель — тут и сел»</a:t>
            </a:r>
            <a:endParaRPr lang="ru-RU" sz="1800" dirty="0">
              <a:solidFill>
                <a:srgbClr val="CC0000"/>
              </a:solidFill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solidFill>
                  <a:srgbClr val="CC0000"/>
                </a:solidFill>
                <a:hlinkClick r:id="rId5" action="ppaction://hlinksldjump"/>
              </a:rPr>
              <a:t>«Глупый Иван»</a:t>
            </a:r>
            <a:endParaRPr lang="ru-RU" sz="1800" dirty="0">
              <a:solidFill>
                <a:srgbClr val="CC0000"/>
              </a:solidFill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solidFill>
                  <a:srgbClr val="CC0000"/>
                </a:solidFill>
                <a:hlinkClick r:id="rId6" action="ppaction://hlinksldjump"/>
              </a:rPr>
              <a:t>«Сбил-сколотил – вот колесо»</a:t>
            </a:r>
            <a:endParaRPr lang="ru-RU" sz="1800" dirty="0">
              <a:solidFill>
                <a:srgbClr val="CC0000"/>
              </a:solidFill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solidFill>
                  <a:srgbClr val="CC0000"/>
                </a:solidFill>
                <a:hlinkClick r:id="rId6" action="ppaction://hlinksldjump"/>
              </a:rPr>
              <a:t>«Ты пирог съел?»</a:t>
            </a:r>
            <a:endParaRPr lang="ru-RU" sz="1800" dirty="0">
              <a:solidFill>
                <a:srgbClr val="CC0000"/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4329953" y="1862792"/>
            <a:ext cx="4129087" cy="4230314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u="sng" dirty="0">
                <a:solidFill>
                  <a:srgbClr val="CC0000"/>
                </a:solidFill>
              </a:rPr>
              <a:t>Календарные обрядовые песни</a:t>
            </a:r>
            <a:endParaRPr lang="ru-RU" sz="1800" dirty="0">
              <a:solidFill>
                <a:srgbClr val="CC000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solidFill>
                  <a:srgbClr val="CC0000"/>
                </a:solidFill>
                <a:hlinkClick r:id="rId7" action="ppaction://hlinksldjump"/>
              </a:rPr>
              <a:t>«Как на масляной неделе»</a:t>
            </a:r>
            <a:endParaRPr lang="ru-RU" sz="1800" dirty="0">
              <a:solidFill>
                <a:srgbClr val="CC000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solidFill>
                  <a:srgbClr val="CC0000"/>
                </a:solidFill>
                <a:hlinkClick r:id="rId7" action="ppaction://hlinksldjump"/>
              </a:rPr>
              <a:t>«Как пошла коляда»</a:t>
            </a:r>
            <a:endParaRPr lang="ru-RU" sz="1800" dirty="0">
              <a:solidFill>
                <a:srgbClr val="CC000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solidFill>
                  <a:srgbClr val="CC0000"/>
                </a:solidFill>
                <a:hlinkClick r:id="rId8" action="ppaction://hlinksldjump"/>
              </a:rPr>
              <a:t>«Коляда! Коляда! А бывает коляда»</a:t>
            </a:r>
            <a:endParaRPr lang="ru-RU" sz="1800" dirty="0">
              <a:solidFill>
                <a:srgbClr val="CC000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solidFill>
                  <a:srgbClr val="CC0000"/>
                </a:solidFill>
                <a:hlinkClick r:id="rId8" action="ppaction://hlinksldjump"/>
              </a:rPr>
              <a:t>«Коляда, коляда, ты подай пирога»</a:t>
            </a:r>
            <a:endParaRPr lang="ru-RU" sz="1800" dirty="0">
              <a:solidFill>
                <a:srgbClr val="CC000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solidFill>
                  <a:srgbClr val="CC0000"/>
                </a:solidFill>
                <a:hlinkClick r:id="rId9" action="ppaction://hlinksldjump"/>
              </a:rPr>
              <a:t> «Масленица, Масленица!»</a:t>
            </a:r>
            <a:endParaRPr lang="ru-RU" sz="1800" dirty="0">
              <a:solidFill>
                <a:srgbClr val="CC000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solidFill>
                  <a:srgbClr val="CC0000"/>
                </a:solidFill>
              </a:rPr>
              <a:t> </a:t>
            </a:r>
            <a:r>
              <a:rPr lang="ru-RU" sz="1800" dirty="0">
                <a:solidFill>
                  <a:srgbClr val="CC0000"/>
                </a:solidFill>
                <a:hlinkClick r:id="rId9" action="ppaction://hlinksldjump"/>
              </a:rPr>
              <a:t>«Тин-тин-ка»</a:t>
            </a:r>
            <a:endParaRPr lang="ru-RU" sz="1800" dirty="0">
              <a:solidFill>
                <a:srgbClr val="CC0000"/>
              </a:solidFill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u="sng" dirty="0">
                <a:solidFill>
                  <a:srgbClr val="CC0000"/>
                </a:solidFill>
              </a:rPr>
              <a:t>Небылицы</a:t>
            </a:r>
            <a:endParaRPr lang="ru-RU" sz="1800" dirty="0">
              <a:solidFill>
                <a:srgbClr val="CC000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solidFill>
                  <a:srgbClr val="CC0000"/>
                </a:solidFill>
                <a:hlinkClick r:id="rId10" action="ppaction://hlinksldjump"/>
              </a:rPr>
              <a:t>«Вы послушайте, ребята»</a:t>
            </a:r>
            <a:endParaRPr lang="ru-RU" sz="1800" dirty="0">
              <a:solidFill>
                <a:srgbClr val="CC000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solidFill>
                  <a:srgbClr val="CC0000"/>
                </a:solidFill>
                <a:hlinkClick r:id="rId11" action="ppaction://hlinksldjump"/>
              </a:rPr>
              <a:t> «Богат Ермошка»</a:t>
            </a:r>
            <a:endParaRPr lang="ru-RU" sz="1800" dirty="0">
              <a:solidFill>
                <a:srgbClr val="CC0000"/>
              </a:solidFill>
            </a:endParaRPr>
          </a:p>
        </p:txBody>
      </p:sp>
      <p:sp>
        <p:nvSpPr>
          <p:cNvPr id="6" name="Управляющая кнопка: домой 5">
            <a:hlinkClick r:id="rId12" action="ppaction://hlinksldjump" highlightClick="1"/>
          </p:cNvPr>
          <p:cNvSpPr/>
          <p:nvPr/>
        </p:nvSpPr>
        <p:spPr>
          <a:xfrm>
            <a:off x="8174950" y="5729768"/>
            <a:ext cx="952916" cy="1030309"/>
          </a:xfrm>
          <a:prstGeom prst="actionButtonHome">
            <a:avLst/>
          </a:prstGeom>
          <a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6094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7030A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ПОДГОТОВИТЕЛЬНАЯ К ШКОЛЕ ГРУППА</a:t>
            </a:r>
            <a:br>
              <a:rPr lang="ru-RU" sz="3200" b="1" dirty="0">
                <a:solidFill>
                  <a:srgbClr val="7030A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sz="3200" b="1" dirty="0">
                <a:solidFill>
                  <a:srgbClr val="7030A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(6-7 лет)</a:t>
            </a:r>
            <a:endParaRPr lang="ru-RU" sz="3200" dirty="0">
              <a:solidFill>
                <a:srgbClr val="7030A0"/>
              </a:solidFill>
              <a:latin typeface="a_PresentumCps" panose="04040704070802020202" pitchFamily="82" charset="-52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half" idx="1"/>
          </p:nvPr>
        </p:nvSpPr>
        <p:spPr>
          <a:xfrm>
            <a:off x="628650" y="2161802"/>
            <a:ext cx="6377268" cy="3203575"/>
          </a:xfrm>
        </p:spPr>
        <p:txBody>
          <a:bodyPr>
            <a:normAutofit/>
          </a:bodyPr>
          <a:lstStyle/>
          <a:p>
            <a:pPr lvl="0">
              <a:lnSpc>
                <a:spcPct val="120000"/>
              </a:lnSpc>
              <a:spcBef>
                <a:spcPts val="0"/>
              </a:spcBef>
            </a:pPr>
            <a:r>
              <a:rPr lang="ru-RU" sz="1900" dirty="0">
                <a:solidFill>
                  <a:srgbClr val="CC0000"/>
                </a:solidFill>
                <a:hlinkClick r:id="rId2"/>
              </a:rPr>
              <a:t>«Василиса Прекрасная»</a:t>
            </a:r>
            <a:endParaRPr lang="ru-RU" sz="1900" dirty="0">
              <a:solidFill>
                <a:srgbClr val="CC0000"/>
              </a:solidFill>
            </a:endParaRPr>
          </a:p>
          <a:p>
            <a:pPr lvl="0">
              <a:lnSpc>
                <a:spcPct val="120000"/>
              </a:lnSpc>
              <a:spcBef>
                <a:spcPts val="0"/>
              </a:spcBef>
            </a:pPr>
            <a:r>
              <a:rPr lang="ru-RU" sz="1900" dirty="0" smtClean="0">
                <a:solidFill>
                  <a:srgbClr val="CC0000"/>
                </a:solidFill>
                <a:hlinkClick r:id="rId3"/>
              </a:rPr>
              <a:t>«Лиса и волк»</a:t>
            </a:r>
            <a:endParaRPr lang="ru-RU" sz="1900" dirty="0">
              <a:solidFill>
                <a:srgbClr val="CC0000"/>
              </a:solidFill>
            </a:endParaRPr>
          </a:p>
          <a:p>
            <a:pPr lvl="0">
              <a:lnSpc>
                <a:spcPct val="120000"/>
              </a:lnSpc>
              <a:spcBef>
                <a:spcPts val="0"/>
              </a:spcBef>
            </a:pPr>
            <a:r>
              <a:rPr lang="ru-RU" sz="1900" dirty="0">
                <a:solidFill>
                  <a:srgbClr val="CC0000"/>
                </a:solidFill>
              </a:rPr>
              <a:t> </a:t>
            </a:r>
            <a:r>
              <a:rPr lang="ru-RU" sz="1900" dirty="0">
                <a:solidFill>
                  <a:srgbClr val="CC0000"/>
                </a:solidFill>
                <a:hlinkClick r:id="rId4"/>
              </a:rPr>
              <a:t>«Снегурочка»</a:t>
            </a:r>
            <a:endParaRPr lang="ru-RU" sz="1900" dirty="0">
              <a:solidFill>
                <a:srgbClr val="CC0000"/>
              </a:solidFill>
            </a:endParaRPr>
          </a:p>
          <a:p>
            <a:pPr lvl="0">
              <a:lnSpc>
                <a:spcPct val="120000"/>
              </a:lnSpc>
              <a:spcBef>
                <a:spcPts val="0"/>
              </a:spcBef>
            </a:pPr>
            <a:r>
              <a:rPr lang="ru-RU" sz="1900" dirty="0">
                <a:solidFill>
                  <a:srgbClr val="CC0000"/>
                </a:solidFill>
                <a:hlinkClick r:id="rId5"/>
              </a:rPr>
              <a:t> «Семь Симеонов — семь работников»</a:t>
            </a:r>
            <a:endParaRPr lang="ru-RU" sz="1900" dirty="0">
              <a:solidFill>
                <a:srgbClr val="CC0000"/>
              </a:solidFill>
            </a:endParaRPr>
          </a:p>
          <a:p>
            <a:pPr lvl="0">
              <a:lnSpc>
                <a:spcPct val="120000"/>
              </a:lnSpc>
              <a:spcBef>
                <a:spcPts val="0"/>
              </a:spcBef>
            </a:pPr>
            <a:r>
              <a:rPr lang="ru-RU" sz="1900" dirty="0">
                <a:solidFill>
                  <a:srgbClr val="CC0000"/>
                </a:solidFill>
              </a:rPr>
              <a:t> </a:t>
            </a:r>
            <a:r>
              <a:rPr lang="ru-RU" sz="1900" dirty="0" smtClean="0">
                <a:solidFill>
                  <a:srgbClr val="CC0000"/>
                </a:solidFill>
              </a:rPr>
              <a:t> </a:t>
            </a:r>
            <a:r>
              <a:rPr lang="ru-RU" sz="1900" dirty="0">
                <a:solidFill>
                  <a:srgbClr val="CC0000"/>
                </a:solidFill>
                <a:hlinkClick r:id="rId6"/>
              </a:rPr>
              <a:t>«Добрыня и Змей»</a:t>
            </a:r>
            <a:endParaRPr lang="ru-RU" sz="1900" dirty="0">
              <a:solidFill>
                <a:srgbClr val="CC0000"/>
              </a:solidFill>
            </a:endParaRPr>
          </a:p>
          <a:p>
            <a:pPr lvl="0">
              <a:lnSpc>
                <a:spcPct val="120000"/>
              </a:lnSpc>
              <a:spcBef>
                <a:spcPts val="0"/>
              </a:spcBef>
            </a:pPr>
            <a:r>
              <a:rPr lang="ru-RU" sz="1900" dirty="0">
                <a:solidFill>
                  <a:srgbClr val="CC0000"/>
                </a:solidFill>
                <a:hlinkClick r:id="rId7"/>
              </a:rPr>
              <a:t> «Илья Муромец и Соловей-разбойник»</a:t>
            </a:r>
            <a:endParaRPr lang="ru-RU" sz="1900" dirty="0">
              <a:solidFill>
                <a:srgbClr val="CC0000"/>
              </a:solidFill>
            </a:endParaRPr>
          </a:p>
          <a:p>
            <a:pPr lvl="0">
              <a:lnSpc>
                <a:spcPct val="120000"/>
              </a:lnSpc>
              <a:spcBef>
                <a:spcPts val="0"/>
              </a:spcBef>
            </a:pPr>
            <a:r>
              <a:rPr lang="ru-RU" sz="1900" dirty="0">
                <a:solidFill>
                  <a:srgbClr val="CC0000"/>
                </a:solidFill>
                <a:hlinkClick r:id="rId8"/>
              </a:rPr>
              <a:t> «Садко»</a:t>
            </a:r>
            <a:endParaRPr lang="ru-RU" sz="1900" dirty="0">
              <a:solidFill>
                <a:srgbClr val="CC0000"/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28650" y="1526135"/>
            <a:ext cx="78867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u="sng" dirty="0">
                <a:solidFill>
                  <a:srgbClr val="C00000"/>
                </a:solidFill>
              </a:rPr>
              <a:t>Русские народные </a:t>
            </a:r>
            <a:r>
              <a:rPr lang="ru-RU" sz="2000" b="1" u="sng" dirty="0" smtClean="0">
                <a:solidFill>
                  <a:srgbClr val="C00000"/>
                </a:solidFill>
              </a:rPr>
              <a:t>сказки и былины</a:t>
            </a:r>
            <a:endParaRPr lang="ru-RU" sz="2000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576" y="1690689"/>
            <a:ext cx="2773035" cy="4055129"/>
          </a:xfrm>
          <a:prstGeom prst="rect">
            <a:avLst/>
          </a:prstGeom>
        </p:spPr>
      </p:pic>
      <p:sp>
        <p:nvSpPr>
          <p:cNvPr id="7" name="Управляющая кнопка: домой 6">
            <a:hlinkClick r:id="rId10" action="ppaction://hlinksldjump" highlightClick="1"/>
          </p:cNvPr>
          <p:cNvSpPr/>
          <p:nvPr/>
        </p:nvSpPr>
        <p:spPr>
          <a:xfrm>
            <a:off x="8174950" y="5729768"/>
            <a:ext cx="952916" cy="1030309"/>
          </a:xfrm>
          <a:prstGeom prst="actionButtonHome">
            <a:avLst/>
          </a:prstGeom>
          <a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8441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2728</TotalTime>
  <Words>2817</Words>
  <Application>Microsoft Office PowerPoint</Application>
  <PresentationFormat>Экран (4:3)</PresentationFormat>
  <Paragraphs>658</Paragraphs>
  <Slides>42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9" baseType="lpstr">
      <vt:lpstr>a_PresentumCps</vt:lpstr>
      <vt:lpstr>Arial</vt:lpstr>
      <vt:lpstr>Calibri</vt:lpstr>
      <vt:lpstr>Calibri Light</vt:lpstr>
      <vt:lpstr>Symbol</vt:lpstr>
      <vt:lpstr>Times New Roman</vt:lpstr>
      <vt:lpstr>Тема Office</vt:lpstr>
      <vt:lpstr>Презентация PowerPoint</vt:lpstr>
      <vt:lpstr>СПИСОК</vt:lpstr>
      <vt:lpstr> ПЕРВАЯ МЛАДШАЯ ГРУППА (2 – 3 года) </vt:lpstr>
      <vt:lpstr>ВТОРАЯ МЛАДШАЯ ГРУППА (3-4 года)</vt:lpstr>
      <vt:lpstr>СРЕДНЯЯ ГРУППА (4-5 лет)</vt:lpstr>
      <vt:lpstr>СРЕДНЯЯ ГРУППА (4-5 лет)</vt:lpstr>
      <vt:lpstr>СТАРШАЯ ГРУППА (5-6 лет)</vt:lpstr>
      <vt:lpstr>ПОДГОТОВИТЕЛЬНАЯ К ШКОЛЕ ГРУППА  (6-7 лет)</vt:lpstr>
      <vt:lpstr>ПОДГОТОВИТЕЛЬНАЯ К ШКОЛЕ ГРУППА  (6-7 лет)</vt:lpstr>
      <vt:lpstr>ПОТЕШКИ</vt:lpstr>
      <vt:lpstr>ПЕСЕНКИ, ПОТЕШКИ, ЗАКЛИЧКИ</vt:lpstr>
      <vt:lpstr>ПЕСЕНКИ, ПОТЕШКИ, ЗАКЛИЧКИ</vt:lpstr>
      <vt:lpstr>ПЕСЕНКИ, ПОТЕШКИ, ЗАКЛИЧКИ</vt:lpstr>
      <vt:lpstr>ПЕСЕНКИ, ПОТЕШКИ, ЗАКЛИЧКИ</vt:lpstr>
      <vt:lpstr>ПЕСЕНКИ, ПОТЕШКИ, ЗАКЛИЧКИ</vt:lpstr>
      <vt:lpstr>ПЕСЕНКИ, ПОТЕШКИ, ЗАКЛИЧКИ</vt:lpstr>
      <vt:lpstr>ПЕСЕНКИ, ПОТЕШКИ, ЗАКЛИЧКИ</vt:lpstr>
      <vt:lpstr>ПЕСЕНКИ, ПОТЕШКИ, ЗАКЛИЧКИ</vt:lpstr>
      <vt:lpstr>ПЕСЕНКИ, ПОТЕШКИ, ЗАКЛИЧКИ</vt:lpstr>
      <vt:lpstr>ПЕСЕНКИ, ПОТЕШКИ, ЗАКЛИЧКИ</vt:lpstr>
      <vt:lpstr>ПЕСЕНКИ, ПОТЕШКИ, ЗАКЛИЧКИ</vt:lpstr>
      <vt:lpstr>ПЕСЕНКИ, ПОТЕШКИ, ЗАКЛИЧКИ</vt:lpstr>
      <vt:lpstr>ПЕСЕНКИ, ПОТЕШКИ, ЗАКЛИЧКИ</vt:lpstr>
      <vt:lpstr>ПЕСЕНКИ, ПОТЕШКИ, ЗАКЛИЧКИ</vt:lpstr>
      <vt:lpstr>ПЕСЕНКИ, ПОТЕШКИ, ЗАКЛИЧКИ</vt:lpstr>
      <vt:lpstr>ПЕСЕНКИ, ПОТЕШКИ, ЗАКЛИЧКИ</vt:lpstr>
      <vt:lpstr>ПЕСЕНКИ, ПОТЕШКИ, ЗАКЛИЧКИ</vt:lpstr>
      <vt:lpstr>ПЕСЕНКИ, ПОТЕШКИ, ЗАКЛИЧКИ</vt:lpstr>
      <vt:lpstr>ПЕСЕНКИ, ПОТЕШКИ, ЗАКЛИЧКИ</vt:lpstr>
      <vt:lpstr>ПЕСЕНКИ, ПОТЕШКИ, ЗАКЛИЧКИ</vt:lpstr>
      <vt:lpstr>ПЕСЕНКИ, ПРИБАУТКИ, НЕБЫЛИЦЫ</vt:lpstr>
      <vt:lpstr>ПЕСЕНКИ, ПРИБАУТКИ, НЕБЫЛИЦЫ</vt:lpstr>
      <vt:lpstr>ПЕСЕНКИ, ПРИБАУТКИ, НЕБЫЛИЦЫ</vt:lpstr>
      <vt:lpstr>ПЕСЕНКИ, ПРИБАУТКИ, НЕБЫЛИЦЫ</vt:lpstr>
      <vt:lpstr>ПЕСЕНКИ, ПРИБАУТКИ, НЕБЫЛИЦЫ</vt:lpstr>
      <vt:lpstr>КАЛЕНДАРНЫЕ ОБРЯДОВЫЕ ПЕСНИ</vt:lpstr>
      <vt:lpstr>КАЛЕНДАРНЫЕ ОБРЯДОВЫЕ ПЕСНИ</vt:lpstr>
      <vt:lpstr>КАЛЕНДАРНЫЕ ОБРЯДОВЫЕ ПЕСНИ</vt:lpstr>
      <vt:lpstr>ПЕСЕНКИ, ПРИБАУТКИ, НЕБЫЛИЦЫ</vt:lpstr>
      <vt:lpstr>ПЕСЕНКИ, ПРИБАУТКИ, НЕБЫЛИЦЫ</vt:lpstr>
      <vt:lpstr>ПОТЕШКИ</vt:lpstr>
      <vt:lpstr>ПОТЕШКИ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311</cp:revision>
  <dcterms:created xsi:type="dcterms:W3CDTF">2020-01-02T11:02:31Z</dcterms:created>
  <dcterms:modified xsi:type="dcterms:W3CDTF">2020-02-03T03:54:20Z</dcterms:modified>
</cp:coreProperties>
</file>