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093F0C"/>
    <a:srgbClr val="DEA900"/>
    <a:srgbClr val="24E02D"/>
    <a:srgbClr val="128017"/>
    <a:srgbClr val="CC0000"/>
    <a:srgbClr val="CF0F8F"/>
    <a:srgbClr val="1FA30D"/>
    <a:srgbClr val="EFF50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4660"/>
  </p:normalViewPr>
  <p:slideViewPr>
    <p:cSldViewPr snapToGrid="0">
      <p:cViewPr varScale="1">
        <p:scale>
          <a:sx n="71" d="100"/>
          <a:sy n="71"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380937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229262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64755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15707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EBF232-7B4E-4E68-8250-EBE7B9DAA3B6}"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723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1EBF232-7B4E-4E68-8250-EBE7B9DAA3B6}"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366246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EBF232-7B4E-4E68-8250-EBE7B9DAA3B6}" type="datetimeFigureOut">
              <a:rPr lang="ru-RU" smtClean="0"/>
              <a:t>03.02.2020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391737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1EBF232-7B4E-4E68-8250-EBE7B9DAA3B6}" type="datetimeFigureOut">
              <a:rPr lang="ru-RU" smtClean="0"/>
              <a:t>03.02.2020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6087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BF232-7B4E-4E68-8250-EBE7B9DAA3B6}" type="datetimeFigureOut">
              <a:rPr lang="ru-RU" smtClean="0"/>
              <a:t>03.02.2020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121199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EBF232-7B4E-4E68-8250-EBE7B9DAA3B6}"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41192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EBF232-7B4E-4E68-8250-EBE7B9DAA3B6}"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BB7036-6FBB-4090-B55F-F07ACCCA038C}" type="slidenum">
              <a:rPr lang="ru-RU" smtClean="0"/>
              <a:t>‹#›</a:t>
            </a:fld>
            <a:endParaRPr lang="ru-RU"/>
          </a:p>
        </p:txBody>
      </p:sp>
    </p:spTree>
    <p:extLst>
      <p:ext uri="{BB962C8B-B14F-4D97-AF65-F5344CB8AC3E}">
        <p14:creationId xmlns:p14="http://schemas.microsoft.com/office/powerpoint/2010/main" val="403463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BF232-7B4E-4E68-8250-EBE7B9DAA3B6}" type="datetimeFigureOut">
              <a:rPr lang="ru-RU" smtClean="0"/>
              <a:t>03.02.2020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B7036-6FBB-4090-B55F-F07ACCCA038C}" type="slidenum">
              <a:rPr lang="ru-RU" smtClean="0"/>
              <a:t>‹#›</a:t>
            </a:fld>
            <a:endParaRPr lang="ru-RU"/>
          </a:p>
        </p:txBody>
      </p:sp>
    </p:spTree>
    <p:extLst>
      <p:ext uri="{BB962C8B-B14F-4D97-AF65-F5344CB8AC3E}">
        <p14:creationId xmlns:p14="http://schemas.microsoft.com/office/powerpoint/2010/main" val="89965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51.xml"/><Relationship Id="rId3" Type="http://schemas.openxmlformats.org/officeDocument/2006/relationships/slide" Target="slide7.xml"/><Relationship Id="rId7" Type="http://schemas.openxmlformats.org/officeDocument/2006/relationships/slide" Target="slide26.xml"/><Relationship Id="rId12" Type="http://schemas.openxmlformats.org/officeDocument/2006/relationships/slide" Target="slide46.xml"/><Relationship Id="rId2" Type="http://schemas.openxmlformats.org/officeDocument/2006/relationships/slide" Target="slide3.xml"/><Relationship Id="rId16"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 Target="slide21.xml"/><Relationship Id="rId11" Type="http://schemas.openxmlformats.org/officeDocument/2006/relationships/slide" Target="slide44.xml"/><Relationship Id="rId5" Type="http://schemas.openxmlformats.org/officeDocument/2006/relationships/slide" Target="slide16.xml"/><Relationship Id="rId15" Type="http://schemas.openxmlformats.org/officeDocument/2006/relationships/slide" Target="slide57.xml"/><Relationship Id="rId10" Type="http://schemas.openxmlformats.org/officeDocument/2006/relationships/slide" Target="slide38.xml"/><Relationship Id="rId4" Type="http://schemas.openxmlformats.org/officeDocument/2006/relationships/slide" Target="slide12.xml"/><Relationship Id="rId9" Type="http://schemas.openxmlformats.org/officeDocument/2006/relationships/slide" Target="slide32.xml"/><Relationship Id="rId14" Type="http://schemas.openxmlformats.org/officeDocument/2006/relationships/slide" Target="slide5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5810" y="1333716"/>
            <a:ext cx="7314566"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КАРТОТЕКА</a:t>
            </a:r>
          </a:p>
          <a:p>
            <a:pPr algn="ct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«КИТАЙСКИЕ НАРОДНЫЕ СКАЗКИ</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https://i.pinimg.com/736x/27/90/9e/27909e63d27d72a2a86a70a238aa38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89" y="2795940"/>
            <a:ext cx="4203441" cy="2808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6539" y="559348"/>
            <a:ext cx="7573108" cy="646331"/>
          </a:xfrm>
          <a:prstGeom prst="rect">
            <a:avLst/>
          </a:prstGeom>
        </p:spPr>
        <p:txBody>
          <a:bodyPr wrap="square">
            <a:spAutoFit/>
          </a:bodyPr>
          <a:lstStyle/>
          <a:p>
            <a:pPr algn="ctr"/>
            <a:r>
              <a:rPr lang="ru-RU" b="1" dirty="0">
                <a:solidFill>
                  <a:srgbClr val="6C0000"/>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a:t>
            </a:r>
            <a:endParaRPr lang="ru-RU" dirty="0">
              <a:solidFill>
                <a:srgbClr val="6C0000"/>
              </a:solidFill>
              <a:latin typeface="Times New Roman" panose="02020603050405020304" pitchFamily="18" charset="0"/>
              <a:cs typeface="Times New Roman" panose="02020603050405020304" pitchFamily="18" charset="0"/>
            </a:endParaRPr>
          </a:p>
          <a:p>
            <a:pPr algn="ctr"/>
            <a:r>
              <a:rPr lang="ru-RU" b="1" dirty="0">
                <a:solidFill>
                  <a:srgbClr val="6C0000"/>
                </a:solidFill>
                <a:latin typeface="Times New Roman" panose="02020603050405020304" pitchFamily="18" charset="0"/>
                <a:cs typeface="Times New Roman" panose="02020603050405020304" pitchFamily="18" charset="0"/>
              </a:rPr>
              <a:t>г. Владимира «Детский сад № 34 комбинированного вида»</a:t>
            </a:r>
            <a:endParaRPr lang="ru-RU" dirty="0">
              <a:solidFill>
                <a:srgbClr val="6C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6254" y="5644985"/>
            <a:ext cx="8293678" cy="646331"/>
          </a:xfrm>
          <a:prstGeom prst="rect">
            <a:avLst/>
          </a:prstGeom>
        </p:spPr>
        <p:txBody>
          <a:bodyPr wrap="square">
            <a:spAutoFit/>
          </a:bodyPr>
          <a:lstStyle/>
          <a:p>
            <a:pPr lvl="1"/>
            <a:r>
              <a:rPr lang="ru-RU" b="1" dirty="0">
                <a:solidFill>
                  <a:srgbClr val="6C0000"/>
                </a:solidFill>
                <a:latin typeface="Times New Roman" panose="02020603050405020304" pitchFamily="18" charset="0"/>
                <a:cs typeface="Times New Roman" panose="02020603050405020304" pitchFamily="18" charset="0"/>
              </a:rPr>
              <a:t>Составила: воспитатель первой категории  Киселева Галина Викторовна</a:t>
            </a:r>
          </a:p>
          <a:p>
            <a:endParaRPr lang="ru-RU" b="1" dirty="0">
              <a:solidFill>
                <a:srgbClr val="C00000"/>
              </a:solidFill>
            </a:endParaRPr>
          </a:p>
        </p:txBody>
      </p:sp>
    </p:spTree>
    <p:extLst>
      <p:ext uri="{BB962C8B-B14F-4D97-AF65-F5344CB8AC3E}">
        <p14:creationId xmlns:p14="http://schemas.microsoft.com/office/powerpoint/2010/main" val="3445217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885" y="502276"/>
            <a:ext cx="7585656" cy="5632311"/>
          </a:xfrm>
          <a:prstGeom prst="rect">
            <a:avLst/>
          </a:prstGeom>
        </p:spPr>
        <p:txBody>
          <a:bodyPr wrap="square">
            <a:spAutoFit/>
          </a:bodyPr>
          <a:lstStyle/>
          <a:p>
            <a:pPr algn="just"/>
            <a:r>
              <a:rPr lang="ru-RU" dirty="0">
                <a:solidFill>
                  <a:srgbClr val="6C0000"/>
                </a:solidFill>
              </a:rPr>
              <a:t>Палачи схватили </a:t>
            </a:r>
            <a:r>
              <a:rPr lang="ru-RU" dirty="0" err="1">
                <a:solidFill>
                  <a:srgbClr val="6C0000"/>
                </a:solidFill>
              </a:rPr>
              <a:t>Лю</a:t>
            </a:r>
            <a:r>
              <a:rPr lang="ru-RU" dirty="0">
                <a:solidFill>
                  <a:srgbClr val="6C0000"/>
                </a:solidFill>
              </a:rPr>
              <a:t>-второго и бросили его в середину огромного костра. Пламя поднялось выше домов. </a:t>
            </a:r>
            <a:r>
              <a:rPr lang="ru-RU" dirty="0" err="1">
                <a:solidFill>
                  <a:srgbClr val="6C0000"/>
                </a:solidFill>
              </a:rPr>
              <a:t>Лю</a:t>
            </a:r>
            <a:r>
              <a:rPr lang="ru-RU" dirty="0">
                <a:solidFill>
                  <a:srgbClr val="6C0000"/>
                </a:solidFill>
              </a:rPr>
              <a:t>-второй исчез в огне и черном дыму. Народ заплакал от жалости. А жестокий правитель злобно смеялся.</a:t>
            </a:r>
          </a:p>
          <a:p>
            <a:pPr algn="just"/>
            <a:r>
              <a:rPr lang="ru-RU" dirty="0">
                <a:solidFill>
                  <a:srgbClr val="6C0000"/>
                </a:solidFill>
              </a:rPr>
              <a:t>Но скоро дым рассеялся и все увидели: посреди огня стоит </a:t>
            </a:r>
            <a:r>
              <a:rPr lang="ru-RU" dirty="0" err="1">
                <a:solidFill>
                  <a:srgbClr val="6C0000"/>
                </a:solidFill>
              </a:rPr>
              <a:t>Лю</a:t>
            </a:r>
            <a:r>
              <a:rPr lang="ru-RU" dirty="0">
                <a:solidFill>
                  <a:srgbClr val="6C0000"/>
                </a:solidFill>
              </a:rPr>
              <a:t>-второй и улыбается как ни в чем не бывало. Правитель чуть не задохнулся от ярости.</a:t>
            </a:r>
          </a:p>
          <a:p>
            <a:pPr algn="just"/>
            <a:r>
              <a:rPr lang="ru-RU" dirty="0">
                <a:solidFill>
                  <a:srgbClr val="6C0000"/>
                </a:solidFill>
              </a:rPr>
              <a:t>— Что это за человек? — закричал он. — В огне не горит, оскалы не разбивается, меч его не берет, и даже свирепый тигр его не трогает! Так нет же, быть того не может, чтобы я, могущественный правитель, не справился с простым крестьянином!</a:t>
            </a:r>
          </a:p>
          <a:p>
            <a:pPr algn="just"/>
            <a:r>
              <a:rPr lang="ru-RU" dirty="0">
                <a:solidFill>
                  <a:srgbClr val="6C0000"/>
                </a:solidFill>
              </a:rPr>
              <a:t>И жестокий правитель решил отвезти </a:t>
            </a:r>
            <a:r>
              <a:rPr lang="ru-RU" dirty="0" err="1">
                <a:solidFill>
                  <a:srgbClr val="6C0000"/>
                </a:solidFill>
              </a:rPr>
              <a:t>Лю</a:t>
            </a:r>
            <a:r>
              <a:rPr lang="ru-RU" dirty="0">
                <a:solidFill>
                  <a:srgbClr val="6C0000"/>
                </a:solidFill>
              </a:rPr>
              <a:t> далеко в море, привязать ему на шею тяжелый камень и утопить. «Может быть, он не боится и воды? — подумал правитель. — Все равно камень не даст ему всплыть. Пусть остается на дне морском!» И вечером того же дня он приказал свершить казнь.</a:t>
            </a:r>
          </a:p>
          <a:p>
            <a:pPr algn="just"/>
            <a:r>
              <a:rPr lang="ru-RU" dirty="0">
                <a:solidFill>
                  <a:srgbClr val="6C0000"/>
                </a:solidFill>
              </a:rPr>
              <a:t>С большим трудом пробрался в тюрьму </a:t>
            </a:r>
            <a:r>
              <a:rPr lang="ru-RU" dirty="0" err="1">
                <a:solidFill>
                  <a:srgbClr val="6C0000"/>
                </a:solidFill>
              </a:rPr>
              <a:t>Лю</a:t>
            </a:r>
            <a:r>
              <a:rPr lang="ru-RU" dirty="0">
                <a:solidFill>
                  <a:srgbClr val="6C0000"/>
                </a:solidFill>
              </a:rPr>
              <a:t>-первый, который мог выпить все море. Он занял место своего брата и стал ждать.</a:t>
            </a:r>
          </a:p>
          <a:p>
            <a:pPr algn="just"/>
            <a:r>
              <a:rPr lang="ru-RU" dirty="0">
                <a:solidFill>
                  <a:srgbClr val="6C0000"/>
                </a:solidFill>
              </a:rPr>
              <a:t>Вечером его отвели на корабль. Правитель со своей свитой поместился на другом корабле. Корабли уплыли далеко в море. На самом глубоком месте </a:t>
            </a:r>
            <a:r>
              <a:rPr lang="ru-RU" dirty="0" err="1">
                <a:solidFill>
                  <a:srgbClr val="6C0000"/>
                </a:solidFill>
              </a:rPr>
              <a:t>Лю</a:t>
            </a:r>
            <a:r>
              <a:rPr lang="ru-RU" dirty="0">
                <a:solidFill>
                  <a:srgbClr val="6C0000"/>
                </a:solidFill>
              </a:rPr>
              <a:t>-первому привязали на шею огромный камень и, по знаку жестокого правителя, бросили в морские волны.</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2228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7127" y="618186"/>
            <a:ext cx="7508383" cy="2862322"/>
          </a:xfrm>
          <a:prstGeom prst="rect">
            <a:avLst/>
          </a:prstGeom>
        </p:spPr>
        <p:txBody>
          <a:bodyPr wrap="square">
            <a:spAutoFit/>
          </a:bodyPr>
          <a:lstStyle/>
          <a:p>
            <a:pPr algn="just"/>
            <a:r>
              <a:rPr lang="ru-RU" dirty="0">
                <a:solidFill>
                  <a:srgbClr val="6C0000"/>
                </a:solidFill>
              </a:rPr>
              <a:t>Как только </a:t>
            </a:r>
            <a:r>
              <a:rPr lang="ru-RU" dirty="0" err="1">
                <a:solidFill>
                  <a:srgbClr val="6C0000"/>
                </a:solidFill>
              </a:rPr>
              <a:t>Лю</a:t>
            </a:r>
            <a:r>
              <a:rPr lang="ru-RU" dirty="0">
                <a:solidFill>
                  <a:srgbClr val="6C0000"/>
                </a:solidFill>
              </a:rPr>
              <a:t>-первый скрылся под водой, он сейчас же начал пить море. Правитель увидел: море исчезает куда-то — и пожелтел от страха. Вскоре морское дно обнажилось. Корабли опрокинулись, правитель и его свита увязли в морском иле.</a:t>
            </a:r>
          </a:p>
          <a:p>
            <a:pPr algn="just"/>
            <a:r>
              <a:rPr lang="ru-RU" dirty="0">
                <a:solidFill>
                  <a:srgbClr val="6C0000"/>
                </a:solidFill>
              </a:rPr>
              <a:t>Тем временем </a:t>
            </a:r>
            <a:r>
              <a:rPr lang="ru-RU" dirty="0" err="1">
                <a:solidFill>
                  <a:srgbClr val="6C0000"/>
                </a:solidFill>
              </a:rPr>
              <a:t>Лю</a:t>
            </a:r>
            <a:r>
              <a:rPr lang="ru-RU" dirty="0">
                <a:solidFill>
                  <a:srgbClr val="6C0000"/>
                </a:solidFill>
              </a:rPr>
              <a:t>-первый отвязал камень и спокойно вышел на берег. Тогда он выпустил море обратно. Правитель с его свитой так и остались на дне.</a:t>
            </a:r>
          </a:p>
          <a:p>
            <a:pPr algn="just"/>
            <a:r>
              <a:rPr lang="ru-RU" dirty="0">
                <a:solidFill>
                  <a:srgbClr val="6C0000"/>
                </a:solidFill>
              </a:rPr>
              <a:t>А народ радовался гибели злого правителя и прославлял непобедимых братьев </a:t>
            </a:r>
            <a:r>
              <a:rPr lang="ru-RU" dirty="0" err="1">
                <a:solidFill>
                  <a:srgbClr val="6C0000"/>
                </a:solidFill>
              </a:rPr>
              <a:t>Лю</a:t>
            </a:r>
            <a:r>
              <a:rPr lang="ru-RU" dirty="0" smtClean="0">
                <a:solidFill>
                  <a:srgbClr val="6C0000"/>
                </a:solidFill>
              </a:rPr>
              <a:t>.</a:t>
            </a:r>
          </a:p>
          <a:p>
            <a:pPr algn="just"/>
            <a:endParaRPr lang="ru-RU" dirty="0">
              <a:solidFill>
                <a:srgbClr val="C00000"/>
              </a:solidFill>
            </a:endParaRPr>
          </a:p>
        </p:txBody>
      </p:sp>
      <p:pic>
        <p:nvPicPr>
          <p:cNvPr id="2050" name="Picture 2" descr="https://museum-crimea.ru/uploads/posts/2017-07/1500963602315009635963sovetskie-multfilm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227" y="3068371"/>
            <a:ext cx="4340181" cy="3038128"/>
          </a:xfrm>
          <a:prstGeom prst="rect">
            <a:avLst/>
          </a:prstGeom>
          <a:noFill/>
          <a:extLst>
            <a:ext uri="{909E8E84-426E-40DD-AFC4-6F175D3DCCD1}">
              <a14:hiddenFill xmlns:a14="http://schemas.microsoft.com/office/drawing/2010/main">
                <a:solidFill>
                  <a:srgbClr val="FFFFFF"/>
                </a:solidFill>
              </a14:hiddenFill>
            </a:ext>
          </a:extLst>
        </p:spPr>
      </p:pic>
      <p:sp>
        <p:nvSpPr>
          <p:cNvPr id="4" name="Управляющая кнопка: домой 3">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4497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203" y="815166"/>
            <a:ext cx="7886700" cy="7340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t>ВОЛШЕБНЫЙ КОТЁЛ</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b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endParaRPr>
          </a:p>
        </p:txBody>
      </p:sp>
      <p:sp>
        <p:nvSpPr>
          <p:cNvPr id="3" name="Объект 2"/>
          <p:cNvSpPr>
            <a:spLocks noGrp="1"/>
          </p:cNvSpPr>
          <p:nvPr>
            <p:ph idx="1"/>
          </p:nvPr>
        </p:nvSpPr>
        <p:spPr>
          <a:xfrm>
            <a:off x="844062" y="1206976"/>
            <a:ext cx="4217336" cy="5146654"/>
          </a:xfrm>
        </p:spPr>
        <p:txBody>
          <a:bodyPr>
            <a:normAutofit fontScale="92500" lnSpcReduction="10000"/>
          </a:bodyPr>
          <a:lstStyle/>
          <a:p>
            <a:pPr marL="0" indent="0" algn="just">
              <a:lnSpc>
                <a:spcPct val="100000"/>
              </a:lnSpc>
              <a:spcBef>
                <a:spcPts val="0"/>
              </a:spcBef>
              <a:buNone/>
            </a:pPr>
            <a:r>
              <a:rPr lang="ru-RU" sz="1800" dirty="0">
                <a:solidFill>
                  <a:srgbClr val="6C0000"/>
                </a:solidFill>
              </a:rPr>
              <a:t>В первый месяц весны выехал один крестьянин в поле, пахать. Пахал он, пахал да зацепил за что-то сошником — сошник и сломался.</a:t>
            </a:r>
          </a:p>
          <a:p>
            <a:pPr marL="0" indent="0" algn="just">
              <a:lnSpc>
                <a:spcPct val="100000"/>
              </a:lnSpc>
              <a:spcBef>
                <a:spcPts val="0"/>
              </a:spcBef>
              <a:buNone/>
            </a:pPr>
            <a:r>
              <a:rPr lang="ru-RU" sz="1800" dirty="0">
                <a:solidFill>
                  <a:srgbClr val="6C0000"/>
                </a:solidFill>
              </a:rPr>
              <a:t>— Вот беда! — воскликнул крестьянин. — Не было здесь никогда ни камней, ни корневищ, ни пней. Почему сошник сломался?</a:t>
            </a:r>
          </a:p>
          <a:p>
            <a:pPr marL="0" indent="0" algn="just">
              <a:lnSpc>
                <a:spcPct val="100000"/>
              </a:lnSpc>
              <a:spcBef>
                <a:spcPts val="0"/>
              </a:spcBef>
              <a:buNone/>
            </a:pPr>
            <a:r>
              <a:rPr lang="ru-RU" sz="1800" dirty="0">
                <a:solidFill>
                  <a:srgbClr val="6C0000"/>
                </a:solidFill>
              </a:rPr>
              <a:t>Стал он на том месте копать землю и выкопал огромный глиняный котёл. Хотел крестьянин со злости разбить этот котёл, да одумался: пригодится в хозяйстве, можно в нём дождевую воду </a:t>
            </a:r>
            <a:r>
              <a:rPr lang="ru-RU" sz="1800" dirty="0" smtClean="0">
                <a:solidFill>
                  <a:srgbClr val="6C0000"/>
                </a:solidFill>
              </a:rPr>
              <a:t>хранить. </a:t>
            </a:r>
            <a:r>
              <a:rPr lang="ru-RU" sz="1800" dirty="0">
                <a:solidFill>
                  <a:srgbClr val="6C0000"/>
                </a:solidFill>
              </a:rPr>
              <a:t>Приволок он домой свою находку, взял нож и начал счищать с котла землю. И уж почти совсем закончил свою работу, да зазевался и уронил нож в котёл. Вытащил он нож — что за диво</a:t>
            </a:r>
            <a:r>
              <a:rPr lang="ru-RU" sz="1800" dirty="0" smtClean="0">
                <a:solidFill>
                  <a:srgbClr val="6C0000"/>
                </a:solidFill>
              </a:rPr>
              <a:t>? </a:t>
            </a:r>
            <a:r>
              <a:rPr lang="ru-RU" sz="1800" dirty="0">
                <a:solidFill>
                  <a:srgbClr val="6C0000"/>
                </a:solidFill>
              </a:rPr>
              <a:t>На дне котла снова лежит такой же нож. Вытащил из котла второй нож, а там — третий</a:t>
            </a:r>
            <a:r>
              <a:rPr lang="ru-RU" sz="1800" dirty="0" smtClean="0">
                <a:solidFill>
                  <a:srgbClr val="6C0000"/>
                </a:solidFill>
              </a:rPr>
              <a:t>.</a:t>
            </a:r>
            <a:endParaRPr lang="ru-RU" sz="1800" dirty="0">
              <a:solidFill>
                <a:srgbClr val="6C0000"/>
              </a:solidFill>
            </a:endParaRPr>
          </a:p>
        </p:txBody>
      </p:sp>
      <p:pic>
        <p:nvPicPr>
          <p:cNvPr id="3074" name="Picture 2" descr="https://iknigi.net/books_files/online_html/116609/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186" y="1324206"/>
            <a:ext cx="3173870" cy="4724902"/>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59765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4249" y="540912"/>
            <a:ext cx="7740202" cy="5909310"/>
          </a:xfrm>
          <a:prstGeom prst="rect">
            <a:avLst/>
          </a:prstGeom>
        </p:spPr>
        <p:txBody>
          <a:bodyPr wrap="square">
            <a:spAutoFit/>
          </a:bodyPr>
          <a:lstStyle/>
          <a:p>
            <a:pPr algn="just"/>
            <a:r>
              <a:rPr lang="ru-RU" dirty="0">
                <a:solidFill>
                  <a:srgbClr val="6C0000"/>
                </a:solidFill>
              </a:rPr>
              <a:t>Смекнул тут крестьянин, что котёл-то этот не простой, а волшебный, и бросил в него медную монету. И как только вынул он эту монету из котла, смотрит, а там новая появилась, вынул новую — ещё одна поблёскивает. Весь день и всю ночь таскал крестьянин из котла монеты. А утром свалился без сил и заснул.</a:t>
            </a:r>
          </a:p>
          <a:p>
            <a:pPr algn="just"/>
            <a:r>
              <a:rPr lang="ru-RU" dirty="0">
                <a:solidFill>
                  <a:srgbClr val="6C0000"/>
                </a:solidFill>
              </a:rPr>
              <a:t>Были у крестьянина этого дети. А дети ведь ничего не умеют скрывать. Что же тут удивительного, что в полдень вся деревня знала о замечательной </a:t>
            </a:r>
            <a:r>
              <a:rPr lang="ru-RU" dirty="0" smtClean="0">
                <a:solidFill>
                  <a:srgbClr val="6C0000"/>
                </a:solidFill>
              </a:rPr>
              <a:t>находке! А </a:t>
            </a:r>
            <a:r>
              <a:rPr lang="ru-RU" dirty="0">
                <a:solidFill>
                  <a:srgbClr val="6C0000"/>
                </a:solidFill>
              </a:rPr>
              <a:t>после обеда к крестьянину пришёл сосед и сказал:</a:t>
            </a:r>
            <a:br>
              <a:rPr lang="ru-RU" dirty="0">
                <a:solidFill>
                  <a:srgbClr val="6C0000"/>
                </a:solidFill>
              </a:rPr>
            </a:br>
            <a:r>
              <a:rPr lang="ru-RU" dirty="0">
                <a:solidFill>
                  <a:srgbClr val="6C0000"/>
                </a:solidFill>
              </a:rPr>
              <a:t>— Твоё поле граничит с моим. Значит, и котёл этот общий. Ведь ты его выкопал как раз на границе твоего и моего поля.</a:t>
            </a:r>
          </a:p>
          <a:p>
            <a:pPr algn="just"/>
            <a:r>
              <a:rPr lang="ru-RU" dirty="0">
                <a:solidFill>
                  <a:srgbClr val="6C0000"/>
                </a:solidFill>
              </a:rPr>
              <a:t>Заспорил крестьянин, а доказать своего не может. Свидетелей-то ведь нет. Пришлось идти к судье. Рассказал крестьянин судье, как было дело и какой чудесный котёл откопал он на своём поле.</a:t>
            </a:r>
          </a:p>
          <a:p>
            <a:pPr algn="just"/>
            <a:r>
              <a:rPr lang="ru-RU" dirty="0">
                <a:solidFill>
                  <a:srgbClr val="6C0000"/>
                </a:solidFill>
              </a:rPr>
              <a:t>— Точно ли котёл этот волшебный? — спрашивает строго судья.</a:t>
            </a:r>
          </a:p>
          <a:p>
            <a:pPr algn="just"/>
            <a:r>
              <a:rPr lang="ru-RU" dirty="0">
                <a:solidFill>
                  <a:srgbClr val="6C0000"/>
                </a:solidFill>
              </a:rPr>
              <a:t>Тут все, кто был в комнате судьи, закричали в один голос:</a:t>
            </a:r>
            <a:br>
              <a:rPr lang="ru-RU" dirty="0">
                <a:solidFill>
                  <a:srgbClr val="6C0000"/>
                </a:solidFill>
              </a:rPr>
            </a:br>
            <a:r>
              <a:rPr lang="ru-RU" dirty="0">
                <a:solidFill>
                  <a:srgbClr val="6C0000"/>
                </a:solidFill>
              </a:rPr>
              <a:t>— Волшебный! Волшебный!</a:t>
            </a:r>
          </a:p>
          <a:p>
            <a:pPr algn="just"/>
            <a:r>
              <a:rPr lang="ru-RU" dirty="0">
                <a:solidFill>
                  <a:srgbClr val="6C0000"/>
                </a:solidFill>
              </a:rPr>
              <a:t>Подумал-подумал судья и распорядился</a:t>
            </a:r>
            <a:r>
              <a:rPr lang="ru-RU" dirty="0" smtClean="0">
                <a:solidFill>
                  <a:srgbClr val="6C0000"/>
                </a:solidFill>
              </a:rPr>
              <a:t>:</a:t>
            </a:r>
          </a:p>
          <a:p>
            <a:pPr algn="just"/>
            <a:r>
              <a:rPr lang="ru-RU" dirty="0">
                <a:solidFill>
                  <a:srgbClr val="6C0000"/>
                </a:solidFill>
              </a:rPr>
              <a:t>— А ну-ка, принесите сюда вашу находку. Хочу проверить, не обманщики ли </a:t>
            </a:r>
            <a:r>
              <a:rPr lang="ru-RU" dirty="0" smtClean="0">
                <a:solidFill>
                  <a:srgbClr val="6C0000"/>
                </a:solidFill>
              </a:rPr>
              <a:t>вы. Вскоре </a:t>
            </a:r>
            <a:r>
              <a:rPr lang="ru-RU" dirty="0">
                <a:solidFill>
                  <a:srgbClr val="6C0000"/>
                </a:solidFill>
              </a:rPr>
              <a:t>котёл стоял перед судьёй. Бросил судья в котёл золотую монету, вынул её, а на дне — новая лежит.</a:t>
            </a:r>
          </a:p>
          <a:p>
            <a:endParaRPr lang="ru-RU" dirty="0"/>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4401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8491" y="566670"/>
            <a:ext cx="7714444" cy="5632311"/>
          </a:xfrm>
          <a:prstGeom prst="rect">
            <a:avLst/>
          </a:prstGeom>
        </p:spPr>
        <p:txBody>
          <a:bodyPr wrap="square">
            <a:spAutoFit/>
          </a:bodyPr>
          <a:lstStyle/>
          <a:p>
            <a:pPr algn="just"/>
            <a:r>
              <a:rPr lang="ru-RU" dirty="0">
                <a:solidFill>
                  <a:srgbClr val="C00000"/>
                </a:solidFill>
              </a:rPr>
              <a:t>— </a:t>
            </a:r>
            <a:r>
              <a:rPr lang="ru-RU" dirty="0">
                <a:solidFill>
                  <a:srgbClr val="6C0000"/>
                </a:solidFill>
              </a:rPr>
              <a:t>Да, — сказал судья, — котёл и верно необыкновенный. Не легко мне будет рассудить вас справедливо, да уж я постараюсь.</a:t>
            </a:r>
            <a:br>
              <a:rPr lang="ru-RU" dirty="0">
                <a:solidFill>
                  <a:srgbClr val="6C0000"/>
                </a:solidFill>
              </a:rPr>
            </a:br>
            <a:r>
              <a:rPr lang="ru-RU" dirty="0">
                <a:solidFill>
                  <a:srgbClr val="6C0000"/>
                </a:solidFill>
              </a:rPr>
              <a:t>И судья погрузился в глубокое раздумье.</a:t>
            </a:r>
          </a:p>
          <a:p>
            <a:pPr algn="just"/>
            <a:r>
              <a:rPr lang="ru-RU" dirty="0">
                <a:solidFill>
                  <a:srgbClr val="6C0000"/>
                </a:solidFill>
              </a:rPr>
              <a:t>Думал час, другой, третий, потом тяжело вздохнул и спросил крестьянина, который нашёл котёл</a:t>
            </a:r>
            <a:r>
              <a:rPr lang="ru-RU" dirty="0" smtClean="0">
                <a:solidFill>
                  <a:srgbClr val="6C0000"/>
                </a:solidFill>
              </a:rPr>
              <a:t>:</a:t>
            </a:r>
          </a:p>
          <a:p>
            <a:pPr algn="just"/>
            <a:r>
              <a:rPr lang="ru-RU" dirty="0" smtClean="0">
                <a:solidFill>
                  <a:srgbClr val="6C0000"/>
                </a:solidFill>
              </a:rPr>
              <a:t>— </a:t>
            </a:r>
            <a:r>
              <a:rPr lang="ru-RU" dirty="0">
                <a:solidFill>
                  <a:srgbClr val="6C0000"/>
                </a:solidFill>
              </a:rPr>
              <a:t>Скажи, добрый человек: если я присужу котёл твоему соседу, как ты назовёшь мой приговор</a:t>
            </a:r>
            <a:r>
              <a:rPr lang="ru-RU" dirty="0" smtClean="0">
                <a:solidFill>
                  <a:srgbClr val="6C0000"/>
                </a:solidFill>
              </a:rPr>
              <a:t>?</a:t>
            </a:r>
          </a:p>
          <a:p>
            <a:pPr algn="just"/>
            <a:r>
              <a:rPr lang="ru-RU" dirty="0" smtClean="0">
                <a:solidFill>
                  <a:srgbClr val="6C0000"/>
                </a:solidFill>
              </a:rPr>
              <a:t>— </a:t>
            </a:r>
            <a:r>
              <a:rPr lang="ru-RU" dirty="0">
                <a:solidFill>
                  <a:srgbClr val="6C0000"/>
                </a:solidFill>
              </a:rPr>
              <a:t>Несправедливым, господин судья, — ответил крестьянин.</a:t>
            </a:r>
          </a:p>
          <a:p>
            <a:pPr algn="just"/>
            <a:r>
              <a:rPr lang="ru-RU" dirty="0">
                <a:solidFill>
                  <a:srgbClr val="6C0000"/>
                </a:solidFill>
              </a:rPr>
              <a:t>Тогда судья опять тяжело вздохнул и спросил соседа:</a:t>
            </a:r>
            <a:br>
              <a:rPr lang="ru-RU" dirty="0">
                <a:solidFill>
                  <a:srgbClr val="6C0000"/>
                </a:solidFill>
              </a:rPr>
            </a:br>
            <a:r>
              <a:rPr lang="ru-RU" dirty="0">
                <a:solidFill>
                  <a:srgbClr val="6C0000"/>
                </a:solidFill>
              </a:rPr>
              <a:t>— А теперь скажи ты, добрый человек. Если я присужу котёл не тебе, как ты назовёшь мой приговор</a:t>
            </a:r>
            <a:r>
              <a:rPr lang="ru-RU" dirty="0" smtClean="0">
                <a:solidFill>
                  <a:srgbClr val="6C0000"/>
                </a:solidFill>
              </a:rPr>
              <a:t>?</a:t>
            </a:r>
          </a:p>
          <a:p>
            <a:pPr algn="just"/>
            <a:r>
              <a:rPr lang="ru-RU" dirty="0" smtClean="0">
                <a:solidFill>
                  <a:srgbClr val="6C0000"/>
                </a:solidFill>
              </a:rPr>
              <a:t>— </a:t>
            </a:r>
            <a:r>
              <a:rPr lang="ru-RU" dirty="0">
                <a:solidFill>
                  <a:srgbClr val="6C0000"/>
                </a:solidFill>
              </a:rPr>
              <a:t>Несправедливым, господин судья, — ответил сосед.</a:t>
            </a:r>
          </a:p>
          <a:p>
            <a:pPr algn="just"/>
            <a:r>
              <a:rPr lang="ru-RU" dirty="0">
                <a:solidFill>
                  <a:srgbClr val="6C0000"/>
                </a:solidFill>
              </a:rPr>
              <a:t>— Вот видите, — сказал судья, — как трудно судить по совести. Ваше счастье, что вы попали к такому мудрому и справедливому судье, как я. Чтобы никого из вас не обидеть несправедливым приговором, решил я котёл оставить у себя. Идите по домам и впредь не ссорьтесь.</a:t>
            </a:r>
          </a:p>
          <a:p>
            <a:pPr algn="just"/>
            <a:r>
              <a:rPr lang="ru-RU" dirty="0">
                <a:solidFill>
                  <a:srgbClr val="6C0000"/>
                </a:solidFill>
              </a:rPr>
              <a:t>Не осмелились крестьяне спорить с судьёй. Побрели они грустные домой, ругая жадного судью. А судья, как только остался один, сразу бросился закрывать двери, чтобы никто ему не помешал вытаскивать из котла деньги.</a:t>
            </a:r>
          </a:p>
          <a:p>
            <a:pPr algn="just"/>
            <a:r>
              <a:rPr lang="ru-RU" dirty="0">
                <a:solidFill>
                  <a:srgbClr val="6C0000"/>
                </a:solidFill>
              </a:rPr>
              <a:t>И не заметил жадный судья, что в комнату через окно влетел пчелиный рой.</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9930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611" y="515155"/>
            <a:ext cx="7791719" cy="5632311"/>
          </a:xfrm>
          <a:prstGeom prst="rect">
            <a:avLst/>
          </a:prstGeom>
        </p:spPr>
        <p:txBody>
          <a:bodyPr wrap="square">
            <a:spAutoFit/>
          </a:bodyPr>
          <a:lstStyle/>
          <a:p>
            <a:pPr algn="just"/>
            <a:r>
              <a:rPr lang="ru-RU" dirty="0">
                <a:solidFill>
                  <a:srgbClr val="6C0000"/>
                </a:solidFill>
              </a:rPr>
              <a:t>Покружились пчёлы по комнате и уселись отдохнуть на котёл. И только судья заглянул в котёл, как с диким воплем отскочил назад. Пчёлы облепили его лицо и без пощады вонзили свои острые жала в глаза, нос, щёки и уши.</a:t>
            </a:r>
          </a:p>
          <a:p>
            <a:pPr algn="just"/>
            <a:r>
              <a:rPr lang="ru-RU" dirty="0">
                <a:solidFill>
                  <a:srgbClr val="6C0000"/>
                </a:solidFill>
              </a:rPr>
              <a:t>Мошенник громко кричал, отмахивался от пчёл руками — ничего не помогало. Со дна котла беспрерывно вылетали всё новые и новые рои пчёл. И все они с жужжаньем бросались на судью, заползали ему за шиворот, в волосы и даже ухитрились ужалить в пятки.</a:t>
            </a:r>
          </a:p>
          <a:p>
            <a:pPr algn="just"/>
            <a:r>
              <a:rPr lang="ru-RU" dirty="0">
                <a:solidFill>
                  <a:srgbClr val="6C0000"/>
                </a:solidFill>
              </a:rPr>
              <a:t>Теперь судью не смог бы узнать даже родной отец. Лицо его распухло, покрылось волдырями, он стал походить на репу, а уши — на огромные раковины.</a:t>
            </a:r>
          </a:p>
          <a:p>
            <a:pPr algn="just"/>
            <a:r>
              <a:rPr lang="ru-RU" dirty="0">
                <a:solidFill>
                  <a:srgbClr val="6C0000"/>
                </a:solidFill>
              </a:rPr>
              <a:t>Глаза судьи ничего не видели. С громким криком распухший судья метался по комнате. Он хотел найти дверь, чтобы выбежать на улицу. Но вместо дверей мошенник с размаху наткнулся на глиняный котёл и вдребезги разбил его. И сразу, как только котёл разбился, все пчёлы вылетели в окно.</a:t>
            </a:r>
          </a:p>
          <a:p>
            <a:pPr algn="just"/>
            <a:r>
              <a:rPr lang="ru-RU" dirty="0">
                <a:solidFill>
                  <a:srgbClr val="6C0000"/>
                </a:solidFill>
              </a:rPr>
              <a:t>Очнулся судья только на другой день. Около его постели сидели в больших чёрных очках важные доктора. Они лечили судью от пчелиных укусов почти целый год. Пришлось судье отдать почтенным докторам за лечение все свои деньги. Но всё равно до конца его вылечить не смогли. Какая-то пчела так ужалила судью в левый глаз, что он окривел на всю жизнь.</a:t>
            </a:r>
          </a:p>
          <a:p>
            <a:pPr algn="just"/>
            <a:r>
              <a:rPr lang="ru-RU" dirty="0">
                <a:solidFill>
                  <a:srgbClr val="6C0000"/>
                </a:solidFill>
              </a:rPr>
              <a:t>Вот как был наказан нечестный судья.</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8926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09018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t>ВОЛШЕБНАЯ ТЫКВА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endParaRPr>
          </a:p>
        </p:txBody>
      </p:sp>
      <p:sp>
        <p:nvSpPr>
          <p:cNvPr id="3" name="Объект 2"/>
          <p:cNvSpPr>
            <a:spLocks noGrp="1"/>
          </p:cNvSpPr>
          <p:nvPr>
            <p:ph idx="1"/>
          </p:nvPr>
        </p:nvSpPr>
        <p:spPr>
          <a:xfrm>
            <a:off x="937845" y="1468192"/>
            <a:ext cx="3669324" cy="4713667"/>
          </a:xfrm>
        </p:spPr>
        <p:txBody>
          <a:bodyPr>
            <a:normAutofit fontScale="92500" lnSpcReduction="10000"/>
          </a:bodyPr>
          <a:lstStyle/>
          <a:p>
            <a:pPr marL="0" indent="0" algn="just">
              <a:spcBef>
                <a:spcPts val="0"/>
              </a:spcBef>
              <a:buNone/>
            </a:pPr>
            <a:r>
              <a:rPr lang="ru-RU" sz="1900" dirty="0">
                <a:solidFill>
                  <a:srgbClr val="6C0000"/>
                </a:solidFill>
              </a:rPr>
              <a:t>Жили давным-давно два брата. Жили они не бедно — родители оставили сыновьям хорошее хозяйство.</a:t>
            </a:r>
          </a:p>
          <a:p>
            <a:pPr marL="0" indent="0" algn="just">
              <a:spcBef>
                <a:spcPts val="0"/>
              </a:spcBef>
              <a:buNone/>
            </a:pPr>
            <a:r>
              <a:rPr lang="ru-RU" sz="1900" dirty="0">
                <a:solidFill>
                  <a:srgbClr val="6C0000"/>
                </a:solidFill>
              </a:rPr>
              <a:t>Старший брат был очень ленив, любил вкусно поесть, красиво нарядиться, а работать не любил. И женился он на такой же лентяйке, как и сам. А младший брат был трудолюбив: весной, летом и осенью он целыми днями работал в поле, сеял, растил и собирал урожай. Зимой, когда в поле нечего было делать, он ходил в горы за хворостом</a:t>
            </a:r>
            <a:r>
              <a:rPr lang="ru-RU" sz="1900" dirty="0" smtClean="0">
                <a:solidFill>
                  <a:srgbClr val="6C0000"/>
                </a:solidFill>
              </a:rPr>
              <a:t>. </a:t>
            </a:r>
            <a:r>
              <a:rPr lang="ru-RU" sz="1900" dirty="0">
                <a:solidFill>
                  <a:srgbClr val="6C0000"/>
                </a:solidFill>
              </a:rPr>
              <a:t>Но как ни старался он работать — не мог угодить старшему брату и его жене. Они очень боялись, что младший брат подрастёт и захочет получить свою долю наследства.</a:t>
            </a:r>
          </a:p>
          <a:p>
            <a:pPr marL="0" indent="0">
              <a:buNone/>
            </a:pPr>
            <a:endParaRPr lang="ru-RU" sz="1800" dirty="0"/>
          </a:p>
        </p:txBody>
      </p:sp>
      <p:pic>
        <p:nvPicPr>
          <p:cNvPr id="4098" name="Picture 2" descr="http://diafilmy.su/uploads/posts/2018-12/1544889831_2018-12-15-0014.jpg"/>
          <p:cNvPicPr>
            <a:picLocks noChangeAspect="1" noChangeArrowheads="1"/>
          </p:cNvPicPr>
          <p:nvPr/>
        </p:nvPicPr>
        <p:blipFill rotWithShape="1">
          <a:blip r:embed="rId2">
            <a:extLst>
              <a:ext uri="{28A0092B-C50C-407E-A947-70E740481C1C}">
                <a14:useLocalDpi xmlns:a14="http://schemas.microsoft.com/office/drawing/2010/main" val="0"/>
              </a:ext>
            </a:extLst>
          </a:blip>
          <a:srcRect r="7261" b="12436"/>
          <a:stretch/>
        </p:blipFill>
        <p:spPr bwMode="auto">
          <a:xfrm>
            <a:off x="4607169" y="1339404"/>
            <a:ext cx="3618798" cy="4592474"/>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1755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0954" y="553792"/>
            <a:ext cx="7432431" cy="5909310"/>
          </a:xfrm>
          <a:prstGeom prst="rect">
            <a:avLst/>
          </a:prstGeom>
        </p:spPr>
        <p:txBody>
          <a:bodyPr wrap="square">
            <a:spAutoFit/>
          </a:bodyPr>
          <a:lstStyle/>
          <a:p>
            <a:pPr algn="just"/>
            <a:r>
              <a:rPr lang="ru-RU" dirty="0">
                <a:solidFill>
                  <a:srgbClr val="6C0000"/>
                </a:solidFill>
              </a:rPr>
              <a:t>Задумали они, пока он ещё молод, просто выгнать его из дому. Так они и сделали.</a:t>
            </a:r>
          </a:p>
          <a:p>
            <a:pPr algn="just"/>
            <a:r>
              <a:rPr lang="ru-RU" dirty="0">
                <a:solidFill>
                  <a:srgbClr val="6C0000"/>
                </a:solidFill>
              </a:rPr>
              <a:t>Младший брат со слезами покинул свой родной дом и пошёл куда глаза </a:t>
            </a:r>
            <a:r>
              <a:rPr lang="ru-RU" dirty="0" smtClean="0">
                <a:solidFill>
                  <a:srgbClr val="6C0000"/>
                </a:solidFill>
              </a:rPr>
              <a:t>глядят. Далеко </a:t>
            </a:r>
            <a:r>
              <a:rPr lang="ru-RU" dirty="0">
                <a:solidFill>
                  <a:srgbClr val="6C0000"/>
                </a:solidFill>
              </a:rPr>
              <a:t>от дома, в горах, он увидел большую поляну и подумал:</a:t>
            </a:r>
            <a:br>
              <a:rPr lang="ru-RU" dirty="0">
                <a:solidFill>
                  <a:srgbClr val="6C0000"/>
                </a:solidFill>
              </a:rPr>
            </a:br>
            <a:r>
              <a:rPr lang="ru-RU" dirty="0">
                <a:solidFill>
                  <a:srgbClr val="6C0000"/>
                </a:solidFill>
              </a:rPr>
              <a:t>«Ведь я умею обрабатывать землю, не поселиться ли мне здесь и не засеять ли эту поляну?»</a:t>
            </a:r>
          </a:p>
          <a:p>
            <a:pPr algn="just"/>
            <a:r>
              <a:rPr lang="ru-RU" dirty="0">
                <a:solidFill>
                  <a:srgbClr val="6C0000"/>
                </a:solidFill>
              </a:rPr>
              <a:t>Однако у него не было никаких орудий, чтобы обрабатывать землю.</a:t>
            </a:r>
          </a:p>
          <a:p>
            <a:pPr algn="just"/>
            <a:r>
              <a:rPr lang="ru-RU" dirty="0">
                <a:solidFill>
                  <a:srgbClr val="6C0000"/>
                </a:solidFill>
              </a:rPr>
              <a:t>Тогда младший брат пошёл в лес, сломал молодое дерево и сделал из него кол. Целый день он усердно вскапывал этим колом землю. Уже руки его были в кровавых мозолях и он очень устал, но работа двигалась </a:t>
            </a:r>
            <a:r>
              <a:rPr lang="ru-RU" dirty="0" smtClean="0">
                <a:solidFill>
                  <a:srgbClr val="6C0000"/>
                </a:solidFill>
              </a:rPr>
              <a:t>медленно. Вдруг </a:t>
            </a:r>
            <a:r>
              <a:rPr lang="ru-RU" dirty="0">
                <a:solidFill>
                  <a:srgbClr val="6C0000"/>
                </a:solidFill>
              </a:rPr>
              <a:t>кол наткнулся на что-то твёрдое. Младший брат подумал, что это камень, и хотел выбросить его с поля. Но когда вырыл, увидел, что это не камень, а тыква. Обыкновенная тыква.</a:t>
            </a:r>
          </a:p>
          <a:p>
            <a:pPr algn="just"/>
            <a:r>
              <a:rPr lang="ru-RU" dirty="0">
                <a:solidFill>
                  <a:srgbClr val="6C0000"/>
                </a:solidFill>
              </a:rPr>
              <a:t>Вдруг тыква раскрылась, и из неё выскочил маленький-маленький старичок, одетый во всё белое. Младший брат сильно испугался, а старичок ласково обратился к нему</a:t>
            </a:r>
            <a:r>
              <a:rPr lang="ru-RU" dirty="0" smtClean="0">
                <a:solidFill>
                  <a:srgbClr val="6C0000"/>
                </a:solidFill>
              </a:rPr>
              <a:t>:</a:t>
            </a:r>
          </a:p>
          <a:p>
            <a:pPr algn="just"/>
            <a:r>
              <a:rPr lang="ru-RU" dirty="0" smtClean="0">
                <a:solidFill>
                  <a:srgbClr val="6C0000"/>
                </a:solidFill>
              </a:rPr>
              <a:t>— </a:t>
            </a:r>
            <a:r>
              <a:rPr lang="ru-RU" dirty="0">
                <a:solidFill>
                  <a:srgbClr val="6C0000"/>
                </a:solidFill>
              </a:rPr>
              <a:t>Не бойся меня, юноша! Ты вырыл волшебную тыкву. Если ты в чём-нибудь будешь очень нуждаться — качни эту тыкву три раза, скажи, что тебе нужно, и я выполню твоё желание. Только помни об одном: того, в чём ты не очень нуждаешься, не проси!</a:t>
            </a:r>
          </a:p>
          <a:p>
            <a:pPr algn="just"/>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9995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9854" y="502276"/>
            <a:ext cx="7701566" cy="6186309"/>
          </a:xfrm>
          <a:prstGeom prst="rect">
            <a:avLst/>
          </a:prstGeom>
        </p:spPr>
        <p:txBody>
          <a:bodyPr wrap="square">
            <a:spAutoFit/>
          </a:bodyPr>
          <a:lstStyle/>
          <a:p>
            <a:pPr algn="just"/>
            <a:r>
              <a:rPr lang="ru-RU" dirty="0">
                <a:solidFill>
                  <a:srgbClr val="6C0000"/>
                </a:solidFill>
              </a:rPr>
              <a:t>Сказав это, старичок скрылся в тыкве, а ошеломлённый младший брат застыл на месте. Опомнившись, он решил проверить, правду ли говорит белый старичок</a:t>
            </a:r>
            <a:r>
              <a:rPr lang="ru-RU" dirty="0" smtClean="0">
                <a:solidFill>
                  <a:srgbClr val="6C0000"/>
                </a:solidFill>
              </a:rPr>
              <a:t>. «</a:t>
            </a:r>
            <a:r>
              <a:rPr lang="ru-RU" dirty="0">
                <a:solidFill>
                  <a:srgbClr val="6C0000"/>
                </a:solidFill>
              </a:rPr>
              <a:t>Что мне сейчас больше всего нужно? — подумал он. — Мне нечем вскопать землю — значит, нужней всего мотыга</a:t>
            </a:r>
            <a:r>
              <a:rPr lang="ru-RU" dirty="0" smtClean="0">
                <a:solidFill>
                  <a:srgbClr val="6C0000"/>
                </a:solidFill>
              </a:rPr>
              <a:t>». И </a:t>
            </a:r>
            <a:r>
              <a:rPr lang="ru-RU" dirty="0">
                <a:solidFill>
                  <a:srgbClr val="6C0000"/>
                </a:solidFill>
              </a:rPr>
              <a:t>он взял тыкву, покачал её три раза и сказал</a:t>
            </a:r>
            <a:r>
              <a:rPr lang="ru-RU" dirty="0" smtClean="0">
                <a:solidFill>
                  <a:srgbClr val="6C0000"/>
                </a:solidFill>
              </a:rPr>
              <a:t>:</a:t>
            </a:r>
          </a:p>
          <a:p>
            <a:pPr algn="just"/>
            <a:r>
              <a:rPr lang="ru-RU" dirty="0" smtClean="0">
                <a:solidFill>
                  <a:srgbClr val="6C0000"/>
                </a:solidFill>
              </a:rPr>
              <a:t>— </a:t>
            </a:r>
            <a:r>
              <a:rPr lang="ru-RU" dirty="0">
                <a:solidFill>
                  <a:srgbClr val="6C0000"/>
                </a:solidFill>
              </a:rPr>
              <a:t>Мне очень нужна мотыга.</a:t>
            </a:r>
          </a:p>
          <a:p>
            <a:pPr algn="just"/>
            <a:r>
              <a:rPr lang="ru-RU" dirty="0">
                <a:solidFill>
                  <a:srgbClr val="6C0000"/>
                </a:solidFill>
              </a:rPr>
              <a:t>Только произнёс он эти слова, как увидел у своих ног на земле новую, хорошую мотыгу. От радости, что у него в руках такая мотыга, у младшего брата прибавилось силы, и он сразу принялся за работу. Скоро он вскопал большой участок земли и, наработавшись, почувствовал сильный голод. Тогда он решил снова обратиться к волшебной тыкве. Младший брат, как и в первый раз, покачал её три раза и сказал</a:t>
            </a:r>
            <a:r>
              <a:rPr lang="ru-RU" dirty="0" smtClean="0">
                <a:solidFill>
                  <a:srgbClr val="6C0000"/>
                </a:solidFill>
              </a:rPr>
              <a:t>:</a:t>
            </a:r>
          </a:p>
          <a:p>
            <a:pPr algn="just"/>
            <a:r>
              <a:rPr lang="ru-RU" dirty="0" smtClean="0">
                <a:solidFill>
                  <a:srgbClr val="6C0000"/>
                </a:solidFill>
              </a:rPr>
              <a:t>— </a:t>
            </a:r>
            <a:r>
              <a:rPr lang="ru-RU" dirty="0">
                <a:solidFill>
                  <a:srgbClr val="6C0000"/>
                </a:solidFill>
              </a:rPr>
              <a:t>Я очень хочу есть. Дайте, пожалуйста, мне парочку кукурузных лепёшек и кружку </a:t>
            </a:r>
            <a:r>
              <a:rPr lang="ru-RU" dirty="0" smtClean="0">
                <a:solidFill>
                  <a:srgbClr val="6C0000"/>
                </a:solidFill>
              </a:rPr>
              <a:t>воды. Только </a:t>
            </a:r>
            <a:r>
              <a:rPr lang="ru-RU" dirty="0">
                <a:solidFill>
                  <a:srgbClr val="6C0000"/>
                </a:solidFill>
              </a:rPr>
              <a:t>он произнёс эти слова — перед ним появились на тарелке горячие кукурузные лепёшки и кружка ключевой воды. С большим аппетитом он съел лепёшки, запил холодной водой и снова принялся за работу. Работал младший брат долго. А когда наступил вечер, вспомнил, что и ночевать ему тоже негде. Тогда он попросил у тыквы шалаш для ночлега. И это его желание было </a:t>
            </a:r>
            <a:r>
              <a:rPr lang="ru-RU" dirty="0" smtClean="0">
                <a:solidFill>
                  <a:srgbClr val="6C0000"/>
                </a:solidFill>
              </a:rPr>
              <a:t>исполнено. Так </a:t>
            </a:r>
            <a:r>
              <a:rPr lang="ru-RU" dirty="0">
                <a:solidFill>
                  <a:srgbClr val="6C0000"/>
                </a:solidFill>
              </a:rPr>
              <a:t>вот и остался младший брат жить в горах. Он старательно работал и скоро обзавёлся всем необходимым в хозяйстве.</a:t>
            </a:r>
          </a:p>
          <a:p>
            <a:pPr algn="just"/>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7973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975" y="463639"/>
            <a:ext cx="7804597" cy="6463308"/>
          </a:xfrm>
          <a:prstGeom prst="rect">
            <a:avLst/>
          </a:prstGeom>
        </p:spPr>
        <p:txBody>
          <a:bodyPr wrap="square">
            <a:spAutoFit/>
          </a:bodyPr>
          <a:lstStyle/>
          <a:p>
            <a:pPr algn="just"/>
            <a:r>
              <a:rPr lang="ru-RU" dirty="0">
                <a:solidFill>
                  <a:srgbClr val="6C0000"/>
                </a:solidFill>
              </a:rPr>
              <a:t>А старший брат, прогнав младшего, продолжал бездельничать и проживать родительское наследство. Не прошло и двух лет, как у него ничего от богатства не осталось. Наступили для него и его жены чёрные дни. Он попробовал было работать, но ничего не умел, да и не хотел делать. Пришлось ему просить милостыню.</a:t>
            </a:r>
          </a:p>
          <a:p>
            <a:pPr algn="just"/>
            <a:r>
              <a:rPr lang="ru-RU" dirty="0">
                <a:solidFill>
                  <a:srgbClr val="6C0000"/>
                </a:solidFill>
              </a:rPr>
              <a:t>Скитаясь по селениям и городам, он услышал, что где-то в горах очень богато живёт его младший брат, и решил пойти к нему. Вот он увидел маленький, уютный домик брата, а кругом обширные поля пшеницы, кукурузы и гряды разных </a:t>
            </a:r>
            <a:r>
              <a:rPr lang="ru-RU" dirty="0" smtClean="0">
                <a:solidFill>
                  <a:srgbClr val="6C0000"/>
                </a:solidFill>
              </a:rPr>
              <a:t>овощей. Младший </a:t>
            </a:r>
            <a:r>
              <a:rPr lang="ru-RU" dirty="0">
                <a:solidFill>
                  <a:srgbClr val="6C0000"/>
                </a:solidFill>
              </a:rPr>
              <a:t>брат работал в поле. Увидел он своего старшего брата нищим, голодным, раздетым и не поверил своим глазам. Он пожалел брата, повёл к себе в дом, накормил и одел.</a:t>
            </a:r>
          </a:p>
          <a:p>
            <a:pPr algn="just"/>
            <a:r>
              <a:rPr lang="ru-RU" dirty="0">
                <a:solidFill>
                  <a:srgbClr val="6C0000"/>
                </a:solidFill>
              </a:rPr>
              <a:t>Старший брат спросил </a:t>
            </a:r>
            <a:r>
              <a:rPr lang="ru-RU" dirty="0" smtClean="0">
                <a:solidFill>
                  <a:srgbClr val="6C0000"/>
                </a:solidFill>
              </a:rPr>
              <a:t>младшего: И </a:t>
            </a:r>
            <a:r>
              <a:rPr lang="ru-RU" dirty="0">
                <a:solidFill>
                  <a:srgbClr val="6C0000"/>
                </a:solidFill>
              </a:rPr>
              <a:t>младший брат рассказал ему о волшебной тыкве</a:t>
            </a:r>
            <a:r>
              <a:rPr lang="ru-RU" dirty="0" smtClean="0">
                <a:solidFill>
                  <a:srgbClr val="6C0000"/>
                </a:solidFill>
              </a:rPr>
              <a:t>.</a:t>
            </a:r>
          </a:p>
          <a:p>
            <a:pPr algn="just"/>
            <a:r>
              <a:rPr lang="ru-RU" dirty="0" smtClean="0">
                <a:solidFill>
                  <a:srgbClr val="6C0000"/>
                </a:solidFill>
              </a:rPr>
              <a:t>— </a:t>
            </a:r>
            <a:r>
              <a:rPr lang="ru-RU" dirty="0">
                <a:solidFill>
                  <a:srgbClr val="6C0000"/>
                </a:solidFill>
              </a:rPr>
              <a:t>Дай мне эту волшебную тыкву на несколько дней, — попросил старший брат</a:t>
            </a:r>
            <a:r>
              <a:rPr lang="ru-RU" dirty="0" smtClean="0">
                <a:solidFill>
                  <a:srgbClr val="6C0000"/>
                </a:solidFill>
              </a:rPr>
              <a:t>.</a:t>
            </a:r>
          </a:p>
          <a:p>
            <a:pPr algn="just"/>
            <a:r>
              <a:rPr lang="ru-RU" dirty="0" smtClean="0">
                <a:solidFill>
                  <a:srgbClr val="6C0000"/>
                </a:solidFill>
              </a:rPr>
              <a:t>— </a:t>
            </a:r>
            <a:r>
              <a:rPr lang="ru-RU" dirty="0">
                <a:solidFill>
                  <a:srgbClr val="6C0000"/>
                </a:solidFill>
              </a:rPr>
              <a:t>Хорошо. У меня теперь всего в достатке, и я могу тебе её дать, — сказал младший брат. — Но помни, что просить можно только то, в чём очень нуждаешься.</a:t>
            </a:r>
          </a:p>
          <a:p>
            <a:pPr algn="just"/>
            <a:r>
              <a:rPr lang="ru-RU" dirty="0">
                <a:solidFill>
                  <a:srgbClr val="6C0000"/>
                </a:solidFill>
              </a:rPr>
              <a:t>Старший брат схватил волшебную тыкву и поспешил домой, чтобы обрадовать свою жену. Дома он рассказал ей о волшебной тыкве, и они захотели поскорей испытать её силу</a:t>
            </a:r>
            <a:r>
              <a:rPr lang="ru-RU" dirty="0" smtClean="0">
                <a:solidFill>
                  <a:srgbClr val="6C0000"/>
                </a:solidFill>
              </a:rPr>
              <a:t>.</a:t>
            </a:r>
          </a:p>
          <a:p>
            <a:pPr algn="just"/>
            <a:r>
              <a:rPr lang="ru-RU" dirty="0">
                <a:solidFill>
                  <a:srgbClr val="6C0000"/>
                </a:solidFill>
              </a:rPr>
              <a:t/>
            </a:r>
            <a:br>
              <a:rPr lang="ru-RU" dirty="0">
                <a:solidFill>
                  <a:srgbClr val="6C0000"/>
                </a:solidFill>
              </a:rPr>
            </a:br>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700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410" y="278775"/>
            <a:ext cx="8088406" cy="135684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_PresentumCps" panose="04040704070802020202" pitchFamily="82" charset="-52"/>
              </a:rPr>
              <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_PresentumCps" panose="04040704070802020202" pitchFamily="82" charset="-52"/>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t>СПИСОК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t>КИТАЙСКИХ НАРОДНЫХ СКАЗОК</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endParaRPr>
          </a:p>
        </p:txBody>
      </p:sp>
      <p:sp>
        <p:nvSpPr>
          <p:cNvPr id="3" name="Объект 2"/>
          <p:cNvSpPr>
            <a:spLocks noGrp="1"/>
          </p:cNvSpPr>
          <p:nvPr>
            <p:ph sz="half" idx="1"/>
          </p:nvPr>
        </p:nvSpPr>
        <p:spPr>
          <a:xfrm>
            <a:off x="797170" y="1925225"/>
            <a:ext cx="3715059" cy="4814427"/>
          </a:xfrm>
        </p:spPr>
        <p:txBody>
          <a:bodyPr>
            <a:normAutofit fontScale="40000" lnSpcReduction="20000"/>
          </a:bodyPr>
          <a:lstStyle/>
          <a:p>
            <a:endParaRPr lang="ru-RU" sz="4300" b="1" dirty="0" smtClean="0">
              <a:solidFill>
                <a:srgbClr val="C0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2" action="ppaction://hlinksldjump"/>
              </a:rPr>
              <a:t>«БОГИНЯ ПЕЧИ»</a:t>
            </a:r>
            <a:endParaRPr lang="ru-RU" sz="4500" b="1" dirty="0" smtClean="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3" action="ppaction://hlinksldjump"/>
              </a:rPr>
              <a:t>«БРАТЬЯ ЛЮ»</a:t>
            </a:r>
            <a:endParaRPr lang="ru-RU" sz="4500" b="1" dirty="0" smtClean="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4" action="ppaction://hlinksldjump"/>
              </a:rPr>
              <a:t>«ВОЛШЕБНЫЙ КОТЁЛ»</a:t>
            </a:r>
            <a:endParaRPr lang="ru-RU" sz="4500" b="1" dirty="0" smtClean="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5" action="ppaction://hlinksldjump"/>
              </a:rPr>
              <a:t>«ВОЛШЕБНАЯ ТЫКВА»</a:t>
            </a:r>
            <a:endParaRPr lang="ru-RU" sz="4500" b="1" dirty="0" smtClean="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6" action="ppaction://hlinksldjump"/>
              </a:rPr>
              <a:t>«ГЛУПЫЙ МУЖИК»</a:t>
            </a:r>
            <a:endParaRPr lang="ru-RU" sz="4500" b="1" dirty="0" smtClean="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7" action="ppaction://hlinksldjump"/>
              </a:rPr>
              <a:t>«ЖЁЛТЫЙ АИСТ»</a:t>
            </a:r>
            <a:endParaRPr lang="ru-RU" sz="4500" b="1" dirty="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8" action="ppaction://hlinksldjump"/>
              </a:rPr>
              <a:t>«ЖАДНЫЙ ПОМЕЩИК»</a:t>
            </a:r>
            <a:endParaRPr lang="ru-RU" sz="4500" b="1" dirty="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9" action="ppaction://hlinksldjump"/>
              </a:rPr>
              <a:t>«КАК СОБАКА С КОШКОЙ</a:t>
            </a:r>
          </a:p>
          <a:p>
            <a:pPr marL="0" indent="0">
              <a:buNone/>
            </a:pPr>
            <a:r>
              <a:rPr lang="ru-RU" sz="4500" b="1" dirty="0" smtClean="0">
                <a:solidFill>
                  <a:srgbClr val="6C0000"/>
                </a:solidFill>
                <a:latin typeface="Times New Roman" panose="02020603050405020304" pitchFamily="18" charset="0"/>
                <a:cs typeface="Times New Roman" panose="02020603050405020304" pitchFamily="18" charset="0"/>
                <a:hlinkClick r:id="rId9" action="ppaction://hlinksldjump"/>
              </a:rPr>
              <a:t>          ВРАЖДАВАТЬ СТАЛИ»</a:t>
            </a:r>
            <a:endParaRPr lang="ru-RU" sz="4500" b="1" dirty="0">
              <a:solidFill>
                <a:srgbClr val="6C0000"/>
              </a:solidFill>
              <a:latin typeface="Times New Roman" panose="02020603050405020304" pitchFamily="18" charset="0"/>
              <a:cs typeface="Times New Roman" panose="02020603050405020304" pitchFamily="18" charset="0"/>
            </a:endParaRPr>
          </a:p>
          <a:p>
            <a:pPr marL="0" indent="0">
              <a:buNone/>
            </a:pPr>
            <a:endParaRPr lang="ru-RU" sz="4500" dirty="0">
              <a:solidFill>
                <a:schemeClr val="accent6">
                  <a:lumMod val="75000"/>
                </a:schemeClr>
              </a:solidFill>
              <a:cs typeface="Times New Roman" panose="02020603050405020304" pitchFamily="18" charset="0"/>
            </a:endParaRPr>
          </a:p>
          <a:p>
            <a:pPr marL="0" indent="0">
              <a:buNone/>
            </a:pPr>
            <a:endParaRPr lang="ru-RU" sz="5400" b="1" dirty="0">
              <a:solidFill>
                <a:srgbClr val="C00000"/>
              </a:solidFill>
              <a:cs typeface="Times New Roman" panose="02020603050405020304" pitchFamily="18" charset="0"/>
            </a:endParaRPr>
          </a:p>
          <a:p>
            <a:endParaRPr lang="ru-RU" b="1" dirty="0"/>
          </a:p>
        </p:txBody>
      </p:sp>
      <p:sp>
        <p:nvSpPr>
          <p:cNvPr id="4" name="Объект 3"/>
          <p:cNvSpPr>
            <a:spLocks noGrp="1"/>
          </p:cNvSpPr>
          <p:nvPr>
            <p:ph sz="half" idx="2"/>
          </p:nvPr>
        </p:nvSpPr>
        <p:spPr>
          <a:xfrm>
            <a:off x="4515328" y="2208560"/>
            <a:ext cx="3641621" cy="4556850"/>
          </a:xfrm>
        </p:spPr>
        <p:txBody>
          <a:bodyPr>
            <a:normAutofit fontScale="40000" lnSpcReduction="20000"/>
          </a:bodyPr>
          <a:lstStyle/>
          <a:p>
            <a:r>
              <a:rPr lang="ru-RU" sz="4500" b="1" dirty="0">
                <a:solidFill>
                  <a:srgbClr val="6C0000"/>
                </a:solidFill>
                <a:latin typeface="Times New Roman" panose="02020603050405020304" pitchFamily="18" charset="0"/>
                <a:cs typeface="Times New Roman" panose="02020603050405020304" pitchFamily="18" charset="0"/>
                <a:hlinkClick r:id="rId10" action="ppaction://hlinksldjump"/>
              </a:rPr>
              <a:t>«КРАСНАЯ ЛИЛИЯ»</a:t>
            </a:r>
            <a:endParaRPr lang="ru-RU" sz="4500" b="1" dirty="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11" action="ppaction://hlinksldjump"/>
              </a:rPr>
              <a:t>«ПОСЛУШНЫЙ УЧЕНИК»</a:t>
            </a:r>
            <a:endParaRPr lang="ru-RU" sz="4500" b="1" dirty="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12" action="ppaction://hlinksldjump"/>
              </a:rPr>
              <a:t>«СКАЗКА О ЧАЕ»</a:t>
            </a:r>
            <a:endParaRPr lang="ru-RU" sz="4500" b="1" dirty="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13" action="ppaction://hlinksldjump"/>
              </a:rPr>
              <a:t>«ТИГР И БУЙВОЛ»</a:t>
            </a:r>
            <a:endParaRPr lang="ru-RU" sz="4500" b="1" dirty="0" smtClean="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14" action="ppaction://hlinksldjump"/>
              </a:rPr>
              <a:t>«ЦАРЬ БАЧА И МУРАВЬИ»</a:t>
            </a:r>
            <a:endParaRPr lang="ru-RU" sz="4500" b="1" dirty="0">
              <a:solidFill>
                <a:srgbClr val="6C0000"/>
              </a:solidFill>
              <a:latin typeface="Times New Roman" panose="02020603050405020304" pitchFamily="18" charset="0"/>
              <a:cs typeface="Times New Roman" panose="02020603050405020304" pitchFamily="18" charset="0"/>
            </a:endParaRPr>
          </a:p>
          <a:p>
            <a:r>
              <a:rPr lang="ru-RU" sz="4500" b="1" dirty="0" smtClean="0">
                <a:solidFill>
                  <a:srgbClr val="6C0000"/>
                </a:solidFill>
                <a:latin typeface="Times New Roman" panose="02020603050405020304" pitchFamily="18" charset="0"/>
                <a:cs typeface="Times New Roman" panose="02020603050405020304" pitchFamily="18" charset="0"/>
                <a:hlinkClick r:id="rId15" action="ppaction://hlinksldjump"/>
              </a:rPr>
              <a:t>«ЧУДЕСНОЕ ЛЕКАРСТВО»</a:t>
            </a:r>
            <a:endParaRPr lang="ru-RU" sz="4500" b="1" dirty="0">
              <a:solidFill>
                <a:srgbClr val="6C0000"/>
              </a:solidFill>
              <a:latin typeface="Times New Roman" panose="02020603050405020304" pitchFamily="18" charset="0"/>
              <a:cs typeface="Times New Roman" panose="02020603050405020304" pitchFamily="18" charset="0"/>
            </a:endParaRPr>
          </a:p>
          <a:p>
            <a:pPr marL="0" indent="0">
              <a:buNone/>
            </a:pPr>
            <a:endParaRPr lang="ru-RU" sz="4500" b="1" dirty="0">
              <a:solidFill>
                <a:srgbClr val="093F0C"/>
              </a:solidFill>
              <a:latin typeface="Times New Roman" panose="02020603050405020304" pitchFamily="18" charset="0"/>
              <a:cs typeface="Times New Roman" panose="02020603050405020304" pitchFamily="18" charset="0"/>
            </a:endParaRPr>
          </a:p>
          <a:p>
            <a:pPr marL="0" indent="0">
              <a:buNone/>
            </a:pPr>
            <a:endParaRPr lang="ru-RU" sz="5600" b="1" dirty="0">
              <a:solidFill>
                <a:srgbClr val="C00000"/>
              </a:solidFill>
              <a:cs typeface="Times New Roman" panose="02020603050405020304" pitchFamily="18" charset="0"/>
            </a:endParaRPr>
          </a:p>
          <a:p>
            <a:endParaRPr lang="ru-RU" sz="5600" b="1" dirty="0">
              <a:solidFill>
                <a:srgbClr val="C00000"/>
              </a:solidFill>
              <a:latin typeface="Times New Roman" panose="02020603050405020304" pitchFamily="18" charset="0"/>
              <a:cs typeface="Times New Roman" panose="02020603050405020304" pitchFamily="18" charset="0"/>
            </a:endParaRPr>
          </a:p>
          <a:p>
            <a:endParaRPr lang="ru-RU" sz="5600" b="1" dirty="0" smtClean="0">
              <a:solidFill>
                <a:srgbClr val="0070C0"/>
              </a:solidFill>
              <a:latin typeface="Times New Roman" panose="02020603050405020304" pitchFamily="18" charset="0"/>
              <a:cs typeface="Times New Roman" panose="02020603050405020304" pitchFamily="18" charset="0"/>
            </a:endParaRPr>
          </a:p>
          <a:p>
            <a:endParaRPr lang="ru-RU" sz="56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5600" b="1" dirty="0" smtClean="0">
              <a:solidFill>
                <a:srgbClr val="0070C0"/>
              </a:solidFill>
              <a:latin typeface="Times New Roman" panose="02020603050405020304" pitchFamily="18" charset="0"/>
              <a:cs typeface="Times New Roman" panose="02020603050405020304" pitchFamily="18" charset="0"/>
            </a:endParaRPr>
          </a:p>
          <a:p>
            <a:r>
              <a:rPr lang="ru-RU" dirty="0" smtClean="0"/>
              <a:t>-</a:t>
            </a:r>
          </a:p>
          <a:p>
            <a:endParaRPr lang="ru-RU" dirty="0"/>
          </a:p>
        </p:txBody>
      </p:sp>
      <p:sp>
        <p:nvSpPr>
          <p:cNvPr id="5" name="Управляющая кнопка: домой 4">
            <a:hlinkClick r:id="" action="ppaction://hlinkshowjump?jump=firstslide" highlightClick="1"/>
          </p:cNvPr>
          <p:cNvSpPr/>
          <p:nvPr/>
        </p:nvSpPr>
        <p:spPr>
          <a:xfrm>
            <a:off x="7559900" y="5267459"/>
            <a:ext cx="952916" cy="1030309"/>
          </a:xfrm>
          <a:prstGeom prst="actionButtonHome">
            <a:avLst/>
          </a:prstGeom>
          <a:blipFill>
            <a:blip r:embed="rId16"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5774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6" y="412124"/>
            <a:ext cx="7791718" cy="6463308"/>
          </a:xfrm>
          <a:prstGeom prst="rect">
            <a:avLst/>
          </a:prstGeom>
        </p:spPr>
        <p:txBody>
          <a:bodyPr wrap="square">
            <a:spAutoFit/>
          </a:bodyPr>
          <a:lstStyle/>
          <a:p>
            <a:pPr algn="just"/>
            <a:r>
              <a:rPr lang="ru-RU" dirty="0">
                <a:solidFill>
                  <a:srgbClr val="6C0000"/>
                </a:solidFill>
              </a:rPr>
              <a:t>— Мы очень голодны. Давай сначала попросим самые лучшие кушанья, — предложил муж</a:t>
            </a:r>
            <a:r>
              <a:rPr lang="ru-RU" dirty="0" smtClean="0">
                <a:solidFill>
                  <a:srgbClr val="6C0000"/>
                </a:solidFill>
              </a:rPr>
              <a:t>.</a:t>
            </a:r>
          </a:p>
          <a:p>
            <a:pPr algn="just"/>
            <a:r>
              <a:rPr lang="ru-RU" dirty="0">
                <a:solidFill>
                  <a:srgbClr val="6C0000"/>
                </a:solidFill>
              </a:rPr>
              <a:t>— Давай попросим лучше серебра, а на серебро можно купить всё, что нам захочется, — возразила жена</a:t>
            </a:r>
            <a:r>
              <a:rPr lang="ru-RU" dirty="0" smtClean="0">
                <a:solidFill>
                  <a:srgbClr val="6C0000"/>
                </a:solidFill>
              </a:rPr>
              <a:t>.</a:t>
            </a:r>
          </a:p>
          <a:p>
            <a:pPr algn="just"/>
            <a:r>
              <a:rPr lang="ru-RU" dirty="0" smtClean="0">
                <a:solidFill>
                  <a:srgbClr val="6C0000"/>
                </a:solidFill>
              </a:rPr>
              <a:t>— </a:t>
            </a:r>
            <a:r>
              <a:rPr lang="ru-RU" dirty="0">
                <a:solidFill>
                  <a:srgbClr val="6C0000"/>
                </a:solidFill>
              </a:rPr>
              <a:t>Ты права! — согласился </a:t>
            </a:r>
            <a:r>
              <a:rPr lang="ru-RU" dirty="0" smtClean="0">
                <a:solidFill>
                  <a:srgbClr val="6C0000"/>
                </a:solidFill>
              </a:rPr>
              <a:t>муж. Они </a:t>
            </a:r>
            <a:r>
              <a:rPr lang="ru-RU" dirty="0">
                <a:solidFill>
                  <a:srgbClr val="6C0000"/>
                </a:solidFill>
              </a:rPr>
              <a:t>покачали волшебную тыкву три раза и сказали</a:t>
            </a:r>
            <a:r>
              <a:rPr lang="ru-RU" dirty="0" smtClean="0">
                <a:solidFill>
                  <a:srgbClr val="6C0000"/>
                </a:solidFill>
              </a:rPr>
              <a:t>: «Дай </a:t>
            </a:r>
            <a:r>
              <a:rPr lang="ru-RU" dirty="0">
                <a:solidFill>
                  <a:srgbClr val="6C0000"/>
                </a:solidFill>
              </a:rPr>
              <a:t>нам серебра</a:t>
            </a:r>
            <a:r>
              <a:rPr lang="ru-RU" dirty="0" smtClean="0">
                <a:solidFill>
                  <a:srgbClr val="6C0000"/>
                </a:solidFill>
              </a:rPr>
              <a:t>!»</a:t>
            </a:r>
            <a:endParaRPr lang="ru-RU" dirty="0">
              <a:solidFill>
                <a:srgbClr val="6C0000"/>
              </a:solidFill>
            </a:endParaRPr>
          </a:p>
          <a:p>
            <a:pPr algn="just"/>
            <a:r>
              <a:rPr lang="ru-RU" dirty="0">
                <a:solidFill>
                  <a:srgbClr val="6C0000"/>
                </a:solidFill>
              </a:rPr>
              <a:t>Только они произнесли эти слова, как сразу перед ними появился кусок серебра. Они обрадовались: вот как легко можно добывать серебро! Попросили ещё раз, потом ещё раз и много-много раз.</a:t>
            </a:r>
          </a:p>
          <a:p>
            <a:pPr algn="just"/>
            <a:r>
              <a:rPr lang="ru-RU" dirty="0">
                <a:solidFill>
                  <a:srgbClr val="6C0000"/>
                </a:solidFill>
              </a:rPr>
              <a:t>И вот серебра в их доме стало так много, что уж пройти было нельзя. Тогда они решили, что золото лучше серебра, и стали просить золота. Скоро золото засыпало весь дом, завалило окна и двери. А старший брат и его жена всё просили тыкву: «Дай нам золота! Дай нам золота!»</a:t>
            </a:r>
          </a:p>
          <a:p>
            <a:pPr algn="just"/>
            <a:r>
              <a:rPr lang="ru-RU" dirty="0">
                <a:solidFill>
                  <a:srgbClr val="6C0000"/>
                </a:solidFill>
              </a:rPr>
              <a:t>Наконец старший брат закричал</a:t>
            </a:r>
            <a:r>
              <a:rPr lang="ru-RU" dirty="0" smtClean="0">
                <a:solidFill>
                  <a:srgbClr val="6C0000"/>
                </a:solidFill>
              </a:rPr>
              <a:t>:</a:t>
            </a:r>
          </a:p>
          <a:p>
            <a:pPr algn="just"/>
            <a:r>
              <a:rPr lang="ru-RU" dirty="0" smtClean="0">
                <a:solidFill>
                  <a:srgbClr val="6C0000"/>
                </a:solidFill>
              </a:rPr>
              <a:t>— </a:t>
            </a:r>
            <a:r>
              <a:rPr lang="ru-RU" dirty="0">
                <a:solidFill>
                  <a:srgbClr val="6C0000"/>
                </a:solidFill>
              </a:rPr>
              <a:t>Жена! Как же нам спрятать получше наше богатство, чтобы люди не увидели и не украли </a:t>
            </a:r>
            <a:r>
              <a:rPr lang="ru-RU" dirty="0" smtClean="0">
                <a:solidFill>
                  <a:srgbClr val="6C0000"/>
                </a:solidFill>
              </a:rPr>
              <a:t>его? Но </a:t>
            </a:r>
            <a:r>
              <a:rPr lang="ru-RU" dirty="0">
                <a:solidFill>
                  <a:srgbClr val="6C0000"/>
                </a:solidFill>
              </a:rPr>
              <a:t>только он произнёс эти слова — вдруг золото и серебро превратились в груды обыкновенных камней</a:t>
            </a:r>
            <a:r>
              <a:rPr lang="ru-RU" dirty="0" smtClean="0">
                <a:solidFill>
                  <a:srgbClr val="6C0000"/>
                </a:solidFill>
              </a:rPr>
              <a:t>. </a:t>
            </a:r>
            <a:r>
              <a:rPr lang="ru-RU" dirty="0">
                <a:solidFill>
                  <a:srgbClr val="6C0000"/>
                </a:solidFill>
              </a:rPr>
              <a:t>Разгневанный старший брат схватил волшебную тыкву и изо всех сил бросил оземь. Тыква разбилась и громадный тигр выскочил из </a:t>
            </a:r>
            <a:r>
              <a:rPr lang="ru-RU" dirty="0" smtClean="0">
                <a:solidFill>
                  <a:srgbClr val="6C0000"/>
                </a:solidFill>
              </a:rPr>
              <a:t>неё. Старший </a:t>
            </a:r>
            <a:r>
              <a:rPr lang="ru-RU" dirty="0">
                <a:solidFill>
                  <a:srgbClr val="6C0000"/>
                </a:solidFill>
              </a:rPr>
              <a:t>брат и его жена в ужасе бросились было бежать, но бежать-то некуда — ведь и двери и окна были засыпаны </a:t>
            </a:r>
            <a:r>
              <a:rPr lang="ru-RU" dirty="0" smtClean="0">
                <a:solidFill>
                  <a:srgbClr val="6C0000"/>
                </a:solidFill>
              </a:rPr>
              <a:t>камнями. И </a:t>
            </a:r>
            <a:r>
              <a:rPr lang="ru-RU" dirty="0">
                <a:solidFill>
                  <a:srgbClr val="6C0000"/>
                </a:solidFill>
              </a:rPr>
              <a:t>тигр растерзал этих ленивых и жадных людей.</a:t>
            </a:r>
          </a:p>
          <a:p>
            <a:pPr algn="just"/>
            <a:endParaRPr lang="ru-RU" dirty="0">
              <a:solidFill>
                <a:srgbClr val="C00000"/>
              </a:solidFill>
            </a:endParaRPr>
          </a:p>
          <a:p>
            <a:pPr algn="just"/>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7151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5155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ГЛУПЫЙ МУЖИК</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772732" y="1174068"/>
            <a:ext cx="4005330" cy="5125791"/>
          </a:xfrm>
        </p:spPr>
        <p:txBody>
          <a:bodyPr>
            <a:normAutofit fontScale="92500" lnSpcReduction="20000"/>
          </a:bodyPr>
          <a:lstStyle/>
          <a:p>
            <a:pPr marL="0" indent="0" algn="just">
              <a:lnSpc>
                <a:spcPct val="100000"/>
              </a:lnSpc>
              <a:spcBef>
                <a:spcPts val="0"/>
              </a:spcBef>
              <a:buNone/>
            </a:pPr>
            <a:r>
              <a:rPr lang="ru-RU" sz="1900" dirty="0">
                <a:solidFill>
                  <a:srgbClr val="6C0000"/>
                </a:solidFill>
              </a:rPr>
              <a:t>Был у одной женщины глупый муж. Ничего делать не умел, за что ни возьмется, все у него вкривь да вкось.</a:t>
            </a:r>
          </a:p>
          <a:p>
            <a:pPr marL="0" indent="0" algn="just">
              <a:lnSpc>
                <a:spcPct val="100000"/>
              </a:lnSpc>
              <a:spcBef>
                <a:spcPts val="0"/>
              </a:spcBef>
              <a:buNone/>
            </a:pPr>
            <a:r>
              <a:rPr lang="ru-RU" sz="1900" dirty="0">
                <a:solidFill>
                  <a:srgbClr val="6C0000"/>
                </a:solidFill>
              </a:rPr>
              <a:t>Послала его как-то жена к родичам ткацкий станок взять. Идет он назад, притомился, сел у дороги отдохнуть. От скуки принялся станок разглядывать. Разглядывает и думает: «Чего это я тебя на себе тащу, коли у тебя четыре ноги? Ступай-ка сам, быстрее меня придешь».</a:t>
            </a:r>
          </a:p>
          <a:p>
            <a:pPr marL="0" indent="0" algn="just">
              <a:lnSpc>
                <a:spcPct val="100000"/>
              </a:lnSpc>
              <a:spcBef>
                <a:spcPts val="0"/>
              </a:spcBef>
              <a:buNone/>
            </a:pPr>
            <a:r>
              <a:rPr lang="ru-RU" sz="1900" dirty="0">
                <a:solidFill>
                  <a:srgbClr val="6C0000"/>
                </a:solidFill>
              </a:rPr>
              <a:t>Поставил он станок посреди дороги, сам домой пошел.</a:t>
            </a:r>
          </a:p>
          <a:p>
            <a:pPr marL="0" indent="0" algn="just">
              <a:lnSpc>
                <a:spcPct val="100000"/>
              </a:lnSpc>
              <a:spcBef>
                <a:spcPts val="0"/>
              </a:spcBef>
              <a:buNone/>
            </a:pPr>
            <a:r>
              <a:rPr lang="ru-RU" sz="1900" dirty="0">
                <a:solidFill>
                  <a:srgbClr val="6C0000"/>
                </a:solidFill>
              </a:rPr>
              <a:t>Воротился, а жена про станок спрашивает.</a:t>
            </a:r>
          </a:p>
          <a:p>
            <a:pPr marL="0" indent="0" algn="just">
              <a:lnSpc>
                <a:spcPct val="100000"/>
              </a:lnSpc>
              <a:spcBef>
                <a:spcPts val="0"/>
              </a:spcBef>
              <a:buNone/>
            </a:pPr>
            <a:r>
              <a:rPr lang="ru-RU" sz="1900" dirty="0">
                <a:solidFill>
                  <a:srgbClr val="6C0000"/>
                </a:solidFill>
              </a:rPr>
              <a:t>Отвечает дурак:</a:t>
            </a:r>
          </a:p>
          <a:p>
            <a:pPr marL="0" indent="0" algn="just">
              <a:lnSpc>
                <a:spcPct val="100000"/>
              </a:lnSpc>
              <a:spcBef>
                <a:spcPts val="0"/>
              </a:spcBef>
              <a:buNone/>
            </a:pPr>
            <a:r>
              <a:rPr lang="ru-RU" sz="1900" dirty="0">
                <a:solidFill>
                  <a:srgbClr val="6C0000"/>
                </a:solidFill>
              </a:rPr>
              <a:t>— Сам придет. У него четыре ноги.</a:t>
            </a:r>
          </a:p>
          <a:p>
            <a:pPr marL="0" indent="0" algn="just">
              <a:lnSpc>
                <a:spcPct val="100000"/>
              </a:lnSpc>
              <a:spcBef>
                <a:spcPts val="0"/>
              </a:spcBef>
              <a:buNone/>
            </a:pPr>
            <a:r>
              <a:rPr lang="ru-RU" sz="1900" dirty="0">
                <a:solidFill>
                  <a:srgbClr val="6C0000"/>
                </a:solidFill>
              </a:rPr>
              <a:t>Говорит ему жена</a:t>
            </a:r>
            <a:r>
              <a:rPr lang="ru-RU" sz="1900" dirty="0" smtClean="0">
                <a:solidFill>
                  <a:srgbClr val="6C0000"/>
                </a:solidFill>
              </a:rPr>
              <a:t>:</a:t>
            </a:r>
          </a:p>
          <a:p>
            <a:pPr marL="0" indent="0" algn="just">
              <a:lnSpc>
                <a:spcPct val="100000"/>
              </a:lnSpc>
              <a:spcBef>
                <a:spcPts val="0"/>
              </a:spcBef>
              <a:buNone/>
            </a:pPr>
            <a:r>
              <a:rPr lang="ru-RU" sz="1900" dirty="0">
                <a:solidFill>
                  <a:srgbClr val="6C0000"/>
                </a:solidFill>
              </a:rPr>
              <a:t>— Что ты, что ты, разве может станок ходить, ноги-то у него деревянные! Беги скорей обратно!</a:t>
            </a:r>
          </a:p>
          <a:p>
            <a:pPr marL="0" indent="0">
              <a:buNone/>
            </a:pPr>
            <a:endParaRPr lang="ru-RU" dirty="0"/>
          </a:p>
        </p:txBody>
      </p:sp>
      <p:pic>
        <p:nvPicPr>
          <p:cNvPr id="5122" name="Picture 2" descr="https://illustrators.ru/uploads/illustration/image/364807/main_364807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062" y="1219671"/>
            <a:ext cx="3498962" cy="482357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7760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7" y="579549"/>
            <a:ext cx="7804596" cy="5909310"/>
          </a:xfrm>
          <a:prstGeom prst="rect">
            <a:avLst/>
          </a:prstGeom>
        </p:spPr>
        <p:txBody>
          <a:bodyPr wrap="square">
            <a:spAutoFit/>
          </a:bodyPr>
          <a:lstStyle/>
          <a:p>
            <a:pPr algn="just"/>
            <a:r>
              <a:rPr lang="ru-RU" dirty="0">
                <a:solidFill>
                  <a:srgbClr val="6C0000"/>
                </a:solidFill>
              </a:rPr>
              <a:t>А тут на дворе темнеть стало, и решил дурак утром сходить.</a:t>
            </a:r>
          </a:p>
          <a:p>
            <a:pPr algn="just"/>
            <a:r>
              <a:rPr lang="ru-RU" dirty="0">
                <a:solidFill>
                  <a:srgbClr val="6C0000"/>
                </a:solidFill>
              </a:rPr>
              <a:t>Пошел он на другой день за станком, смотрит — а станок от росы весь мокрый.</a:t>
            </a:r>
          </a:p>
          <a:p>
            <a:pPr algn="just"/>
            <a:r>
              <a:rPr lang="ru-RU" dirty="0">
                <a:solidFill>
                  <a:srgbClr val="6C0000"/>
                </a:solidFill>
              </a:rPr>
              <a:t>Говорит дурак:</a:t>
            </a:r>
          </a:p>
          <a:p>
            <a:pPr algn="just"/>
            <a:r>
              <a:rPr lang="ru-RU" dirty="0">
                <a:solidFill>
                  <a:srgbClr val="6C0000"/>
                </a:solidFill>
              </a:rPr>
              <a:t>— Бедолага! Аж вспотел, так спешил.</a:t>
            </a:r>
          </a:p>
          <a:p>
            <a:pPr algn="just"/>
            <a:r>
              <a:rPr lang="ru-RU" dirty="0">
                <a:solidFill>
                  <a:srgbClr val="6C0000"/>
                </a:solidFill>
              </a:rPr>
              <a:t>Сказал так дурак, взял станок, домой понес.</a:t>
            </a:r>
          </a:p>
          <a:p>
            <a:pPr algn="just"/>
            <a:r>
              <a:rPr lang="ru-RU" dirty="0">
                <a:solidFill>
                  <a:srgbClr val="6C0000"/>
                </a:solidFill>
              </a:rPr>
              <a:t>В другой раз соткала жена полотно, велела дураку на базар снести.</a:t>
            </a:r>
          </a:p>
          <a:p>
            <a:pPr algn="just"/>
            <a:r>
              <a:rPr lang="ru-RU" dirty="0">
                <a:solidFill>
                  <a:srgbClr val="6C0000"/>
                </a:solidFill>
              </a:rPr>
              <a:t>Идет дурак по дороге, смотрит: два столба стоят. А дурак те столбы за людей принял и давай кричать:</a:t>
            </a:r>
          </a:p>
          <a:p>
            <a:pPr algn="just"/>
            <a:r>
              <a:rPr lang="ru-RU" dirty="0">
                <a:solidFill>
                  <a:srgbClr val="6C0000"/>
                </a:solidFill>
              </a:rPr>
              <a:t>— Эй! Кому полотна</a:t>
            </a:r>
            <a:r>
              <a:rPr lang="ru-RU" dirty="0" smtClean="0">
                <a:solidFill>
                  <a:srgbClr val="6C0000"/>
                </a:solidFill>
              </a:rPr>
              <a:t>?</a:t>
            </a:r>
          </a:p>
          <a:p>
            <a:r>
              <a:rPr lang="ru-RU" dirty="0">
                <a:solidFill>
                  <a:srgbClr val="6C0000"/>
                </a:solidFill>
              </a:rPr>
              <a:t>Столбы, само собой, молчат.</a:t>
            </a:r>
          </a:p>
          <a:p>
            <a:r>
              <a:rPr lang="ru-RU" dirty="0">
                <a:solidFill>
                  <a:srgbClr val="6C0000"/>
                </a:solidFill>
              </a:rPr>
              <a:t>А дурак опять кричит:</a:t>
            </a:r>
          </a:p>
          <a:p>
            <a:r>
              <a:rPr lang="ru-RU" dirty="0">
                <a:solidFill>
                  <a:srgbClr val="6C0000"/>
                </a:solidFill>
              </a:rPr>
              <a:t>— Полотно купите!</a:t>
            </a:r>
          </a:p>
          <a:p>
            <a:r>
              <a:rPr lang="ru-RU" dirty="0">
                <a:solidFill>
                  <a:srgbClr val="6C0000"/>
                </a:solidFill>
              </a:rPr>
              <a:t>Подошел он к столбам, положил полотно и говорит:</a:t>
            </a:r>
          </a:p>
          <a:p>
            <a:r>
              <a:rPr lang="ru-RU" dirty="0">
                <a:solidFill>
                  <a:srgbClr val="6C0000"/>
                </a:solidFill>
              </a:rPr>
              <a:t>— Вот вам полотно, давайте деньги!</a:t>
            </a:r>
          </a:p>
          <a:p>
            <a:r>
              <a:rPr lang="ru-RU" dirty="0">
                <a:solidFill>
                  <a:srgbClr val="6C0000"/>
                </a:solidFill>
              </a:rPr>
              <a:t>Неподалеку коза ходит, блеет: </a:t>
            </a:r>
            <a:r>
              <a:rPr lang="ru-RU" dirty="0" err="1">
                <a:solidFill>
                  <a:srgbClr val="6C0000"/>
                </a:solidFill>
              </a:rPr>
              <a:t>ме</a:t>
            </a:r>
            <a:r>
              <a:rPr lang="ru-RU" dirty="0">
                <a:solidFill>
                  <a:srgbClr val="6C0000"/>
                </a:solidFill>
              </a:rPr>
              <a:t>-е-е!</a:t>
            </a:r>
          </a:p>
          <a:p>
            <a:r>
              <a:rPr lang="ru-RU" dirty="0">
                <a:solidFill>
                  <a:srgbClr val="6C0000"/>
                </a:solidFill>
              </a:rPr>
              <a:t>А дураку послышалось: «Не-</a:t>
            </a:r>
            <a:r>
              <a:rPr lang="ru-RU" dirty="0" err="1">
                <a:solidFill>
                  <a:srgbClr val="6C0000"/>
                </a:solidFill>
              </a:rPr>
              <a:t>ет</a:t>
            </a:r>
            <a:r>
              <a:rPr lang="ru-RU" dirty="0">
                <a:solidFill>
                  <a:srgbClr val="6C0000"/>
                </a:solidFill>
              </a:rPr>
              <a:t>!»</a:t>
            </a:r>
          </a:p>
          <a:p>
            <a:r>
              <a:rPr lang="ru-RU" dirty="0">
                <a:solidFill>
                  <a:srgbClr val="6C0000"/>
                </a:solidFill>
              </a:rPr>
              <a:t>Говорит дурак:</a:t>
            </a:r>
          </a:p>
          <a:p>
            <a:r>
              <a:rPr lang="ru-RU" dirty="0">
                <a:solidFill>
                  <a:srgbClr val="6C0000"/>
                </a:solidFill>
              </a:rPr>
              <a:t>— Сегодня не получу, завтра приду!</a:t>
            </a:r>
          </a:p>
          <a:p>
            <a:r>
              <a:rPr lang="ru-RU" dirty="0">
                <a:solidFill>
                  <a:srgbClr val="6C0000"/>
                </a:solidFill>
              </a:rPr>
              <a:t>Сказал так и пошел домой.</a:t>
            </a:r>
          </a:p>
          <a:p>
            <a:pPr algn="just"/>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83742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975" y="476517"/>
            <a:ext cx="7856111" cy="6186309"/>
          </a:xfrm>
          <a:prstGeom prst="rect">
            <a:avLst/>
          </a:prstGeom>
        </p:spPr>
        <p:txBody>
          <a:bodyPr wrap="square">
            <a:spAutoFit/>
          </a:bodyPr>
          <a:lstStyle/>
          <a:p>
            <a:pPr algn="just"/>
            <a:r>
              <a:rPr lang="ru-RU" dirty="0">
                <a:solidFill>
                  <a:srgbClr val="6C0000"/>
                </a:solidFill>
              </a:rPr>
              <a:t>Спрашивает жена:</a:t>
            </a:r>
          </a:p>
          <a:p>
            <a:pPr algn="just"/>
            <a:r>
              <a:rPr lang="ru-RU" dirty="0">
                <a:solidFill>
                  <a:srgbClr val="6C0000"/>
                </a:solidFill>
              </a:rPr>
              <a:t>— Кому полотно продал?</a:t>
            </a:r>
          </a:p>
          <a:p>
            <a:pPr algn="just"/>
            <a:r>
              <a:rPr lang="ru-RU" dirty="0">
                <a:solidFill>
                  <a:srgbClr val="6C0000"/>
                </a:solidFill>
              </a:rPr>
              <a:t>Отвечает дурак:</a:t>
            </a:r>
          </a:p>
          <a:p>
            <a:pPr algn="just"/>
            <a:r>
              <a:rPr lang="ru-RU" dirty="0">
                <a:solidFill>
                  <a:srgbClr val="6C0000"/>
                </a:solidFill>
              </a:rPr>
              <a:t>— Двум парням. Чудные какие-то! Стоят у дороги, молчат. А как про деньги спросил, сразу «не-</a:t>
            </a:r>
            <a:r>
              <a:rPr lang="ru-RU" dirty="0" err="1">
                <a:solidFill>
                  <a:srgbClr val="6C0000"/>
                </a:solidFill>
              </a:rPr>
              <a:t>ет</a:t>
            </a:r>
            <a:r>
              <a:rPr lang="ru-RU" dirty="0">
                <a:solidFill>
                  <a:srgbClr val="6C0000"/>
                </a:solidFill>
              </a:rPr>
              <a:t>» говорят.</a:t>
            </a:r>
          </a:p>
          <a:p>
            <a:pPr algn="just"/>
            <a:r>
              <a:rPr lang="ru-RU" dirty="0">
                <a:solidFill>
                  <a:srgbClr val="6C0000"/>
                </a:solidFill>
              </a:rPr>
              <a:t>Выспросила обо всем жена, смекнула, в чем дело, послала его назад скорее полотно принести.</a:t>
            </a:r>
          </a:p>
          <a:p>
            <a:pPr algn="just"/>
            <a:r>
              <a:rPr lang="ru-RU" dirty="0">
                <a:solidFill>
                  <a:srgbClr val="6C0000"/>
                </a:solidFill>
              </a:rPr>
              <a:t>Пришел дурак к столбам, а узла с полотном нет.</a:t>
            </a:r>
          </a:p>
          <a:p>
            <a:pPr algn="just"/>
            <a:r>
              <a:rPr lang="ru-RU" dirty="0">
                <a:solidFill>
                  <a:srgbClr val="6C0000"/>
                </a:solidFill>
              </a:rPr>
              <a:t>Вдруг смотрит — идет по дороге народ, видимо-невидимо, все в белое одеты, хоронят кого-то.</a:t>
            </a:r>
          </a:p>
          <a:p>
            <a:pPr algn="just"/>
            <a:r>
              <a:rPr lang="ru-RU" dirty="0">
                <a:solidFill>
                  <a:srgbClr val="6C0000"/>
                </a:solidFill>
              </a:rPr>
              <a:t>Поглядел дурак, подумал, что это они его полотно украли, и давай кричать:</a:t>
            </a:r>
          </a:p>
          <a:p>
            <a:pPr algn="just"/>
            <a:r>
              <a:rPr lang="ru-RU" dirty="0">
                <a:solidFill>
                  <a:srgbClr val="6C0000"/>
                </a:solidFill>
              </a:rPr>
              <a:t>— Отдайте мое полотно, не то всех изобью!</a:t>
            </a:r>
          </a:p>
          <a:p>
            <a:pPr algn="just"/>
            <a:r>
              <a:rPr lang="ru-RU" dirty="0">
                <a:solidFill>
                  <a:srgbClr val="6C0000"/>
                </a:solidFill>
              </a:rPr>
              <a:t>Услыхали это люди, подбежали к дураку, поколотили.</a:t>
            </a:r>
          </a:p>
          <a:p>
            <a:pPr algn="just"/>
            <a:r>
              <a:rPr lang="ru-RU" dirty="0">
                <a:solidFill>
                  <a:srgbClr val="6C0000"/>
                </a:solidFill>
              </a:rPr>
              <a:t>Воротился он домой, жене пожаловался, а она и говорит:</a:t>
            </a:r>
          </a:p>
          <a:p>
            <a:pPr algn="just"/>
            <a:r>
              <a:rPr lang="ru-RU" dirty="0">
                <a:solidFill>
                  <a:srgbClr val="6C0000"/>
                </a:solidFill>
              </a:rPr>
              <a:t>— Дурак! Ведь это ты похороны видал. Помог бы им гроб нести, они б тебя не побили, спасибо сказали.</a:t>
            </a:r>
          </a:p>
          <a:p>
            <a:pPr algn="just"/>
            <a:r>
              <a:rPr lang="ru-RU" dirty="0">
                <a:solidFill>
                  <a:srgbClr val="6C0000"/>
                </a:solidFill>
              </a:rPr>
              <a:t>— Ладно, — отвечает дурак, — наперед умней буду.</a:t>
            </a:r>
          </a:p>
          <a:p>
            <a:pPr algn="just"/>
            <a:r>
              <a:rPr lang="ru-RU" dirty="0">
                <a:solidFill>
                  <a:srgbClr val="6C0000"/>
                </a:solidFill>
              </a:rPr>
              <a:t>Сказал он так, прогуляться пошел.</a:t>
            </a:r>
          </a:p>
          <a:p>
            <a:pPr algn="just"/>
            <a:r>
              <a:rPr lang="ru-RU" dirty="0">
                <a:solidFill>
                  <a:srgbClr val="6C0000"/>
                </a:solidFill>
              </a:rPr>
              <a:t>Смотрит дурак — несут расписной паланкин носильщики, и как закричит:</a:t>
            </a:r>
          </a:p>
          <a:p>
            <a:pPr algn="just"/>
            <a:r>
              <a:rPr lang="ru-RU" dirty="0">
                <a:solidFill>
                  <a:srgbClr val="6C0000"/>
                </a:solidFill>
              </a:rPr>
              <a:t>— Эй вы! Дайте я вам гроб помогу донести!</a:t>
            </a:r>
          </a:p>
          <a:p>
            <a:pPr algn="just"/>
            <a:r>
              <a:rPr lang="ru-RU" dirty="0">
                <a:solidFill>
                  <a:srgbClr val="6C0000"/>
                </a:solidFill>
              </a:rPr>
              <a:t>Услыхали это носильщики, побили дурака.</a:t>
            </a:r>
          </a:p>
          <a:p>
            <a:pPr algn="just"/>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05670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581" y="589126"/>
            <a:ext cx="7830354" cy="5909310"/>
          </a:xfrm>
          <a:prstGeom prst="rect">
            <a:avLst/>
          </a:prstGeom>
        </p:spPr>
        <p:txBody>
          <a:bodyPr wrap="square">
            <a:spAutoFit/>
          </a:bodyPr>
          <a:lstStyle/>
          <a:p>
            <a:pPr algn="just"/>
            <a:r>
              <a:rPr lang="ru-RU" dirty="0">
                <a:solidFill>
                  <a:srgbClr val="6C0000"/>
                </a:solidFill>
              </a:rPr>
              <a:t>Воротился он домой, плачет, а жена посмеивается:</a:t>
            </a:r>
          </a:p>
          <a:p>
            <a:pPr algn="just"/>
            <a:r>
              <a:rPr lang="ru-RU" dirty="0">
                <a:solidFill>
                  <a:srgbClr val="6C0000"/>
                </a:solidFill>
              </a:rPr>
              <a:t>— Ну и бестолковый же ты! Свадебный паланкин за траурные носилки принял, надо было улыбаться и в ладоши хлопать</a:t>
            </a:r>
            <a:r>
              <a:rPr lang="ru-RU" dirty="0" smtClean="0">
                <a:solidFill>
                  <a:srgbClr val="6C0000"/>
                </a:solidFill>
              </a:rPr>
              <a:t>.</a:t>
            </a:r>
          </a:p>
          <a:p>
            <a:pPr algn="just"/>
            <a:r>
              <a:rPr lang="ru-RU" dirty="0">
                <a:solidFill>
                  <a:srgbClr val="6C0000"/>
                </a:solidFill>
              </a:rPr>
              <a:t>Ответил дурак:</a:t>
            </a:r>
          </a:p>
          <a:p>
            <a:pPr algn="just"/>
            <a:r>
              <a:rPr lang="ru-RU" dirty="0">
                <a:solidFill>
                  <a:srgbClr val="6C0000"/>
                </a:solidFill>
              </a:rPr>
              <a:t>— Наперед умней буду, — и лег спать.</a:t>
            </a:r>
          </a:p>
          <a:p>
            <a:pPr algn="just"/>
            <a:r>
              <a:rPr lang="ru-RU" dirty="0">
                <a:solidFill>
                  <a:srgbClr val="6C0000"/>
                </a:solidFill>
              </a:rPr>
              <a:t>Вышел утром на улицу, смотрит — у соседей дом загорелся. Побежал поглядеть. Нравится дураку, как пламя полыхает, заулыбался он и ну хлопать в ладоши да </a:t>
            </a:r>
            <a:r>
              <a:rPr lang="ru-RU" dirty="0" smtClean="0">
                <a:solidFill>
                  <a:srgbClr val="6C0000"/>
                </a:solidFill>
              </a:rPr>
              <a:t>приплясывать. Опять </a:t>
            </a:r>
            <a:r>
              <a:rPr lang="ru-RU" dirty="0">
                <a:solidFill>
                  <a:srgbClr val="6C0000"/>
                </a:solidFill>
              </a:rPr>
              <a:t>его </a:t>
            </a:r>
            <a:r>
              <a:rPr lang="ru-RU" dirty="0" smtClean="0">
                <a:solidFill>
                  <a:srgbClr val="6C0000"/>
                </a:solidFill>
              </a:rPr>
              <a:t>поколотили. Идет </a:t>
            </a:r>
            <a:r>
              <a:rPr lang="ru-RU" dirty="0">
                <a:solidFill>
                  <a:srgbClr val="6C0000"/>
                </a:solidFill>
              </a:rPr>
              <a:t>он домой, причитает:</a:t>
            </a:r>
          </a:p>
          <a:p>
            <a:pPr algn="just"/>
            <a:r>
              <a:rPr lang="ru-RU" dirty="0">
                <a:solidFill>
                  <a:srgbClr val="6C0000"/>
                </a:solidFill>
              </a:rPr>
              <a:t>— Бедный я, несчастный, все-то меня бьют, никому угодить не могу.</a:t>
            </a:r>
          </a:p>
          <a:p>
            <a:pPr algn="just"/>
            <a:r>
              <a:rPr lang="ru-RU" dirty="0">
                <a:solidFill>
                  <a:srgbClr val="6C0000"/>
                </a:solidFill>
              </a:rPr>
              <a:t>Услыхала жена, аж руками всплеснула и говорит:</a:t>
            </a:r>
          </a:p>
          <a:p>
            <a:pPr algn="just"/>
            <a:r>
              <a:rPr lang="ru-RU" dirty="0">
                <a:solidFill>
                  <a:srgbClr val="6C0000"/>
                </a:solidFill>
              </a:rPr>
              <a:t>— Дурак ты, дурак, кто ж на пожаре в ладоши хлопает? Взял бы лучше ведро с водой, залил огонь!</a:t>
            </a:r>
          </a:p>
          <a:p>
            <a:pPr algn="just"/>
            <a:r>
              <a:rPr lang="ru-RU" dirty="0">
                <a:solidFill>
                  <a:srgbClr val="6C0000"/>
                </a:solidFill>
              </a:rPr>
              <a:t>Услыхал это Дурак и думает: «Как увижу пожар — непременно потушу».</a:t>
            </a:r>
          </a:p>
          <a:p>
            <a:pPr algn="just"/>
            <a:r>
              <a:rPr lang="ru-RU" dirty="0">
                <a:solidFill>
                  <a:srgbClr val="6C0000"/>
                </a:solidFill>
              </a:rPr>
              <a:t>Пошел он по деревне, на кузницу набрел. Смотрит — огонь полыхает, искры во все стороны разлетаются. Схватил дурак ведро с водой, залил огонь. Прибежали кузнецы, давай его бить, так избили, что еле до дому добрался.</a:t>
            </a:r>
          </a:p>
          <a:p>
            <a:pPr algn="just"/>
            <a:r>
              <a:rPr lang="ru-RU" dirty="0">
                <a:solidFill>
                  <a:srgbClr val="6C0000"/>
                </a:solidFill>
              </a:rPr>
              <a:t>— Эх ты, — говорит жена, — кто ж в кузнице огонь заливает? Лучше б молотом по наковальне поколотил, тебе б кузнецы спасибо сказали!</a:t>
            </a:r>
          </a:p>
          <a:p>
            <a:pPr algn="just"/>
            <a:r>
              <a:rPr lang="ru-RU" dirty="0">
                <a:solidFill>
                  <a:srgbClr val="6C0000"/>
                </a:solidFill>
              </a:rPr>
              <a:t>Обрадовался дурак:</a:t>
            </a:r>
          </a:p>
          <a:p>
            <a:pPr algn="just"/>
            <a:r>
              <a:rPr lang="ru-RU" dirty="0">
                <a:solidFill>
                  <a:srgbClr val="6C0000"/>
                </a:solidFill>
              </a:rPr>
              <a:t>— Вот и хорошо, буду знать наперед, что делать!</a:t>
            </a:r>
          </a:p>
          <a:p>
            <a:pPr algn="just"/>
            <a:endParaRPr lang="ru-RU" dirty="0"/>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6157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9568" y="699256"/>
            <a:ext cx="7460335" cy="2862322"/>
          </a:xfrm>
          <a:prstGeom prst="rect">
            <a:avLst/>
          </a:prstGeom>
        </p:spPr>
        <p:txBody>
          <a:bodyPr wrap="square">
            <a:spAutoFit/>
          </a:bodyPr>
          <a:lstStyle/>
          <a:p>
            <a:pPr algn="just"/>
            <a:r>
              <a:rPr lang="ru-RU" dirty="0">
                <a:solidFill>
                  <a:srgbClr val="6C0000"/>
                </a:solidFill>
              </a:rPr>
              <a:t>Идет дурак, смотрит — дерутся двое, палками размахивают, кричат громко.</a:t>
            </a:r>
          </a:p>
          <a:p>
            <a:pPr algn="just"/>
            <a:r>
              <a:rPr lang="ru-RU" dirty="0">
                <a:solidFill>
                  <a:srgbClr val="6C0000"/>
                </a:solidFill>
              </a:rPr>
              <a:t>Подбежал дурак, схватил палку, давай их дубасить.</a:t>
            </a:r>
          </a:p>
          <a:p>
            <a:pPr algn="just"/>
            <a:r>
              <a:rPr lang="ru-RU" dirty="0">
                <a:solidFill>
                  <a:srgbClr val="6C0000"/>
                </a:solidFill>
              </a:rPr>
              <a:t>Забыли те двое про свою драку, кинулись на дурака, едва ноги унес.</a:t>
            </a:r>
          </a:p>
          <a:p>
            <a:pPr algn="just"/>
            <a:r>
              <a:rPr lang="ru-RU" dirty="0">
                <a:solidFill>
                  <a:srgbClr val="6C0000"/>
                </a:solidFill>
              </a:rPr>
              <a:t>А жена опять говорит:</a:t>
            </a:r>
          </a:p>
          <a:p>
            <a:pPr algn="just"/>
            <a:r>
              <a:rPr lang="ru-RU" dirty="0">
                <a:solidFill>
                  <a:srgbClr val="6C0000"/>
                </a:solidFill>
              </a:rPr>
              <a:t>— Дурачина ты, простофиля, не бить надо было — разнимать.</a:t>
            </a:r>
          </a:p>
          <a:p>
            <a:pPr algn="just"/>
            <a:r>
              <a:rPr lang="ru-RU" dirty="0">
                <a:solidFill>
                  <a:srgbClr val="6C0000"/>
                </a:solidFill>
              </a:rPr>
              <a:t>Запомнил дурак, что жена ему сказала, да сам не рад: сцепились два быка, а он давай их разнимать.</a:t>
            </a:r>
          </a:p>
          <a:p>
            <a:pPr algn="just"/>
            <a:r>
              <a:rPr lang="ru-RU" dirty="0">
                <a:solidFill>
                  <a:srgbClr val="6C0000"/>
                </a:solidFill>
              </a:rPr>
              <a:t>Поднял его бык на рога, на соседний пустырь забросил. Только к вечеру нашли дурака еле </a:t>
            </a:r>
            <a:r>
              <a:rPr lang="ru-RU" dirty="0" smtClean="0">
                <a:solidFill>
                  <a:srgbClr val="6C0000"/>
                </a:solidFill>
              </a:rPr>
              <a:t>живого.</a:t>
            </a:r>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65462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2579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ЖЁЛТЫЙ АИСТ</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759854" y="1365161"/>
            <a:ext cx="3683357" cy="4811802"/>
          </a:xfrm>
        </p:spPr>
        <p:txBody>
          <a:bodyPr>
            <a:normAutofit/>
          </a:bodyPr>
          <a:lstStyle/>
          <a:p>
            <a:pPr marL="0" indent="0" algn="just">
              <a:buNone/>
            </a:pPr>
            <a:r>
              <a:rPr lang="ru-RU" sz="1800" dirty="0">
                <a:solidFill>
                  <a:srgbClr val="6C0000"/>
                </a:solidFill>
              </a:rPr>
              <a:t>Говорят, что жил когда-то в Китае бедный студент. Звали его Ми. Он был так беден, что не мог заплатить даже за чашку чая. Ми просто бы умер с голоду, если бы один хозяин чайной не стал бесплатно кормить его и поить.</a:t>
            </a:r>
            <a:br>
              <a:rPr lang="ru-RU" sz="1800" dirty="0">
                <a:solidFill>
                  <a:srgbClr val="6C0000"/>
                </a:solidFill>
              </a:rPr>
            </a:br>
            <a:r>
              <a:rPr lang="ru-RU" sz="1800" dirty="0">
                <a:solidFill>
                  <a:srgbClr val="6C0000"/>
                </a:solidFill>
              </a:rPr>
              <a:t>Но вот однажды Ми явился к хозяину и сказал:</a:t>
            </a:r>
            <a:br>
              <a:rPr lang="ru-RU" sz="1800" dirty="0">
                <a:solidFill>
                  <a:srgbClr val="6C0000"/>
                </a:solidFill>
              </a:rPr>
            </a:br>
            <a:r>
              <a:rPr lang="ru-RU" sz="1800" dirty="0">
                <a:solidFill>
                  <a:srgbClr val="6C0000"/>
                </a:solidFill>
              </a:rPr>
              <a:t>— Я ухожу. Денег у меня нет, и заплатить за все, что я здесь выпил и съел, мне нечем. Однако я не хочу оставаться неблагодарным. Вот, смотри!</a:t>
            </a:r>
            <a:br>
              <a:rPr lang="ru-RU" sz="1800" dirty="0">
                <a:solidFill>
                  <a:srgbClr val="6C0000"/>
                </a:solidFill>
              </a:rPr>
            </a:br>
            <a:r>
              <a:rPr lang="ru-RU" sz="1800" dirty="0">
                <a:solidFill>
                  <a:srgbClr val="6C0000"/>
                </a:solidFill>
              </a:rPr>
              <a:t>И с этими словами студент Ми вынул из кармана кусок желтого мела и нарисовал на стене чайной желтого аиста.</a:t>
            </a:r>
          </a:p>
        </p:txBody>
      </p:sp>
      <p:pic>
        <p:nvPicPr>
          <p:cNvPr id="6146" name="Picture 2" descr="https://pimg.mycdn.me/getImage?disableStub=true&amp;type=VIDEO_S_720&amp;skipBlack=true&amp;url=https%3A%2F%2Fvdp.mycdn.me%2FgetImage%3Fid%3D2078477925%26idx%3D30%26thumbType%3D47%26f%3D1%26i%3D1%26uccuc%3D0&amp;signatureToken=A01st7why_gQ-XrIowhS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971" y="1371285"/>
            <a:ext cx="3567448" cy="4385572"/>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62568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0954" y="489397"/>
            <a:ext cx="7526215" cy="5909310"/>
          </a:xfrm>
          <a:prstGeom prst="rect">
            <a:avLst/>
          </a:prstGeom>
        </p:spPr>
        <p:txBody>
          <a:bodyPr wrap="square">
            <a:spAutoFit/>
          </a:bodyPr>
          <a:lstStyle/>
          <a:p>
            <a:pPr algn="just"/>
            <a:r>
              <a:rPr lang="ru-RU" dirty="0">
                <a:solidFill>
                  <a:srgbClr val="6C0000"/>
                </a:solidFill>
              </a:rPr>
              <a:t>— Этот аист, — сказал Ми, — принесет вам в десять раз больше денег, чем я вам задолжал. Каждый раз, когда соберутся люди и трижды хлопнут в ладоши, он будет сходить со стены и танцевать. Но помните: никогда не заставляйте аиста танцевать для одного человека… А теперь прощайте.</a:t>
            </a:r>
            <a:br>
              <a:rPr lang="ru-RU" dirty="0">
                <a:solidFill>
                  <a:srgbClr val="6C0000"/>
                </a:solidFill>
              </a:rPr>
            </a:br>
            <a:r>
              <a:rPr lang="ru-RU" dirty="0">
                <a:solidFill>
                  <a:srgbClr val="6C0000"/>
                </a:solidFill>
              </a:rPr>
              <a:t>И с этими словами студент Ми повернулся и </a:t>
            </a:r>
            <a:r>
              <a:rPr lang="ru-RU" dirty="0" smtClean="0">
                <a:solidFill>
                  <a:srgbClr val="6C0000"/>
                </a:solidFill>
              </a:rPr>
              <a:t>вышел. Хозяин </a:t>
            </a:r>
            <a:r>
              <a:rPr lang="ru-RU" dirty="0">
                <a:solidFill>
                  <a:srgbClr val="6C0000"/>
                </a:solidFill>
              </a:rPr>
              <a:t>был удивлен, однако решил попробовать. Когда на другой день в чайной собралось много народу, он попросил всех трижды хлопнуть в ладоши. И сейчас же аист сошел со стены и протанцевал несколько танцев. Да еще как весело и забавно! А потом ушел обратно. Гости были в восхищении: удивлялись, ахали, не могли поверить своим </a:t>
            </a:r>
            <a:r>
              <a:rPr lang="ru-RU" dirty="0" smtClean="0">
                <a:solidFill>
                  <a:srgbClr val="6C0000"/>
                </a:solidFill>
              </a:rPr>
              <a:t>глазам. И </a:t>
            </a:r>
            <a:r>
              <a:rPr lang="ru-RU" dirty="0">
                <a:solidFill>
                  <a:srgbClr val="6C0000"/>
                </a:solidFill>
              </a:rPr>
              <a:t>так было каждый раз. Слух о диковинке разнесся повсюду. Народ валом валил в чайную, и хозяин быстро богател. Обещание студента Ми </a:t>
            </a:r>
            <a:r>
              <a:rPr lang="ru-RU" dirty="0" smtClean="0">
                <a:solidFill>
                  <a:srgbClr val="6C0000"/>
                </a:solidFill>
              </a:rPr>
              <a:t>сбывалось. Но </a:t>
            </a:r>
            <a:r>
              <a:rPr lang="ru-RU" dirty="0">
                <a:solidFill>
                  <a:srgbClr val="6C0000"/>
                </a:solidFill>
              </a:rPr>
              <a:t>вот однажды в чайную зашел богатый начальник — мандарин. Видит — сидят кругом одни крестьяне да ремесленники. Рассердился мандарин и приказал всех выгнать</a:t>
            </a:r>
            <a:r>
              <a:rPr lang="ru-RU" dirty="0" smtClean="0">
                <a:solidFill>
                  <a:srgbClr val="6C0000"/>
                </a:solidFill>
              </a:rPr>
              <a:t>. </a:t>
            </a:r>
            <a:r>
              <a:rPr lang="ru-RU" dirty="0">
                <a:solidFill>
                  <a:srgbClr val="6C0000"/>
                </a:solidFill>
              </a:rPr>
              <a:t>Слуги налетели с палками, народ разбежался, и мандарин остался один. Выложил он перед хозяином кучу денег и потребовал показать ему аиста. Хозяин при виде денег забыл обо всем. Он трижды хлопнул в ладоши; аист нехотя сошел со стену и протанцевал один танец.  Вид у него был пасмурный и больной. Потом он ушел обратно и больше не шевелился. Мандарин кричал, грозил, но сделать ничего не мог.</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8586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733" y="553792"/>
            <a:ext cx="7585656" cy="2031325"/>
          </a:xfrm>
          <a:prstGeom prst="rect">
            <a:avLst/>
          </a:prstGeom>
        </p:spPr>
        <p:txBody>
          <a:bodyPr wrap="square">
            <a:spAutoFit/>
          </a:bodyPr>
          <a:lstStyle/>
          <a:p>
            <a:pPr algn="just"/>
            <a:r>
              <a:rPr lang="ru-RU" dirty="0">
                <a:solidFill>
                  <a:srgbClr val="6C0000"/>
                </a:solidFill>
              </a:rPr>
              <a:t>А ночью у дверей чайной раздался сильный стук. Хозяин пошел открывать. Видит — стоит студент ми и молчит. Вынул ми из кармана дудочку, заиграл и пошел не оборачиваясь. Аист встрепенулся, соскочил со стены и поспешил за ним. С тех пор никто уже не видел студента Ми и его волшебного желтого аиста. Старые люди говорят, что если где-нибудь появится такая диковинка, то это для всех. А если завладеет ею один человек, она все равно исчезнет.</a:t>
            </a:r>
          </a:p>
        </p:txBody>
      </p:sp>
      <p:pic>
        <p:nvPicPr>
          <p:cNvPr id="7170" name="Picture 2" descr="https://i.ytimg.com/vi/X1vx55q0tfA/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5071" t="18507" r="5071" b="15014"/>
          <a:stretch/>
        </p:blipFill>
        <p:spPr bwMode="auto">
          <a:xfrm>
            <a:off x="2303572" y="3016230"/>
            <a:ext cx="5252077" cy="2914162"/>
          </a:xfrm>
          <a:prstGeom prst="rect">
            <a:avLst/>
          </a:prstGeom>
          <a:noFill/>
          <a:extLst>
            <a:ext uri="{909E8E84-426E-40DD-AFC4-6F175D3DCCD1}">
              <a14:hiddenFill xmlns:a14="http://schemas.microsoft.com/office/drawing/2010/main">
                <a:solidFill>
                  <a:srgbClr val="FFFFFF"/>
                </a:solidFill>
              </a14:hiddenFill>
            </a:ext>
          </a:extLst>
        </p:spPr>
      </p:pic>
      <p:sp>
        <p:nvSpPr>
          <p:cNvPr id="4" name="Управляющая кнопка: домой 3">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40840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5155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ЖАДНЫЙ ПОМЕЩИК</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890954" y="1416675"/>
            <a:ext cx="3223846" cy="4760287"/>
          </a:xfrm>
        </p:spPr>
        <p:txBody>
          <a:bodyPr>
            <a:normAutofit/>
          </a:bodyPr>
          <a:lstStyle/>
          <a:p>
            <a:pPr marL="0" indent="0" algn="just">
              <a:lnSpc>
                <a:spcPct val="100000"/>
              </a:lnSpc>
              <a:spcBef>
                <a:spcPts val="0"/>
              </a:spcBef>
              <a:buNone/>
            </a:pPr>
            <a:r>
              <a:rPr lang="ru-RU" sz="1800" dirty="0">
                <a:solidFill>
                  <a:srgbClr val="6C0000"/>
                </a:solidFill>
              </a:rPr>
              <a:t>В одной деревне, на берегу реки Хуанхэ, жил помещик, очень скупой и жадный. Больше всего на свете он любил золото. Никогда и никому он не делал добра, работников своих морил на работе.</a:t>
            </a:r>
          </a:p>
          <a:p>
            <a:pPr marL="0" indent="0" algn="just">
              <a:lnSpc>
                <a:spcPct val="100000"/>
              </a:lnSpc>
              <a:spcBef>
                <a:spcPts val="0"/>
              </a:spcBef>
              <a:buNone/>
            </a:pPr>
            <a:r>
              <a:rPr lang="ru-RU" sz="1800" dirty="0">
                <a:solidFill>
                  <a:srgbClr val="6C0000"/>
                </a:solidFill>
              </a:rPr>
              <a:t>Однажды шли сильные летние дожди. Вода в реке Хуанхэ поднялась высоко. Вдруг ночью река с рёвом хлынула на берег. Жители бросились бежать; спасаясь от наводнения, они забирались на высокие деревья.</a:t>
            </a:r>
          </a:p>
          <a:p>
            <a:pPr marL="0" indent="0">
              <a:buNone/>
            </a:pPr>
            <a:endParaRPr lang="ru-RU" sz="1800" dirty="0"/>
          </a:p>
        </p:txBody>
      </p:sp>
      <p:pic>
        <p:nvPicPr>
          <p:cNvPr id="8194" name="Picture 2" descr="http://img3.imgbb.ru/a/f/e/afe73db158de2c568bb6793c81215d10.jpg"/>
          <p:cNvPicPr>
            <a:picLocks noChangeAspect="1" noChangeArrowheads="1"/>
          </p:cNvPicPr>
          <p:nvPr/>
        </p:nvPicPr>
        <p:blipFill rotWithShape="1">
          <a:blip r:embed="rId2">
            <a:extLst>
              <a:ext uri="{28A0092B-C50C-407E-A947-70E740481C1C}">
                <a14:useLocalDpi xmlns:a14="http://schemas.microsoft.com/office/drawing/2010/main" val="0"/>
              </a:ext>
            </a:extLst>
          </a:blip>
          <a:srcRect r="4074"/>
          <a:stretch/>
        </p:blipFill>
        <p:spPr bwMode="auto">
          <a:xfrm>
            <a:off x="4330108" y="1255354"/>
            <a:ext cx="3864323" cy="496252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16398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819" y="517527"/>
            <a:ext cx="7886700" cy="87751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t>БОГИНЯ ПЕЧИ</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endParaRPr>
          </a:p>
        </p:txBody>
      </p:sp>
      <p:sp>
        <p:nvSpPr>
          <p:cNvPr id="3" name="Объект 2"/>
          <p:cNvSpPr>
            <a:spLocks noGrp="1"/>
          </p:cNvSpPr>
          <p:nvPr>
            <p:ph idx="1"/>
          </p:nvPr>
        </p:nvSpPr>
        <p:spPr>
          <a:xfrm>
            <a:off x="808892" y="1365161"/>
            <a:ext cx="7491046" cy="4811802"/>
          </a:xfrm>
        </p:spPr>
        <p:txBody>
          <a:bodyPr>
            <a:normAutofit fontScale="92500" lnSpcReduction="20000"/>
          </a:bodyPr>
          <a:lstStyle/>
          <a:p>
            <a:pPr marL="0" indent="-457200" algn="just">
              <a:lnSpc>
                <a:spcPct val="120000"/>
              </a:lnSpc>
              <a:spcBef>
                <a:spcPts val="0"/>
              </a:spcBef>
              <a:buNone/>
            </a:pPr>
            <a:r>
              <a:rPr lang="ru-RU" sz="1900" dirty="0">
                <a:solidFill>
                  <a:srgbClr val="6C0000"/>
                </a:solidFill>
              </a:rPr>
              <a:t>Есть в провинции </a:t>
            </a:r>
            <a:r>
              <a:rPr lang="ru-RU" sz="1900" dirty="0" err="1">
                <a:solidFill>
                  <a:srgbClr val="6C0000"/>
                </a:solidFill>
              </a:rPr>
              <a:t>Шаньдун</a:t>
            </a:r>
            <a:r>
              <a:rPr lang="ru-RU" sz="1900" dirty="0">
                <a:solidFill>
                  <a:srgbClr val="6C0000"/>
                </a:solidFill>
              </a:rPr>
              <a:t> уезд </a:t>
            </a:r>
            <a:r>
              <a:rPr lang="ru-RU" sz="1900" dirty="0" err="1">
                <a:solidFill>
                  <a:srgbClr val="6C0000"/>
                </a:solidFill>
              </a:rPr>
              <a:t>Линьцзы</a:t>
            </a:r>
            <a:r>
              <a:rPr lang="ru-RU" sz="1900" dirty="0">
                <a:solidFill>
                  <a:srgbClr val="6C0000"/>
                </a:solidFill>
              </a:rPr>
              <a:t>, так вот, в южной его стороне, в селении </a:t>
            </a:r>
            <a:r>
              <a:rPr lang="ru-RU" sz="1900" dirty="0" err="1">
                <a:solidFill>
                  <a:srgbClr val="6C0000"/>
                </a:solidFill>
              </a:rPr>
              <a:t>Синьдяньчжэнь</a:t>
            </a:r>
            <a:r>
              <a:rPr lang="ru-RU" sz="1900" dirty="0">
                <a:solidFill>
                  <a:srgbClr val="6C0000"/>
                </a:solidFill>
              </a:rPr>
              <a:t>, на восточном краю стоит небольшой храм. В том храме есть статуя красивой восемнадцатилетней девушки. В народе ее прозвали Лу-</a:t>
            </a:r>
            <a:r>
              <a:rPr lang="ru-RU" sz="1900" dirty="0" err="1">
                <a:solidFill>
                  <a:srgbClr val="6C0000"/>
                </a:solidFill>
              </a:rPr>
              <a:t>гу</a:t>
            </a:r>
            <a:r>
              <a:rPr lang="ru-RU" sz="1900" dirty="0">
                <a:solidFill>
                  <a:srgbClr val="6C0000"/>
                </a:solidFill>
              </a:rPr>
              <a:t> — Богиня печи, потому и храм называют храмом Богини печи. Вот что рассказывает легенда об отважной Лу-</a:t>
            </a:r>
            <a:r>
              <a:rPr lang="ru-RU" sz="1900" dirty="0" err="1">
                <a:solidFill>
                  <a:srgbClr val="6C0000"/>
                </a:solidFill>
              </a:rPr>
              <a:t>гу</a:t>
            </a:r>
            <a:r>
              <a:rPr lang="ru-RU" sz="1900" dirty="0">
                <a:solidFill>
                  <a:srgbClr val="6C0000"/>
                </a:solidFill>
              </a:rPr>
              <a:t>. Уж и не знаю, при какой династии, в какую эпоху жил неподалеку от </a:t>
            </a:r>
            <a:r>
              <a:rPr lang="ru-RU" sz="1900" dirty="0" err="1">
                <a:solidFill>
                  <a:srgbClr val="6C0000"/>
                </a:solidFill>
              </a:rPr>
              <a:t>Синьдяньчжэня</a:t>
            </a:r>
            <a:r>
              <a:rPr lang="ru-RU" sz="1900" dirty="0">
                <a:solidFill>
                  <a:srgbClr val="6C0000"/>
                </a:solidFill>
              </a:rPr>
              <a:t> кузнец </a:t>
            </a:r>
            <a:r>
              <a:rPr lang="ru-RU" sz="1900" dirty="0" err="1">
                <a:solidFill>
                  <a:srgbClr val="6C0000"/>
                </a:solidFill>
              </a:rPr>
              <a:t>Чжан</a:t>
            </a:r>
            <a:r>
              <a:rPr lang="ru-RU" sz="1900" dirty="0">
                <a:solidFill>
                  <a:srgbClr val="6C0000"/>
                </a:solidFill>
              </a:rPr>
              <a:t>. Ничего у него не было, только молот большой да сильные ловкие руки. Они его и кормили. Бедным был кузнец, но добрым. Односельчане его любили и называли — учитель </a:t>
            </a:r>
            <a:r>
              <a:rPr lang="ru-RU" sz="1900" dirty="0" err="1">
                <a:solidFill>
                  <a:srgbClr val="6C0000"/>
                </a:solidFill>
              </a:rPr>
              <a:t>Чжан</a:t>
            </a:r>
            <a:r>
              <a:rPr lang="ru-RU" sz="1900" dirty="0">
                <a:solidFill>
                  <a:srgbClr val="6C0000"/>
                </a:solidFill>
              </a:rPr>
              <a:t>. Рано потерял кузнец семью, как говорится, на середине пути. Много лет назад умерла жена, горевал он так, словно полнеба на него обрушилось. Где такому бедняку денег взять, чтоб во второй раз жениться? Только и есть у него руки, которые его кормят. Вот и жил кузнец бобылем.</a:t>
            </a:r>
          </a:p>
          <a:p>
            <a:pPr marL="0" indent="-457200" algn="just">
              <a:lnSpc>
                <a:spcPct val="120000"/>
              </a:lnSpc>
              <a:spcBef>
                <a:spcPts val="0"/>
              </a:spcBef>
              <a:buNone/>
            </a:pPr>
            <a:r>
              <a:rPr lang="ru-RU" sz="1900" dirty="0">
                <a:solidFill>
                  <a:srgbClr val="6C0000"/>
                </a:solidFill>
              </a:rPr>
              <a:t>Жил он с дочкой по прозванью </a:t>
            </a:r>
            <a:r>
              <a:rPr lang="ru-RU" sz="1900" dirty="0" err="1">
                <a:solidFill>
                  <a:srgbClr val="6C0000"/>
                </a:solidFill>
              </a:rPr>
              <a:t>Чжэн-чжу</a:t>
            </a:r>
            <a:r>
              <a:rPr lang="ru-RU" sz="1900" dirty="0">
                <a:solidFill>
                  <a:srgbClr val="6C0000"/>
                </a:solidFill>
              </a:rPr>
              <a:t>. Все заботы на нем: и заработать, и за хозяйством присмотреть, и дочь растить — мать ей заменить. Долго ли, коротко ли, сровнялось дочке семнадцать годков. Расцвела она, ну, прямо цветок в саду.</a:t>
            </a:r>
          </a:p>
          <a:p>
            <a:pPr marL="0" indent="0">
              <a:buNone/>
            </a:pPr>
            <a:endParaRPr lang="ru-RU" sz="1800" dirty="0">
              <a:solidFill>
                <a:srgbClr val="128017"/>
              </a:solidFill>
            </a:endParaRPr>
          </a:p>
        </p:txBody>
      </p:sp>
      <p:sp>
        <p:nvSpPr>
          <p:cNvPr id="4" name="Управляющая кнопка: домой 3">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99949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0615" y="450761"/>
            <a:ext cx="7561386" cy="6186309"/>
          </a:xfrm>
          <a:prstGeom prst="rect">
            <a:avLst/>
          </a:prstGeom>
        </p:spPr>
        <p:txBody>
          <a:bodyPr wrap="square">
            <a:spAutoFit/>
          </a:bodyPr>
          <a:lstStyle/>
          <a:p>
            <a:pPr algn="just"/>
            <a:r>
              <a:rPr lang="ru-RU" dirty="0"/>
              <a:t> </a:t>
            </a:r>
            <a:r>
              <a:rPr lang="ru-RU" dirty="0">
                <a:solidFill>
                  <a:srgbClr val="6C0000"/>
                </a:solidFill>
              </a:rPr>
              <a:t>Помещик тоже залез на высокое дерево, на самую вершину, чтобы переждать, пока схлынет вода. Наутро он увидел, что на том же дереве, на большом суку, сидит ещё человек — его работник.</a:t>
            </a:r>
          </a:p>
          <a:p>
            <a:pPr algn="just"/>
            <a:r>
              <a:rPr lang="ru-RU" dirty="0">
                <a:solidFill>
                  <a:srgbClr val="6C0000"/>
                </a:solidFill>
              </a:rPr>
              <a:t>Долго пришлось помещику и работнику сидеть на дереве. Вот уже двое суток они сидят, а вода не уменьшается, наоборот — всё прибывает. Разговорились помещик и его работник. Помещик похвастался:</a:t>
            </a:r>
            <a:br>
              <a:rPr lang="ru-RU" dirty="0">
                <a:solidFill>
                  <a:srgbClr val="6C0000"/>
                </a:solidFill>
              </a:rPr>
            </a:br>
            <a:r>
              <a:rPr lang="ru-RU" dirty="0">
                <a:solidFill>
                  <a:srgbClr val="6C0000"/>
                </a:solidFill>
              </a:rPr>
              <a:t>— Я, на случай, если всё погибнет, взял с собой столько золота, что мне на всю жизнь хватит</a:t>
            </a:r>
            <a:r>
              <a:rPr lang="ru-RU" dirty="0" smtClean="0">
                <a:solidFill>
                  <a:srgbClr val="6C0000"/>
                </a:solidFill>
              </a:rPr>
              <a:t>.</a:t>
            </a:r>
          </a:p>
          <a:p>
            <a:pPr algn="just"/>
            <a:r>
              <a:rPr lang="ru-RU" dirty="0" smtClean="0">
                <a:solidFill>
                  <a:srgbClr val="6C0000"/>
                </a:solidFill>
              </a:rPr>
              <a:t>— </a:t>
            </a:r>
            <a:r>
              <a:rPr lang="ru-RU" dirty="0">
                <a:solidFill>
                  <a:srgbClr val="6C0000"/>
                </a:solidFill>
              </a:rPr>
              <a:t>А у меня нет золота, — сказал работник, — и если у меня всё погибнет, мне и жить негде будет. Помоги мне и дай взаймы немножко твоего золота</a:t>
            </a:r>
            <a:r>
              <a:rPr lang="ru-RU" dirty="0" smtClean="0">
                <a:solidFill>
                  <a:srgbClr val="6C0000"/>
                </a:solidFill>
              </a:rPr>
              <a:t>.</a:t>
            </a:r>
          </a:p>
          <a:p>
            <a:pPr algn="just"/>
            <a:r>
              <a:rPr lang="ru-RU" dirty="0" smtClean="0">
                <a:solidFill>
                  <a:srgbClr val="6C0000"/>
                </a:solidFill>
              </a:rPr>
              <a:t>— </a:t>
            </a:r>
            <a:r>
              <a:rPr lang="ru-RU" dirty="0">
                <a:solidFill>
                  <a:srgbClr val="6C0000"/>
                </a:solidFill>
              </a:rPr>
              <a:t>Нет, брат, я на тебя не рассчитывал, мне самому мало. А ты что ж, ничего не успел захватить</a:t>
            </a:r>
            <a:r>
              <a:rPr lang="ru-RU" dirty="0" smtClean="0">
                <a:solidFill>
                  <a:srgbClr val="6C0000"/>
                </a:solidFill>
              </a:rPr>
              <a:t>?</a:t>
            </a:r>
          </a:p>
          <a:p>
            <a:pPr algn="just"/>
            <a:r>
              <a:rPr lang="ru-RU" dirty="0" smtClean="0">
                <a:solidFill>
                  <a:srgbClr val="6C0000"/>
                </a:solidFill>
              </a:rPr>
              <a:t>— </a:t>
            </a:r>
            <a:r>
              <a:rPr lang="ru-RU" dirty="0">
                <a:solidFill>
                  <a:srgbClr val="6C0000"/>
                </a:solidFill>
              </a:rPr>
              <a:t>У меня были только кукурузные лепёшки, их я и взял с собой.</a:t>
            </a:r>
          </a:p>
          <a:p>
            <a:r>
              <a:rPr lang="ru-RU" dirty="0">
                <a:solidFill>
                  <a:srgbClr val="6C0000"/>
                </a:solidFill>
              </a:rPr>
              <a:t>Услышав о лепёшках, помещик вдруг почувствовал, что он очень хочет есть и попросил у работника лепёшку</a:t>
            </a:r>
            <a:r>
              <a:rPr lang="ru-RU" dirty="0" smtClean="0">
                <a:solidFill>
                  <a:srgbClr val="6C0000"/>
                </a:solidFill>
              </a:rPr>
              <a:t>. </a:t>
            </a:r>
          </a:p>
          <a:p>
            <a:r>
              <a:rPr lang="ru-RU" dirty="0" smtClean="0">
                <a:solidFill>
                  <a:srgbClr val="6C0000"/>
                </a:solidFill>
              </a:rPr>
              <a:t>— </a:t>
            </a:r>
            <a:r>
              <a:rPr lang="ru-RU" dirty="0">
                <a:solidFill>
                  <a:srgbClr val="6C0000"/>
                </a:solidFill>
              </a:rPr>
              <a:t>Нет, хозяин, я на тебя не рассчитывал, мне самому мало, — ответил ему работник.</a:t>
            </a:r>
          </a:p>
          <a:p>
            <a:r>
              <a:rPr lang="ru-RU" dirty="0">
                <a:solidFill>
                  <a:srgbClr val="6C0000"/>
                </a:solidFill>
              </a:rPr>
              <a:t>Прошло ещё два дня. Помещик так проголодался, что уже обещал работнику дать земли и построить ему новый дом, если он даст ему сейчас только кусочек лепёшки.</a:t>
            </a:r>
            <a:br>
              <a:rPr lang="ru-RU" dirty="0">
                <a:solidFill>
                  <a:srgbClr val="6C0000"/>
                </a:solidFill>
              </a:rPr>
            </a:br>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3745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2338" y="743838"/>
            <a:ext cx="7561386" cy="2308324"/>
          </a:xfrm>
          <a:prstGeom prst="rect">
            <a:avLst/>
          </a:prstGeom>
        </p:spPr>
        <p:txBody>
          <a:bodyPr wrap="square">
            <a:spAutoFit/>
          </a:bodyPr>
          <a:lstStyle/>
          <a:p>
            <a:pPr algn="just"/>
            <a:r>
              <a:rPr lang="ru-RU" dirty="0">
                <a:solidFill>
                  <a:srgbClr val="6C0000"/>
                </a:solidFill>
              </a:rPr>
              <a:t>— Мне твои обещания не нужны, — отвечал ему работник, — ты всегда обманывал своих работников, обманешь и меня. Если ты уж очень хочешь есть — купи у меня сейчас лепёшку за золото</a:t>
            </a:r>
            <a:r>
              <a:rPr lang="ru-RU" dirty="0" smtClean="0">
                <a:solidFill>
                  <a:srgbClr val="6C0000"/>
                </a:solidFill>
              </a:rPr>
              <a:t>.</a:t>
            </a:r>
          </a:p>
          <a:p>
            <a:pPr algn="just"/>
            <a:r>
              <a:rPr lang="ru-RU" dirty="0">
                <a:solidFill>
                  <a:srgbClr val="6C0000"/>
                </a:solidFill>
              </a:rPr>
              <a:t>Но помещик ни за что на свете не хотел расстаться со своим золотом.</a:t>
            </a:r>
          </a:p>
          <a:p>
            <a:pPr algn="just"/>
            <a:r>
              <a:rPr lang="ru-RU" dirty="0">
                <a:solidFill>
                  <a:srgbClr val="6C0000"/>
                </a:solidFill>
              </a:rPr>
              <a:t>Ещё через несколько дней вода спала. Работник слез с дерева целым и невредимым. А помещик остался на дереве — он умер от голода, хотя карманы его были полны золота.</a:t>
            </a:r>
          </a:p>
          <a:p>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1104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fsd.multiurok.ru/html/2018/02/10/s_5a7ea6aa56819/img5.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62" t="34184" r="11174" b="10126"/>
          <a:stretch/>
        </p:blipFill>
        <p:spPr bwMode="auto">
          <a:xfrm>
            <a:off x="3078378" y="1769854"/>
            <a:ext cx="3416205" cy="149393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05203" y="599588"/>
            <a:ext cx="7886700" cy="1038671"/>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КАК СОБАКА С КОШКОЙ </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b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ВРАЖДАВАТЬ СТАЛИ</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762000" y="3099668"/>
            <a:ext cx="7666892" cy="3309871"/>
          </a:xfrm>
        </p:spPr>
        <p:txBody>
          <a:bodyPr>
            <a:normAutofit fontScale="77500" lnSpcReduction="20000"/>
          </a:bodyPr>
          <a:lstStyle/>
          <a:p>
            <a:pPr marL="0" indent="0" algn="just">
              <a:lnSpc>
                <a:spcPct val="110000"/>
              </a:lnSpc>
              <a:spcBef>
                <a:spcPts val="0"/>
              </a:spcBef>
              <a:buNone/>
            </a:pPr>
            <a:r>
              <a:rPr lang="ru-RU" sz="2300" dirty="0">
                <a:solidFill>
                  <a:srgbClr val="6C0000"/>
                </a:solidFill>
              </a:rPr>
              <a:t>Жил в старину бедный старик со своей слепой старухой. Детей у них не было, только собака и кошка. Дружно жили звери, так и ходили друг за дружкой, как тень за человеком, и хозяевам верно служили. Уйдет старик из дому, они со старухой дом стерегут, чужого близко не подпускают. Пуще сокровища берегли старики своих любимцев, не били, не ругали. С собакой и кошкой жилось им, горемыкам, не так тоскливо</a:t>
            </a:r>
            <a:r>
              <a:rPr lang="ru-RU" sz="2300" dirty="0" smtClean="0">
                <a:solidFill>
                  <a:srgbClr val="6C0000"/>
                </a:solidFill>
              </a:rPr>
              <a:t>. </a:t>
            </a:r>
            <a:r>
              <a:rPr lang="ru-RU" sz="2300" dirty="0">
                <a:solidFill>
                  <a:srgbClr val="6C0000"/>
                </a:solidFill>
              </a:rPr>
              <a:t>Пошел как-то старик в горы травы накосить. Идет обратно, смотрит — лежит на земле черная змейка, видать, оголодала, с места двинуться не может. Пожалел старик змейку, спрятал за пазуху, пошел своей дорогой. Пришел домой, выходил змейку, откормил. Но вот однажды говорит ей старик</a:t>
            </a:r>
            <a:r>
              <a:rPr lang="ru-RU" sz="2300" dirty="0" smtClean="0">
                <a:solidFill>
                  <a:srgbClr val="6C0000"/>
                </a:solidFill>
              </a:rPr>
              <a:t>: </a:t>
            </a:r>
          </a:p>
          <a:p>
            <a:pPr marL="0" indent="0" algn="just">
              <a:lnSpc>
                <a:spcPct val="110000"/>
              </a:lnSpc>
              <a:spcBef>
                <a:spcPts val="0"/>
              </a:spcBef>
              <a:buNone/>
            </a:pPr>
            <a:r>
              <a:rPr lang="ru-RU" sz="2300" dirty="0" smtClean="0">
                <a:solidFill>
                  <a:srgbClr val="6C0000"/>
                </a:solidFill>
              </a:rPr>
              <a:t>— </a:t>
            </a:r>
            <a:r>
              <a:rPr lang="ru-RU" sz="2300" dirty="0">
                <a:solidFill>
                  <a:srgbClr val="6C0000"/>
                </a:solidFill>
              </a:rPr>
              <a:t>Иди-ка ты из нашего дома, змейка. Рис у нас перевелся, травы больше нет — нечем нам тебя кормить!</a:t>
            </a:r>
            <a:endParaRPr lang="ru-RU" sz="2300" dirty="0" smtClean="0">
              <a:solidFill>
                <a:srgbClr val="6C0000"/>
              </a:solidFill>
            </a:endParaRPr>
          </a:p>
          <a:p>
            <a:pPr marL="0" indent="0" algn="just">
              <a:buNone/>
            </a:pPr>
            <a:endParaRPr lang="ru-RU" sz="1800" dirty="0">
              <a:solidFill>
                <a:srgbClr val="C00000"/>
              </a:solidFill>
            </a:endParaRPr>
          </a:p>
        </p:txBody>
      </p:sp>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53112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9854" y="437386"/>
            <a:ext cx="7645592" cy="5909310"/>
          </a:xfrm>
          <a:prstGeom prst="rect">
            <a:avLst/>
          </a:prstGeom>
        </p:spPr>
        <p:txBody>
          <a:bodyPr wrap="square">
            <a:spAutoFit/>
          </a:bodyPr>
          <a:lstStyle/>
          <a:p>
            <a:pPr algn="just"/>
            <a:r>
              <a:rPr lang="ru-RU" dirty="0">
                <a:solidFill>
                  <a:srgbClr val="6C0000"/>
                </a:solidFill>
              </a:rPr>
              <a:t>Кивнула змейка головой и говорит:</a:t>
            </a:r>
          </a:p>
          <a:p>
            <a:pPr algn="just"/>
            <a:r>
              <a:rPr lang="ru-RU" dirty="0">
                <a:solidFill>
                  <a:srgbClr val="6C0000"/>
                </a:solidFill>
              </a:rPr>
              <a:t>— Добрый дедушка, если б не ты, умерла бы я с голоду. Да вот не знаю, как отблагодарить тебя. Только и есть у меня что собственный хвост. Возьми его, положи в деревянную шкатулку и схорони подальше, чтобы никто чужой не увидел. А как понадобятся деньги, потряси — посыплются из хвоста </a:t>
            </a:r>
            <a:r>
              <a:rPr lang="ru-RU" dirty="0" smtClean="0">
                <a:solidFill>
                  <a:srgbClr val="6C0000"/>
                </a:solidFill>
              </a:rPr>
              <a:t>монеты. Согласился </a:t>
            </a:r>
            <a:r>
              <a:rPr lang="ru-RU" dirty="0">
                <a:solidFill>
                  <a:srgbClr val="6C0000"/>
                </a:solidFill>
              </a:rPr>
              <a:t>старик. И только отрубил у змейки хвост, как она исчезла. Положил старик змеиный хвост в деревянную шкатулку, шкатулку закопал за кухней, куда никто чужой не </a:t>
            </a:r>
            <a:r>
              <a:rPr lang="ru-RU" dirty="0" smtClean="0">
                <a:solidFill>
                  <a:srgbClr val="6C0000"/>
                </a:solidFill>
              </a:rPr>
              <a:t>заглядывал. Только </a:t>
            </a:r>
            <a:r>
              <a:rPr lang="ru-RU" dirty="0">
                <a:solidFill>
                  <a:srgbClr val="6C0000"/>
                </a:solidFill>
              </a:rPr>
              <a:t>переведутся у стариков деньги, выкопают они заветную шкатулку, достанут змеиный хвост, потрясут, на пол медные монеты со звоном посыплются. Соберет старик монеты, отправится на базар, купит масла, соли, риса, хвороста. Вернется домой, еду варит. Сварит и разделит на четыре части: одну — старухе, другую — собаке, третью — кошке, а четвертую — себе. Так и жили они, не ведая </a:t>
            </a:r>
            <a:r>
              <a:rPr lang="ru-RU" dirty="0" smtClean="0">
                <a:solidFill>
                  <a:srgbClr val="6C0000"/>
                </a:solidFill>
              </a:rPr>
              <a:t>нужды. Но </a:t>
            </a:r>
            <a:r>
              <a:rPr lang="ru-RU" dirty="0">
                <a:solidFill>
                  <a:srgbClr val="6C0000"/>
                </a:solidFill>
              </a:rPr>
              <a:t>вот однажды постучался к старикам бродячий торговец. Боязно ему было одному темной ночью по дороге идти, вот и попросился заночевать. Впустил его </a:t>
            </a:r>
            <a:r>
              <a:rPr lang="ru-RU" dirty="0" smtClean="0">
                <a:solidFill>
                  <a:srgbClr val="6C0000"/>
                </a:solidFill>
              </a:rPr>
              <a:t>старик. А </a:t>
            </a:r>
            <a:r>
              <a:rPr lang="ru-RU" dirty="0">
                <a:solidFill>
                  <a:srgbClr val="6C0000"/>
                </a:solidFill>
              </a:rPr>
              <a:t>на другой день, еще до рассвета, прошел старик тихонько за кухню, достал из шкатулки змеиный хвост, потряс его. И на землю медяки посыпались. Только и слышно: </a:t>
            </a:r>
            <a:r>
              <a:rPr lang="ru-RU" dirty="0" err="1">
                <a:solidFill>
                  <a:srgbClr val="6C0000"/>
                </a:solidFill>
              </a:rPr>
              <a:t>цзян</a:t>
            </a:r>
            <a:r>
              <a:rPr lang="ru-RU" dirty="0">
                <a:solidFill>
                  <a:srgbClr val="6C0000"/>
                </a:solidFill>
              </a:rPr>
              <a:t>-</a:t>
            </a:r>
            <a:r>
              <a:rPr lang="ru-RU" dirty="0" err="1">
                <a:solidFill>
                  <a:srgbClr val="6C0000"/>
                </a:solidFill>
              </a:rPr>
              <a:t>цэян</a:t>
            </a:r>
            <a:r>
              <a:rPr lang="ru-RU" dirty="0">
                <a:solidFill>
                  <a:srgbClr val="6C0000"/>
                </a:solidFill>
              </a:rPr>
              <a:t>-</a:t>
            </a:r>
            <a:r>
              <a:rPr lang="ru-RU" dirty="0" err="1">
                <a:solidFill>
                  <a:srgbClr val="6C0000"/>
                </a:solidFill>
              </a:rPr>
              <a:t>хуа</a:t>
            </a:r>
            <a:r>
              <a:rPr lang="ru-RU" dirty="0">
                <a:solidFill>
                  <a:srgbClr val="6C0000"/>
                </a:solidFill>
              </a:rPr>
              <a:t>-лан. Торговец все это через окно видел. Только ушел старик из дому, как он тотчас же вскочил, откопал драгоценную шкатулку, сунул в корзину, поднял коромысло и ходу.</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8924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217" y="425002"/>
            <a:ext cx="7946265" cy="5909310"/>
          </a:xfrm>
          <a:prstGeom prst="rect">
            <a:avLst/>
          </a:prstGeom>
        </p:spPr>
        <p:txBody>
          <a:bodyPr wrap="square">
            <a:spAutoFit/>
          </a:bodyPr>
          <a:lstStyle/>
          <a:p>
            <a:pPr algn="just"/>
            <a:r>
              <a:rPr lang="ru-RU" dirty="0">
                <a:solidFill>
                  <a:srgbClr val="6C0000"/>
                </a:solidFill>
              </a:rPr>
              <a:t>Вернулся старик домой, а старуха плачет, да так жалобно. Спрашивает- старик:</a:t>
            </a:r>
          </a:p>
          <a:p>
            <a:pPr algn="just"/>
            <a:r>
              <a:rPr lang="ru-RU" dirty="0">
                <a:solidFill>
                  <a:srgbClr val="6C0000"/>
                </a:solidFill>
              </a:rPr>
              <a:t>— Какая беда приключилась?</a:t>
            </a:r>
          </a:p>
          <a:p>
            <a:pPr algn="just"/>
            <a:r>
              <a:rPr lang="ru-RU" dirty="0">
                <a:solidFill>
                  <a:srgbClr val="6C0000"/>
                </a:solidFill>
              </a:rPr>
              <a:t>А старуха отвечает:</a:t>
            </a:r>
          </a:p>
          <a:p>
            <a:pPr algn="just"/>
            <a:r>
              <a:rPr lang="ru-RU" dirty="0">
                <a:solidFill>
                  <a:srgbClr val="6C0000"/>
                </a:solidFill>
              </a:rPr>
              <a:t>— Шкатулку нашу драгоценную бродячий торговец унес!</a:t>
            </a:r>
          </a:p>
          <a:p>
            <a:pPr algn="just"/>
            <a:r>
              <a:rPr lang="ru-RU" dirty="0">
                <a:solidFill>
                  <a:srgbClr val="6C0000"/>
                </a:solidFill>
              </a:rPr>
              <a:t>Не поверил старик:</a:t>
            </a:r>
          </a:p>
          <a:p>
            <a:pPr algn="just"/>
            <a:r>
              <a:rPr lang="ru-RU" dirty="0">
                <a:solidFill>
                  <a:srgbClr val="6C0000"/>
                </a:solidFill>
              </a:rPr>
              <a:t>— Ты что это плетешь, старая? Схоронил я ее далеко да глубоко. Как же мог он ее найти? Видать, не там ты искала, где надо.</a:t>
            </a:r>
          </a:p>
          <a:p>
            <a:pPr algn="just"/>
            <a:r>
              <a:rPr lang="ru-RU" dirty="0">
                <a:solidFill>
                  <a:srgbClr val="6C0000"/>
                </a:solidFill>
              </a:rPr>
              <a:t>Сказал так старик и сам за кухню пошел. Искал-искал — ничего не нашел.</a:t>
            </a:r>
          </a:p>
          <a:p>
            <a:pPr algn="just"/>
            <a:r>
              <a:rPr lang="ru-RU" dirty="0">
                <a:solidFill>
                  <a:srgbClr val="6C0000"/>
                </a:solidFill>
              </a:rPr>
              <a:t>Пригорюнились старик со старухой. Старик тяжко вздыхает, а старуха слезами заливается. Тут как раз кошка с собакой со двора воротились завтракать вместе с хозяевами. А у хозяев лица печальные, брови хмурые, чуют кошка с собакой, что беда приключилась, а что за беда — не знают. Поглядел на них старик, вздохнул и говорит:</a:t>
            </a:r>
          </a:p>
          <a:p>
            <a:pPr algn="just"/>
            <a:r>
              <a:rPr lang="ru-RU" dirty="0">
                <a:solidFill>
                  <a:srgbClr val="6C0000"/>
                </a:solidFill>
              </a:rPr>
              <a:t>— Унес злодей-торговец нашу шкатулку. Бегите скорее! Догнать его надо!</a:t>
            </a:r>
            <a:br>
              <a:rPr lang="ru-RU" dirty="0">
                <a:solidFill>
                  <a:srgbClr val="6C0000"/>
                </a:solidFill>
              </a:rPr>
            </a:br>
            <a:r>
              <a:rPr lang="ru-RU" dirty="0">
                <a:solidFill>
                  <a:srgbClr val="6C0000"/>
                </a:solidFill>
              </a:rPr>
              <a:t>— Бежим, может, поймаем его, — сказала собака кошке, — видишь, как убиваются наши благодетели!</a:t>
            </a:r>
          </a:p>
          <a:p>
            <a:pPr algn="just"/>
            <a:r>
              <a:rPr lang="ru-RU" dirty="0">
                <a:solidFill>
                  <a:srgbClr val="6C0000"/>
                </a:solidFill>
              </a:rPr>
              <a:t>Выскочили они из дому и в путь отправились. Идут, вынюхивают все, высматривают — нигде нет драгоценной шкатулки. И решили они идти к торговцу. А дом его за рекой стоял.</a:t>
            </a:r>
          </a:p>
          <a:p>
            <a:pPr algn="just"/>
            <a:r>
              <a:rPr lang="ru-RU" dirty="0">
                <a:solidFill>
                  <a:srgbClr val="6C0000"/>
                </a:solidFill>
              </a:rPr>
              <a:t>Подошли они к реке, река бурлит, волны на ней пенятся. Кошка в комок съежилась от страха.</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215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580" y="515155"/>
            <a:ext cx="7856113" cy="6186309"/>
          </a:xfrm>
          <a:prstGeom prst="rect">
            <a:avLst/>
          </a:prstGeom>
        </p:spPr>
        <p:txBody>
          <a:bodyPr wrap="square">
            <a:spAutoFit/>
          </a:bodyPr>
          <a:lstStyle/>
          <a:p>
            <a:pPr algn="just"/>
            <a:r>
              <a:rPr lang="ru-RU" dirty="0">
                <a:solidFill>
                  <a:srgbClr val="C00000"/>
                </a:solidFill>
              </a:rPr>
              <a:t> </a:t>
            </a:r>
            <a:r>
              <a:rPr lang="ru-RU" dirty="0">
                <a:solidFill>
                  <a:srgbClr val="6C0000"/>
                </a:solidFill>
              </a:rPr>
              <a:t>Не бойся, — подбадривает ее собака, — как-нибудь переберемся на тот берег, я ведь умею плавать. А без шкатулки нам лучше домой не возвращаться.</a:t>
            </a:r>
          </a:p>
          <a:p>
            <a:pPr algn="just"/>
            <a:r>
              <a:rPr lang="ru-RU" dirty="0">
                <a:solidFill>
                  <a:srgbClr val="6C0000"/>
                </a:solidFill>
              </a:rPr>
              <a:t>Увидела кошка, что собака такая храбрая, сама расхрабрилась и вскочила ей на спину. Переплыли они реку и очутились в маленькой деревушке. Идут по деревушке, в каждый двор заглядывают, ни одного не пропускают. Вдруг видят — стоит во дворе большой дом, народу видимо-невидимо, кто в красном, кто в зеленом, — к свадьбе готовятся. И признали они в женихе того самого торговца, который у старика ночевал.</a:t>
            </a:r>
          </a:p>
          <a:p>
            <a:pPr algn="just"/>
            <a:r>
              <a:rPr lang="ru-RU" dirty="0">
                <a:solidFill>
                  <a:srgbClr val="6C0000"/>
                </a:solidFill>
              </a:rPr>
              <a:t>— Иди в дом, — говорит собака кошке на ухо, — разузнай, где схоронил торговец заветную шкатулку. Я бы сама пошла, да боюсь, приметят меня. А как узнаешь, сразу беги за околицу, я буду ждать тебя под ивой.</a:t>
            </a:r>
          </a:p>
          <a:p>
            <a:pPr algn="just"/>
            <a:r>
              <a:rPr lang="ru-RU" dirty="0">
                <a:solidFill>
                  <a:srgbClr val="6C0000"/>
                </a:solidFill>
              </a:rPr>
              <a:t>Кивнула кошка головой, мяукнула, взобралась на крышу, с крыши прямехонько во двор прыгнула, а со двора, через маленькое оконце, пролезла в спальню. Ищет кошка заветную шкатулку, все углы обшарила, нигде нет. Уселась кошка под кровать и думает, как же ей быть. Вдруг видит — из сундука, который в спальне стоял, мышка вылезла. Бросилась на нее кошка, а мышь дрожит в кошачьих лапах, отпустить просит. Говорит ей кошка с безразличным видом:</a:t>
            </a:r>
          </a:p>
          <a:p>
            <a:pPr algn="just"/>
            <a:r>
              <a:rPr lang="ru-RU" dirty="0">
                <a:solidFill>
                  <a:srgbClr val="6C0000"/>
                </a:solidFill>
              </a:rPr>
              <a:t>— Поможешь мне в одном деле, отпущу</a:t>
            </a:r>
            <a:r>
              <a:rPr lang="ru-RU" dirty="0" smtClean="0">
                <a:solidFill>
                  <a:srgbClr val="6C0000"/>
                </a:solidFill>
              </a:rPr>
              <a:t>.</a:t>
            </a:r>
          </a:p>
          <a:p>
            <a:pPr algn="just"/>
            <a:r>
              <a:rPr lang="ru-RU" dirty="0">
                <a:solidFill>
                  <a:srgbClr val="C00000"/>
                </a:solidFill>
              </a:rPr>
              <a:t/>
            </a:r>
            <a:br>
              <a:rPr lang="ru-RU" dirty="0">
                <a:solidFill>
                  <a:srgbClr val="C00000"/>
                </a:solidFill>
              </a:rPr>
            </a:br>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9859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976" y="528034"/>
            <a:ext cx="7588132" cy="5909310"/>
          </a:xfrm>
          <a:prstGeom prst="rect">
            <a:avLst/>
          </a:prstGeom>
        </p:spPr>
        <p:txBody>
          <a:bodyPr wrap="square">
            <a:spAutoFit/>
          </a:bodyPr>
          <a:lstStyle/>
          <a:p>
            <a:pPr algn="just"/>
            <a:r>
              <a:rPr lang="ru-RU" dirty="0">
                <a:solidFill>
                  <a:srgbClr val="6C0000"/>
                </a:solidFill>
              </a:rPr>
              <a:t>— Все сделаю, царица кошка, только прикажи, — пропищала мышка.</a:t>
            </a:r>
            <a:br>
              <a:rPr lang="ru-RU" dirty="0">
                <a:solidFill>
                  <a:srgbClr val="6C0000"/>
                </a:solidFill>
              </a:rPr>
            </a:br>
            <a:r>
              <a:rPr lang="ru-RU" dirty="0">
                <a:solidFill>
                  <a:srgbClr val="6C0000"/>
                </a:solidFill>
              </a:rPr>
              <a:t>— Полезай в хозяйский сундук, посмотри, нет ли там деревянной шкатулки. Если найдешь, быстрее тащи сюда.</a:t>
            </a:r>
          </a:p>
          <a:p>
            <a:pPr algn="just"/>
            <a:r>
              <a:rPr lang="ru-RU" dirty="0">
                <a:solidFill>
                  <a:srgbClr val="6C0000"/>
                </a:solidFill>
              </a:rPr>
              <a:t>Залезла мышь в сундук, вмиг вытащила заветную шкатулку и с низким поклоном передала ее кошке. Кошка схватила шкатулку и пустилась наутек.</a:t>
            </a:r>
          </a:p>
          <a:p>
            <a:pPr algn="just"/>
            <a:r>
              <a:rPr lang="ru-RU" dirty="0">
                <a:solidFill>
                  <a:srgbClr val="6C0000"/>
                </a:solidFill>
              </a:rPr>
              <a:t>Увидел торговец кошку и как закричит:</a:t>
            </a:r>
          </a:p>
          <a:p>
            <a:pPr algn="just"/>
            <a:r>
              <a:rPr lang="ru-RU" dirty="0">
                <a:solidFill>
                  <a:srgbClr val="6C0000"/>
                </a:solidFill>
              </a:rPr>
              <a:t>— Держите кошку! Она украла сокровище! Держите ее!</a:t>
            </a:r>
          </a:p>
          <a:p>
            <a:pPr algn="just"/>
            <a:r>
              <a:rPr lang="ru-RU" dirty="0">
                <a:solidFill>
                  <a:srgbClr val="6C0000"/>
                </a:solidFill>
              </a:rPr>
              <a:t>Бросились люди за кошкой вдогонку, а она через стену шмыг, только ее и видели. Прибежала за околицу, а там ее собака под ивой дожидается, и двинулись они в обратный путь. Идут не нарадуются. Когда подошли к реке, собака строго-настрого приказала кошке:</a:t>
            </a:r>
          </a:p>
          <a:p>
            <a:pPr algn="just"/>
            <a:r>
              <a:rPr lang="ru-RU" dirty="0">
                <a:solidFill>
                  <a:srgbClr val="6C0000"/>
                </a:solidFill>
              </a:rPr>
              <a:t>— Увидишь рыбу или рака, смотри, рта не разевай, не то уронишь шкатулку в воду.</a:t>
            </a:r>
          </a:p>
          <a:p>
            <a:pPr algn="just"/>
            <a:r>
              <a:rPr lang="ru-RU" dirty="0">
                <a:solidFill>
                  <a:srgbClr val="6C0000"/>
                </a:solidFill>
              </a:rPr>
              <a:t>Теперь кошка больше не боялась через реку плыть. Она с важностью сидела на спине у собаки и воображала, как станут ее благодарить хозяева. Доплыли они до середины реки, вдруг видят — рыбешки в воде резвятся. У кошки даже слюнки потекли, не выдержала она и как закричит:</a:t>
            </a:r>
          </a:p>
          <a:p>
            <a:pPr algn="just"/>
            <a:r>
              <a:rPr lang="ru-RU" dirty="0">
                <a:solidFill>
                  <a:srgbClr val="6C0000"/>
                </a:solidFill>
              </a:rPr>
              <a:t>— Ой, сколько рыбы!</a:t>
            </a:r>
          </a:p>
          <a:p>
            <a:pPr algn="just"/>
            <a:r>
              <a:rPr lang="ru-RU" dirty="0">
                <a:solidFill>
                  <a:srgbClr val="6C0000"/>
                </a:solidFill>
              </a:rPr>
              <a:t>Хлюп — это шкатулка упала в воду и пошла ко дну.</a:t>
            </a:r>
          </a:p>
          <a:p>
            <a:pPr algn="just"/>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5529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1369" y="540913"/>
            <a:ext cx="7753081" cy="5632311"/>
          </a:xfrm>
          <a:prstGeom prst="rect">
            <a:avLst/>
          </a:prstGeom>
        </p:spPr>
        <p:txBody>
          <a:bodyPr wrap="square">
            <a:spAutoFit/>
          </a:bodyPr>
          <a:lstStyle/>
          <a:p>
            <a:pPr algn="just"/>
            <a:r>
              <a:rPr lang="ru-RU" dirty="0">
                <a:solidFill>
                  <a:srgbClr val="6C0000"/>
                </a:solidFill>
              </a:rPr>
              <a:t>— Говорил я тебе, чтоб ты рта не разевала да помалкивала. Как же теперь быть?</a:t>
            </a:r>
          </a:p>
          <a:p>
            <a:pPr algn="just"/>
            <a:r>
              <a:rPr lang="ru-RU" dirty="0">
                <a:solidFill>
                  <a:srgbClr val="6C0000"/>
                </a:solidFill>
              </a:rPr>
              <a:t>Приплыла собака с кошкой к берегу, кошку оставила, а сама на середину реки воротилась. Насилу вытащила из воды драгоценную шкатулку.</a:t>
            </a:r>
          </a:p>
          <a:p>
            <a:pPr algn="just"/>
            <a:r>
              <a:rPr lang="ru-RU" dirty="0">
                <a:solidFill>
                  <a:srgbClr val="6C0000"/>
                </a:solidFill>
              </a:rPr>
              <a:t>Устала собака, присела отдохнуть, глаза закрыла и не заметила, как задремала. А кошка тем временем схватила шкатулку и побежала домой.</a:t>
            </a:r>
          </a:p>
          <a:p>
            <a:pPr algn="just"/>
            <a:r>
              <a:rPr lang="ru-RU" dirty="0">
                <a:solidFill>
                  <a:srgbClr val="6C0000"/>
                </a:solidFill>
              </a:rPr>
              <a:t>Увидел старик, что кошка шкатулку принесла, обрадовался, бросился к старухе, чтоб добрую весть ей сообщить. И стали они наперебой расхваливать кошку: какая она ловкая и проворная. Открыл старик шкатулку, достал змеиный хвост, тряхнул — на пол медные монеты посыпались, звенят. Накупил старик всякой всячины, приготовил разные вкусные кушанья, стал кошку потчевать. Уселась кошка поудобнее, но не успела за еду приняться, как видит — бежит собака.</a:t>
            </a:r>
          </a:p>
          <a:p>
            <a:pPr algn="just"/>
            <a:r>
              <a:rPr lang="ru-RU" dirty="0">
                <a:solidFill>
                  <a:srgbClr val="6C0000"/>
                </a:solidFill>
              </a:rPr>
              <a:t>— Ах ты, дармоедка! Только и знаешь, что брюхо набивать! — накинулся на нее хозяин.</a:t>
            </a:r>
          </a:p>
          <a:p>
            <a:pPr algn="just"/>
            <a:r>
              <a:rPr lang="ru-RU" dirty="0">
                <a:solidFill>
                  <a:srgbClr val="6C0000"/>
                </a:solidFill>
              </a:rPr>
              <a:t>А кошка знай уплетает. Хоть бы словечко вымолвила. Так хотелось собаке попить да поесть, но ничего вкусного ей не досталось, пришлось довольствоваться остатками супа и риса.</a:t>
            </a:r>
          </a:p>
          <a:p>
            <a:pPr algn="just"/>
            <a:r>
              <a:rPr lang="ru-RU" dirty="0">
                <a:solidFill>
                  <a:srgbClr val="6C0000"/>
                </a:solidFill>
              </a:rPr>
              <a:t>С тех пор возненавидела собака кошку. Как увидит, сразу норовит схватить за </a:t>
            </a:r>
            <a:r>
              <a:rPr lang="ru-RU" dirty="0" smtClean="0">
                <a:solidFill>
                  <a:srgbClr val="6C0000"/>
                </a:solidFill>
              </a:rPr>
              <a:t>горло. Так </a:t>
            </a:r>
            <a:r>
              <a:rPr lang="ru-RU" dirty="0">
                <a:solidFill>
                  <a:srgbClr val="6C0000"/>
                </a:solidFill>
              </a:rPr>
              <a:t>и пошла у них вражда.</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65617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КРАСНАЯ ЛИЛИЯ</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926123" y="1442434"/>
            <a:ext cx="3052458" cy="4734529"/>
          </a:xfrm>
        </p:spPr>
        <p:txBody>
          <a:bodyPr>
            <a:normAutofit lnSpcReduction="10000"/>
          </a:bodyPr>
          <a:lstStyle/>
          <a:p>
            <a:pPr marL="0" indent="0" algn="just">
              <a:buNone/>
            </a:pPr>
            <a:r>
              <a:rPr lang="ru-RU" sz="1800" dirty="0">
                <a:solidFill>
                  <a:srgbClr val="6C0000"/>
                </a:solidFill>
              </a:rPr>
              <a:t>Жил когда-то в горах одинокий юноша </a:t>
            </a:r>
            <a:r>
              <a:rPr lang="ru-RU" sz="1800" dirty="0" err="1">
                <a:solidFill>
                  <a:srgbClr val="6C0000"/>
                </a:solidFill>
              </a:rPr>
              <a:t>Дулинь</a:t>
            </a:r>
            <a:r>
              <a:rPr lang="ru-RU" sz="1800" dirty="0">
                <a:solidFill>
                  <a:srgbClr val="6C0000"/>
                </a:solidFill>
              </a:rPr>
              <a:t>. На горном склоне обрабатывал он свое поле и сеял рис. Солнце палило нещадно, крупные, как соевые бобы, капли пота катились по лицу и груди юноши и стекали в расщелину меж камнями.</a:t>
            </a:r>
            <a:br>
              <a:rPr lang="ru-RU" sz="1800" dirty="0">
                <a:solidFill>
                  <a:srgbClr val="6C0000"/>
                </a:solidFill>
              </a:rPr>
            </a:br>
            <a:r>
              <a:rPr lang="ru-RU" sz="1800" dirty="0">
                <a:solidFill>
                  <a:srgbClr val="6C0000"/>
                </a:solidFill>
              </a:rPr>
              <a:t>Вскоре в этой расщелине, прямо на камнях, выросла лилия с гибким стеблем и ярко-зелеными листьями. Распустившийся цветок, прекрасный, как белая яшма, ярко блестел под солнцем и, покачиваясь на легком ветерке, нежно напевал: «И-и, я-я</a:t>
            </a:r>
            <a:r>
              <a:rPr lang="ru-RU" sz="1800" dirty="0" smtClean="0">
                <a:solidFill>
                  <a:srgbClr val="6C0000"/>
                </a:solidFill>
              </a:rPr>
              <a:t>!» </a:t>
            </a:r>
            <a:r>
              <a:rPr lang="ru-RU" sz="1800" dirty="0" err="1">
                <a:solidFill>
                  <a:srgbClr val="6C0000"/>
                </a:solidFill>
              </a:rPr>
              <a:t>Дулинь</a:t>
            </a:r>
            <a:r>
              <a:rPr lang="ru-RU" sz="1800" dirty="0">
                <a:solidFill>
                  <a:srgbClr val="6C0000"/>
                </a:solidFill>
              </a:rPr>
              <a:t> стоял, опираясь на мотыгу, и удивлялся:</a:t>
            </a:r>
          </a:p>
        </p:txBody>
      </p:sp>
      <p:pic>
        <p:nvPicPr>
          <p:cNvPr id="10242" name="Picture 2" descr="https://img-fotki.yandex.ru/get/9765/224845352.36/0_c0595_8bcc68b_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582" y="1468191"/>
            <a:ext cx="4333490" cy="446897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8910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6" y="515155"/>
            <a:ext cx="7881870" cy="5632311"/>
          </a:xfrm>
          <a:prstGeom prst="rect">
            <a:avLst/>
          </a:prstGeom>
        </p:spPr>
        <p:txBody>
          <a:bodyPr wrap="square">
            <a:spAutoFit/>
          </a:bodyPr>
          <a:lstStyle/>
          <a:p>
            <a:pPr algn="just"/>
            <a:r>
              <a:rPr lang="ru-RU" dirty="0">
                <a:solidFill>
                  <a:srgbClr val="6C0000"/>
                </a:solidFill>
              </a:rPr>
              <a:t>— Вот чудо! На камне вырос цветок, и он поет песни! День за днем работал юноша на своем поле, а удивительный цветок из расщелины напевал ему ласковую песенку. И чем сильнее уставал </a:t>
            </a:r>
            <a:r>
              <a:rPr lang="ru-RU" dirty="0" err="1">
                <a:solidFill>
                  <a:srgbClr val="6C0000"/>
                </a:solidFill>
              </a:rPr>
              <a:t>Дулинь</a:t>
            </a:r>
            <a:r>
              <a:rPr lang="ru-RU" dirty="0">
                <a:solidFill>
                  <a:srgbClr val="6C0000"/>
                </a:solidFill>
              </a:rPr>
              <a:t>, тем </a:t>
            </a:r>
            <a:r>
              <a:rPr lang="ru-RU" dirty="0" err="1">
                <a:solidFill>
                  <a:srgbClr val="6C0000"/>
                </a:solidFill>
              </a:rPr>
              <a:t>нежней</a:t>
            </a:r>
            <a:r>
              <a:rPr lang="ru-RU" dirty="0">
                <a:solidFill>
                  <a:srgbClr val="6C0000"/>
                </a:solidFill>
              </a:rPr>
              <a:t> пела лилия.</a:t>
            </a:r>
            <a:br>
              <a:rPr lang="ru-RU" dirty="0">
                <a:solidFill>
                  <a:srgbClr val="6C0000"/>
                </a:solidFill>
              </a:rPr>
            </a:br>
            <a:r>
              <a:rPr lang="ru-RU" dirty="0">
                <a:solidFill>
                  <a:srgbClr val="6C0000"/>
                </a:solidFill>
              </a:rPr>
              <a:t>Однажды утром </a:t>
            </a:r>
            <a:r>
              <a:rPr lang="ru-RU" dirty="0" err="1">
                <a:solidFill>
                  <a:srgbClr val="6C0000"/>
                </a:solidFill>
              </a:rPr>
              <a:t>Дулинь</a:t>
            </a:r>
            <a:r>
              <a:rPr lang="ru-RU" dirty="0">
                <a:solidFill>
                  <a:srgbClr val="6C0000"/>
                </a:solidFill>
              </a:rPr>
              <a:t> пришел на поле и увидел, что цветок помяли дикие звери и он лежит на земле. Юноша помог ему подняться и сказал:</a:t>
            </a:r>
            <a:br>
              <a:rPr lang="ru-RU" dirty="0">
                <a:solidFill>
                  <a:srgbClr val="6C0000"/>
                </a:solidFill>
              </a:rPr>
            </a:br>
            <a:r>
              <a:rPr lang="ru-RU" dirty="0">
                <a:solidFill>
                  <a:srgbClr val="6C0000"/>
                </a:solidFill>
              </a:rPr>
              <a:t>— Бедная лилия! Здесь бродят дикие кабаны и дует сильный ветер. Возьму-ка я тебя в свою </a:t>
            </a:r>
            <a:r>
              <a:rPr lang="ru-RU" dirty="0" smtClean="0">
                <a:solidFill>
                  <a:srgbClr val="6C0000"/>
                </a:solidFill>
              </a:rPr>
              <a:t>хижину!</a:t>
            </a:r>
          </a:p>
          <a:p>
            <a:pPr algn="just"/>
            <a:r>
              <a:rPr lang="ru-RU" dirty="0" smtClean="0">
                <a:solidFill>
                  <a:srgbClr val="6C0000"/>
                </a:solidFill>
              </a:rPr>
              <a:t>Он </a:t>
            </a:r>
            <a:r>
              <a:rPr lang="ru-RU" dirty="0">
                <a:solidFill>
                  <a:srgbClr val="6C0000"/>
                </a:solidFill>
              </a:rPr>
              <a:t>выкопал цветок из расщелины, принес домой и посадил в ступку для риса. Утром юноша уходил в горы работать, а по вечерам при свете лампы плёл </a:t>
            </a:r>
            <a:r>
              <a:rPr lang="ru-RU" dirty="0" smtClean="0">
                <a:solidFill>
                  <a:srgbClr val="6C0000"/>
                </a:solidFill>
              </a:rPr>
              <a:t>корзины. Он </a:t>
            </a:r>
            <a:r>
              <a:rPr lang="ru-RU" dirty="0">
                <a:solidFill>
                  <a:srgbClr val="6C0000"/>
                </a:solidFill>
              </a:rPr>
              <a:t>вдыхал аромат чудесной лилии, слушал ее тихую песенку, и с лица его не сходила улыбка</a:t>
            </a:r>
            <a:r>
              <a:rPr lang="ru-RU" dirty="0" smtClean="0">
                <a:solidFill>
                  <a:srgbClr val="6C0000"/>
                </a:solidFill>
              </a:rPr>
              <a:t>. </a:t>
            </a:r>
            <a:r>
              <a:rPr lang="ru-RU" dirty="0">
                <a:solidFill>
                  <a:srgbClr val="6C0000"/>
                </a:solidFill>
              </a:rPr>
              <a:t>Подошел праздник Середины Осени. В этот вечер за окном ярко светила луна, а комната освещалась красным светом лампы. </a:t>
            </a:r>
            <a:r>
              <a:rPr lang="ru-RU" dirty="0" err="1">
                <a:solidFill>
                  <a:srgbClr val="6C0000"/>
                </a:solidFill>
              </a:rPr>
              <a:t>Дулинь</a:t>
            </a:r>
            <a:r>
              <a:rPr lang="ru-RU" dirty="0">
                <a:solidFill>
                  <a:srgbClr val="6C0000"/>
                </a:solidFill>
              </a:rPr>
              <a:t>, как обычно, плел корзину. Вдруг лампа ярко вспыхнула, и в ней расцвел большой красный цветок лилии. Из цветка выпрыгнула красивая девушка в белом платье и звонко </a:t>
            </a:r>
            <a:r>
              <a:rPr lang="ru-RU" dirty="0" smtClean="0">
                <a:solidFill>
                  <a:srgbClr val="6C0000"/>
                </a:solidFill>
              </a:rPr>
              <a:t>запела:</a:t>
            </a:r>
          </a:p>
          <a:p>
            <a:r>
              <a:rPr lang="ru-RU" dirty="0" smtClean="0">
                <a:solidFill>
                  <a:srgbClr val="6C0000"/>
                </a:solidFill>
              </a:rPr>
              <a:t>Лилия </a:t>
            </a:r>
            <a:r>
              <a:rPr lang="ru-RU" dirty="0">
                <a:solidFill>
                  <a:srgbClr val="6C0000"/>
                </a:solidFill>
              </a:rPr>
              <a:t>красным пылает огнём,</a:t>
            </a:r>
            <a:br>
              <a:rPr lang="ru-RU" dirty="0">
                <a:solidFill>
                  <a:srgbClr val="6C0000"/>
                </a:solidFill>
              </a:rPr>
            </a:br>
            <a:r>
              <a:rPr lang="ru-RU" dirty="0">
                <a:solidFill>
                  <a:srgbClr val="6C0000"/>
                </a:solidFill>
              </a:rPr>
              <a:t>Сделалось ночью светло, словно днём.</a:t>
            </a:r>
            <a:br>
              <a:rPr lang="ru-RU" dirty="0">
                <a:solidFill>
                  <a:srgbClr val="6C0000"/>
                </a:solidFill>
              </a:rPr>
            </a:br>
            <a:r>
              <a:rPr lang="ru-RU" dirty="0">
                <a:solidFill>
                  <a:srgbClr val="6C0000"/>
                </a:solidFill>
              </a:rPr>
              <a:t>Юноша, трудишься ты день и ночь,</a:t>
            </a:r>
            <a:br>
              <a:rPr lang="ru-RU" dirty="0">
                <a:solidFill>
                  <a:srgbClr val="6C0000"/>
                </a:solidFill>
              </a:rPr>
            </a:br>
            <a:r>
              <a:rPr lang="ru-RU" dirty="0">
                <a:solidFill>
                  <a:srgbClr val="6C0000"/>
                </a:solidFill>
              </a:rPr>
              <a:t>Фея цветов тебе хочет помочь</a:t>
            </a:r>
            <a:r>
              <a:rPr lang="ru-RU" dirty="0" smtClean="0">
                <a:solidFill>
                  <a:srgbClr val="6C0000"/>
                </a:solidFill>
              </a:rPr>
              <a:t>!</a:t>
            </a:r>
          </a:p>
          <a:p>
            <a:r>
              <a:rPr lang="ru-RU" dirty="0">
                <a:solidFill>
                  <a:srgbClr val="6C0000"/>
                </a:solidFill>
              </a:rPr>
              <a:t>Девушка засмеялась, а белого цветка лилии как не бывало!</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9909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733" y="592428"/>
            <a:ext cx="7572778" cy="5942524"/>
          </a:xfrm>
          <a:prstGeom prst="rect">
            <a:avLst/>
          </a:prstGeom>
        </p:spPr>
        <p:txBody>
          <a:bodyPr wrap="square">
            <a:spAutoFit/>
          </a:bodyPr>
          <a:lstStyle/>
          <a:p>
            <a:pPr indent="-457200" algn="just"/>
            <a:r>
              <a:rPr lang="ru-RU" dirty="0">
                <a:solidFill>
                  <a:srgbClr val="6C0000"/>
                </a:solidFill>
              </a:rPr>
              <a:t>И вот что нежданно-негаданно приключилось. Лежало западнее </a:t>
            </a:r>
            <a:r>
              <a:rPr lang="ru-RU" dirty="0" err="1">
                <a:solidFill>
                  <a:srgbClr val="6C0000"/>
                </a:solidFill>
              </a:rPr>
              <a:t>Синьдяньчжэня</a:t>
            </a:r>
            <a:r>
              <a:rPr lang="ru-RU" dirty="0">
                <a:solidFill>
                  <a:srgbClr val="6C0000"/>
                </a:solidFill>
              </a:rPr>
              <a:t> селение </a:t>
            </a:r>
            <a:r>
              <a:rPr lang="ru-RU" dirty="0" err="1">
                <a:solidFill>
                  <a:srgbClr val="6C0000"/>
                </a:solidFill>
              </a:rPr>
              <a:t>Цзиньлиньчжэнь</a:t>
            </a:r>
            <a:r>
              <a:rPr lang="ru-RU" dirty="0">
                <a:solidFill>
                  <a:srgbClr val="6C0000"/>
                </a:solidFill>
              </a:rPr>
              <a:t>, к северу от него гора Фениксов — </a:t>
            </a:r>
            <a:r>
              <a:rPr lang="ru-RU" dirty="0" err="1">
                <a:solidFill>
                  <a:srgbClr val="6C0000"/>
                </a:solidFill>
              </a:rPr>
              <a:t>Фэнхуаншань</a:t>
            </a:r>
            <a:r>
              <a:rPr lang="ru-RU" dirty="0">
                <a:solidFill>
                  <a:srgbClr val="6C0000"/>
                </a:solidFill>
              </a:rPr>
              <a:t> — высилась, поистине сокровищница. Добывали в той горе тяжелые черные камни, их в плавильной печи на железо переплавляли — лучшего во всем мире не сыщешь. Вот и назвали ту гору Железной. Но о ту пору, когда кузнец жил, про эти камни из горы Фениксов никто и не знал. Лежали они себе в горе, и люди их не трогали. Но однажды приключилось удивительное событие. С того дня все и началось</a:t>
            </a:r>
            <a:r>
              <a:rPr lang="ru-RU" dirty="0" smtClean="0">
                <a:solidFill>
                  <a:srgbClr val="6C0000"/>
                </a:solidFill>
              </a:rPr>
              <a:t>.</a:t>
            </a:r>
          </a:p>
          <a:p>
            <a:pPr indent="-457200" algn="just"/>
            <a:r>
              <a:rPr lang="ru-RU" dirty="0">
                <a:solidFill>
                  <a:srgbClr val="6C0000"/>
                </a:solidFill>
              </a:rPr>
              <a:t>Как-то ночью на горе Фениксов вдруг вспыхнуло пламя, а из того пламени бык появился громадный, в </a:t>
            </a:r>
            <a:r>
              <a:rPr lang="ru-RU" dirty="0" err="1">
                <a:solidFill>
                  <a:srgbClr val="6C0000"/>
                </a:solidFill>
              </a:rPr>
              <a:t>чжан</a:t>
            </a:r>
            <a:r>
              <a:rPr lang="ru-RU" dirty="0">
                <a:solidFill>
                  <a:srgbClr val="6C0000"/>
                </a:solidFill>
              </a:rPr>
              <a:t> длиною, в восемь с лишком </a:t>
            </a:r>
            <a:r>
              <a:rPr lang="ru-RU" dirty="0" err="1">
                <a:solidFill>
                  <a:srgbClr val="6C0000"/>
                </a:solidFill>
              </a:rPr>
              <a:t>чи</a:t>
            </a:r>
            <a:r>
              <a:rPr lang="ru-RU" dirty="0">
                <a:solidFill>
                  <a:srgbClr val="6C0000"/>
                </a:solidFill>
              </a:rPr>
              <a:t> высотою. Не стал траву есть ту, что на горе росла, прямо на поля кинулся.</a:t>
            </a:r>
          </a:p>
          <a:p>
            <a:pPr indent="-457200" algn="just"/>
            <a:r>
              <a:rPr lang="ru-RU" dirty="0">
                <a:solidFill>
                  <a:srgbClr val="6C0000"/>
                </a:solidFill>
              </a:rPr>
              <a:t>Днем и ночью топчет посевы бык, за день тридцать </a:t>
            </a:r>
            <a:r>
              <a:rPr lang="ru-RU" dirty="0" err="1">
                <a:solidFill>
                  <a:srgbClr val="6C0000"/>
                </a:solidFill>
              </a:rPr>
              <a:t>му</a:t>
            </a:r>
            <a:r>
              <a:rPr lang="ru-RU" dirty="0">
                <a:solidFill>
                  <a:srgbClr val="6C0000"/>
                </a:solidFill>
              </a:rPr>
              <a:t> вытопчет, за два — шестьдесят. Затревожились крестьяне, стали думать, как беде помочь, и говорят:</a:t>
            </a:r>
          </a:p>
          <a:p>
            <a:pPr indent="-457200" algn="just"/>
            <a:r>
              <a:rPr lang="ru-RU" dirty="0">
                <a:solidFill>
                  <a:srgbClr val="6C0000"/>
                </a:solidFill>
              </a:rPr>
              <a:t>— Вытопчет бык все наши посевы, ветром холодным будем зимой питаться!</a:t>
            </a:r>
          </a:p>
          <a:p>
            <a:pPr indent="-457200" algn="just"/>
            <a:r>
              <a:rPr lang="ru-RU" dirty="0">
                <a:solidFill>
                  <a:srgbClr val="6C0000"/>
                </a:solidFill>
              </a:rPr>
              <a:t>Старики да старухи твердят:</a:t>
            </a:r>
          </a:p>
          <a:p>
            <a:pPr indent="-457200" algn="just"/>
            <a:r>
              <a:rPr lang="ru-RU" dirty="0">
                <a:solidFill>
                  <a:srgbClr val="6C0000"/>
                </a:solidFill>
              </a:rPr>
              <a:t>— Это небесный владыка наслал на нас кару за грехи, за то, что зло творим. Смириться надобно да хорошенько попросить железного быка, чтоб не губил нас.</a:t>
            </a:r>
          </a:p>
          <a:p>
            <a:pPr indent="-457200" algn="just">
              <a:lnSpc>
                <a:spcPct val="120000"/>
              </a:lnSpc>
            </a:pPr>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7143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975" y="437882"/>
            <a:ext cx="7856111" cy="5909310"/>
          </a:xfrm>
          <a:prstGeom prst="rect">
            <a:avLst/>
          </a:prstGeom>
        </p:spPr>
        <p:txBody>
          <a:bodyPr wrap="square">
            <a:spAutoFit/>
          </a:bodyPr>
          <a:lstStyle/>
          <a:p>
            <a:pPr algn="just"/>
            <a:r>
              <a:rPr lang="ru-RU" dirty="0" err="1">
                <a:solidFill>
                  <a:srgbClr val="6C0000"/>
                </a:solidFill>
              </a:rPr>
              <a:t>Дулинь</a:t>
            </a:r>
            <a:r>
              <a:rPr lang="ru-RU" dirty="0">
                <a:solidFill>
                  <a:srgbClr val="6C0000"/>
                </a:solidFill>
              </a:rPr>
              <a:t> и фея цветов стали мужем и женой. Днем они весело работали в поле, вечером сидели у лампы: он плел корзины, а она вышивала. Жизнь их была сладкой как </a:t>
            </a:r>
            <a:r>
              <a:rPr lang="ru-RU" dirty="0" smtClean="0">
                <a:solidFill>
                  <a:srgbClr val="6C0000"/>
                </a:solidFill>
              </a:rPr>
              <a:t>мёд!</a:t>
            </a:r>
          </a:p>
          <a:p>
            <a:pPr algn="just"/>
            <a:r>
              <a:rPr lang="ru-RU" dirty="0" smtClean="0">
                <a:solidFill>
                  <a:srgbClr val="6C0000"/>
                </a:solidFill>
              </a:rPr>
              <a:t>В </a:t>
            </a:r>
            <a:r>
              <a:rPr lang="ru-RU" dirty="0">
                <a:solidFill>
                  <a:srgbClr val="6C0000"/>
                </a:solidFill>
              </a:rPr>
              <a:t>базарные дни </a:t>
            </a:r>
            <a:r>
              <a:rPr lang="ru-RU" dirty="0" err="1">
                <a:solidFill>
                  <a:srgbClr val="6C0000"/>
                </a:solidFill>
              </a:rPr>
              <a:t>Дулинь</a:t>
            </a:r>
            <a:r>
              <a:rPr lang="ru-RU" dirty="0">
                <a:solidFill>
                  <a:srgbClr val="6C0000"/>
                </a:solidFill>
              </a:rPr>
              <a:t> продавал рис, корзины и вышивки своей жены. Через два года вместо бамбуковой хижины у них появился большой кирпичный дом, амбары были полны риса, а в загонах стояли коровы и овцы. Богато зажил </a:t>
            </a:r>
            <a:r>
              <a:rPr lang="ru-RU" dirty="0" err="1">
                <a:solidFill>
                  <a:srgbClr val="6C0000"/>
                </a:solidFill>
              </a:rPr>
              <a:t>Дулинь</a:t>
            </a:r>
            <a:r>
              <a:rPr lang="ru-RU" dirty="0">
                <a:solidFill>
                  <a:srgbClr val="6C0000"/>
                </a:solidFill>
              </a:rPr>
              <a:t>! Не захотел он больше работать в поле и плести корзины. Теперь он важно закуривал трубку и, взяв в руки клетку с птицей, шел прогуляться по окрестностям. Жена просила его купить мотыгу, серп или шелку для вышивания, а он накупал вина и пьянствовал всю ночь. Если она звала его в горы работать, </a:t>
            </a:r>
            <a:r>
              <a:rPr lang="ru-RU" dirty="0" err="1">
                <a:solidFill>
                  <a:srgbClr val="6C0000"/>
                </a:solidFill>
              </a:rPr>
              <a:t>Дулинь</a:t>
            </a:r>
            <a:r>
              <a:rPr lang="ru-RU" dirty="0">
                <a:solidFill>
                  <a:srgbClr val="6C0000"/>
                </a:solidFill>
              </a:rPr>
              <a:t> жаловался, что у него болят руки и ноги. А если она предлагала поработать при лампе, у него вдруг начинало рябить в глазах. Часто жена говорила </a:t>
            </a:r>
            <a:r>
              <a:rPr lang="ru-RU" dirty="0" err="1">
                <a:solidFill>
                  <a:srgbClr val="6C0000"/>
                </a:solidFill>
              </a:rPr>
              <a:t>Дулиню</a:t>
            </a:r>
            <a:r>
              <a:rPr lang="ru-RU" dirty="0" smtClean="0">
                <a:solidFill>
                  <a:srgbClr val="6C0000"/>
                </a:solidFill>
              </a:rPr>
              <a:t>:</a:t>
            </a:r>
          </a:p>
          <a:p>
            <a:pPr algn="just"/>
            <a:r>
              <a:rPr lang="ru-RU" dirty="0" smtClean="0">
                <a:solidFill>
                  <a:srgbClr val="6C0000"/>
                </a:solidFill>
              </a:rPr>
              <a:t>— </a:t>
            </a:r>
            <a:r>
              <a:rPr lang="ru-RU" dirty="0">
                <a:solidFill>
                  <a:srgbClr val="6C0000"/>
                </a:solidFill>
              </a:rPr>
              <a:t>Не так уж хорошо мы живем. Надо много трудиться, а мне одной тяжело. Помоги, </a:t>
            </a:r>
            <a:r>
              <a:rPr lang="ru-RU" dirty="0" err="1" smtClean="0">
                <a:solidFill>
                  <a:srgbClr val="6C0000"/>
                </a:solidFill>
              </a:rPr>
              <a:t>Дулинь</a:t>
            </a:r>
            <a:r>
              <a:rPr lang="ru-RU" dirty="0" smtClean="0">
                <a:solidFill>
                  <a:srgbClr val="6C0000"/>
                </a:solidFill>
              </a:rPr>
              <a:t>!</a:t>
            </a:r>
          </a:p>
          <a:p>
            <a:pPr algn="just"/>
            <a:r>
              <a:rPr lang="ru-RU" dirty="0" smtClean="0">
                <a:solidFill>
                  <a:srgbClr val="6C0000"/>
                </a:solidFill>
              </a:rPr>
              <a:t>Но </a:t>
            </a:r>
            <a:r>
              <a:rPr lang="ru-RU" dirty="0" err="1">
                <a:solidFill>
                  <a:srgbClr val="6C0000"/>
                </a:solidFill>
              </a:rPr>
              <a:t>Дулинь</a:t>
            </a:r>
            <a:r>
              <a:rPr lang="ru-RU" dirty="0">
                <a:solidFill>
                  <a:srgbClr val="6C0000"/>
                </a:solidFill>
              </a:rPr>
              <a:t> только сопел носом и отводил глаза в сторону, а потом закуривал и уходил прогуляться или поиграть в кости в соседней деревне.</a:t>
            </a:r>
            <a:br>
              <a:rPr lang="ru-RU" dirty="0">
                <a:solidFill>
                  <a:srgbClr val="6C0000"/>
                </a:solidFill>
              </a:rPr>
            </a:br>
            <a:r>
              <a:rPr lang="ru-RU" dirty="0">
                <a:solidFill>
                  <a:srgbClr val="6C0000"/>
                </a:solidFill>
              </a:rPr>
              <a:t>Как-то вечером жена </a:t>
            </a:r>
            <a:r>
              <a:rPr lang="ru-RU" dirty="0" err="1">
                <a:solidFill>
                  <a:srgbClr val="6C0000"/>
                </a:solidFill>
              </a:rPr>
              <a:t>Дулиня</a:t>
            </a:r>
            <a:r>
              <a:rPr lang="ru-RU" dirty="0">
                <a:solidFill>
                  <a:srgbClr val="6C0000"/>
                </a:solidFill>
              </a:rPr>
              <a:t> одиноко сидела у лампы и вышивала. Был праздник Середины Осени, и </a:t>
            </a:r>
            <a:r>
              <a:rPr lang="ru-RU" dirty="0" err="1">
                <a:solidFill>
                  <a:srgbClr val="6C0000"/>
                </a:solidFill>
              </a:rPr>
              <a:t>Дулинь</a:t>
            </a:r>
            <a:r>
              <a:rPr lang="ru-RU" dirty="0">
                <a:solidFill>
                  <a:srgbClr val="6C0000"/>
                </a:solidFill>
              </a:rPr>
              <a:t> отправился в деревню повеселиться. Вдруг лампа ярко вспыхнула, и в ней расцвел большой красный цветок лилии. Из цветка вылетел пестрый павлин и, распустив хвост, запел:</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7200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6" y="463638"/>
            <a:ext cx="7907628" cy="5909310"/>
          </a:xfrm>
          <a:prstGeom prst="rect">
            <a:avLst/>
          </a:prstGeom>
        </p:spPr>
        <p:txBody>
          <a:bodyPr wrap="square">
            <a:spAutoFit/>
          </a:bodyPr>
          <a:lstStyle/>
          <a:p>
            <a:r>
              <a:rPr lang="ru-RU" dirty="0">
                <a:solidFill>
                  <a:srgbClr val="6C0000"/>
                </a:solidFill>
              </a:rPr>
              <a:t>Лилия красным пылает огнём,</a:t>
            </a:r>
            <a:br>
              <a:rPr lang="ru-RU" dirty="0">
                <a:solidFill>
                  <a:srgbClr val="6C0000"/>
                </a:solidFill>
              </a:rPr>
            </a:br>
            <a:r>
              <a:rPr lang="ru-RU" dirty="0">
                <a:solidFill>
                  <a:srgbClr val="6C0000"/>
                </a:solidFill>
              </a:rPr>
              <a:t>Стало ночью светло, как днём.</a:t>
            </a:r>
            <a:br>
              <a:rPr lang="ru-RU" dirty="0">
                <a:solidFill>
                  <a:srgbClr val="6C0000"/>
                </a:solidFill>
              </a:rPr>
            </a:br>
            <a:r>
              <a:rPr lang="ru-RU" dirty="0">
                <a:solidFill>
                  <a:srgbClr val="6C0000"/>
                </a:solidFill>
              </a:rPr>
              <a:t>Ленится муж, не хочет помочь,</a:t>
            </a:r>
            <a:br>
              <a:rPr lang="ru-RU" dirty="0">
                <a:solidFill>
                  <a:srgbClr val="6C0000"/>
                </a:solidFill>
              </a:rPr>
            </a:br>
            <a:r>
              <a:rPr lang="ru-RU" dirty="0">
                <a:solidFill>
                  <a:srgbClr val="6C0000"/>
                </a:solidFill>
              </a:rPr>
              <a:t>Фея цветов улетает прочь!</a:t>
            </a:r>
            <a:br>
              <a:rPr lang="ru-RU" dirty="0">
                <a:solidFill>
                  <a:srgbClr val="6C0000"/>
                </a:solidFill>
              </a:rPr>
            </a:br>
            <a:r>
              <a:rPr lang="ru-RU" dirty="0">
                <a:solidFill>
                  <a:srgbClr val="6C0000"/>
                </a:solidFill>
              </a:rPr>
              <a:t>Павлин посадил жену </a:t>
            </a:r>
            <a:r>
              <a:rPr lang="ru-RU" dirty="0" err="1">
                <a:solidFill>
                  <a:srgbClr val="6C0000"/>
                </a:solidFill>
              </a:rPr>
              <a:t>Дулиня</a:t>
            </a:r>
            <a:r>
              <a:rPr lang="ru-RU" dirty="0">
                <a:solidFill>
                  <a:srgbClr val="6C0000"/>
                </a:solidFill>
              </a:rPr>
              <a:t> к себе на спину и вылетел в окно.</a:t>
            </a:r>
            <a:br>
              <a:rPr lang="ru-RU" dirty="0">
                <a:solidFill>
                  <a:srgbClr val="6C0000"/>
                </a:solidFill>
              </a:rPr>
            </a:br>
            <a:r>
              <a:rPr lang="ru-RU" dirty="0">
                <a:solidFill>
                  <a:srgbClr val="6C0000"/>
                </a:solidFill>
              </a:rPr>
              <a:t>В это время в комнату вбежал </a:t>
            </a:r>
            <a:r>
              <a:rPr lang="ru-RU" dirty="0" err="1">
                <a:solidFill>
                  <a:srgbClr val="6C0000"/>
                </a:solidFill>
              </a:rPr>
              <a:t>Дулинь</a:t>
            </a:r>
            <a:r>
              <a:rPr lang="ru-RU" dirty="0">
                <a:solidFill>
                  <a:srgbClr val="6C0000"/>
                </a:solidFill>
              </a:rPr>
              <a:t>. Хотел он схватить павлина за хвост, но не успел.</a:t>
            </a:r>
            <a:br>
              <a:rPr lang="ru-RU" dirty="0">
                <a:solidFill>
                  <a:srgbClr val="6C0000"/>
                </a:solidFill>
              </a:rPr>
            </a:br>
            <a:r>
              <a:rPr lang="ru-RU" dirty="0">
                <a:solidFill>
                  <a:srgbClr val="6C0000"/>
                </a:solidFill>
              </a:rPr>
              <a:t>Лишь одно перышко осталось у него в руках. </a:t>
            </a:r>
            <a:r>
              <a:rPr lang="ru-RU" dirty="0" err="1">
                <a:solidFill>
                  <a:srgbClr val="6C0000"/>
                </a:solidFill>
              </a:rPr>
              <a:t>Дулинь</a:t>
            </a:r>
            <a:r>
              <a:rPr lang="ru-RU" dirty="0">
                <a:solidFill>
                  <a:srgbClr val="6C0000"/>
                </a:solidFill>
              </a:rPr>
              <a:t> посмотрел на небо и увидел, что павлин уносит его жену прямо к луне.</a:t>
            </a:r>
            <a:br>
              <a:rPr lang="ru-RU" dirty="0">
                <a:solidFill>
                  <a:srgbClr val="6C0000"/>
                </a:solidFill>
              </a:rPr>
            </a:br>
            <a:r>
              <a:rPr lang="ru-RU" dirty="0">
                <a:solidFill>
                  <a:srgbClr val="6C0000"/>
                </a:solidFill>
              </a:rPr>
              <a:t>Остался </a:t>
            </a:r>
            <a:r>
              <a:rPr lang="ru-RU" dirty="0" err="1">
                <a:solidFill>
                  <a:srgbClr val="6C0000"/>
                </a:solidFill>
              </a:rPr>
              <a:t>Дулинь</a:t>
            </a:r>
            <a:r>
              <a:rPr lang="ru-RU" dirty="0">
                <a:solidFill>
                  <a:srgbClr val="6C0000"/>
                </a:solidFill>
              </a:rPr>
              <a:t> один. Некому стало за ним смотреть, и он совсем разленился. Только пил, ел, курил и гулял. Съел он все свои запасы, продал скот, износил одежду.</a:t>
            </a:r>
            <a:br>
              <a:rPr lang="ru-RU" dirty="0">
                <a:solidFill>
                  <a:srgbClr val="6C0000"/>
                </a:solidFill>
              </a:rPr>
            </a:br>
            <a:r>
              <a:rPr lang="ru-RU" dirty="0">
                <a:solidFill>
                  <a:srgbClr val="6C0000"/>
                </a:solidFill>
              </a:rPr>
              <a:t>И вот наступил день, когда нечего ему стало есть, нечего продавать, не на что покупать.</a:t>
            </a:r>
            <a:br>
              <a:rPr lang="ru-RU" dirty="0">
                <a:solidFill>
                  <a:srgbClr val="6C0000"/>
                </a:solidFill>
              </a:rPr>
            </a:br>
            <a:r>
              <a:rPr lang="ru-RU" dirty="0">
                <a:solidFill>
                  <a:srgbClr val="6C0000"/>
                </a:solidFill>
              </a:rPr>
              <a:t>Он начал рыться в старом тряпье и вдруг нашел вышитый женой коврик. На нем были изображены </a:t>
            </a:r>
            <a:r>
              <a:rPr lang="ru-RU" dirty="0" err="1">
                <a:solidFill>
                  <a:srgbClr val="6C0000"/>
                </a:solidFill>
              </a:rPr>
              <a:t>Дулинь</a:t>
            </a:r>
            <a:r>
              <a:rPr lang="ru-RU" dirty="0">
                <a:solidFill>
                  <a:srgbClr val="6C0000"/>
                </a:solidFill>
              </a:rPr>
              <a:t> и его жена, работающие в поле, склон, покрытый ростками риса, поблескивающее, словно золото, поле. На другой стороне коврика изображалось, как они трудятся при свете лампы:</a:t>
            </a:r>
            <a:br>
              <a:rPr lang="ru-RU" dirty="0">
                <a:solidFill>
                  <a:srgbClr val="6C0000"/>
                </a:solidFill>
              </a:rPr>
            </a:br>
            <a:r>
              <a:rPr lang="ru-RU" dirty="0" err="1">
                <a:solidFill>
                  <a:srgbClr val="6C0000"/>
                </a:solidFill>
              </a:rPr>
              <a:t>Дулинь</a:t>
            </a:r>
            <a:r>
              <a:rPr lang="ru-RU" dirty="0">
                <a:solidFill>
                  <a:srgbClr val="6C0000"/>
                </a:solidFill>
              </a:rPr>
              <a:t> плетет корзины, а жена вышивает.</a:t>
            </a:r>
            <a:br>
              <a:rPr lang="ru-RU" dirty="0">
                <a:solidFill>
                  <a:srgbClr val="6C0000"/>
                </a:solidFill>
              </a:rPr>
            </a:br>
            <a:r>
              <a:rPr lang="ru-RU" dirty="0">
                <a:solidFill>
                  <a:srgbClr val="6C0000"/>
                </a:solidFill>
              </a:rPr>
              <a:t>Поглядел </a:t>
            </a:r>
            <a:r>
              <a:rPr lang="ru-RU" dirty="0" err="1">
                <a:solidFill>
                  <a:srgbClr val="6C0000"/>
                </a:solidFill>
              </a:rPr>
              <a:t>Дулинь</a:t>
            </a:r>
            <a:r>
              <a:rPr lang="ru-RU" dirty="0">
                <a:solidFill>
                  <a:srgbClr val="6C0000"/>
                </a:solidFill>
              </a:rPr>
              <a:t> на этот коврик и задумался. И тут из глаз его, словно горный родник, брызнули слезы, и он схватился за голову:</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837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6" y="528034"/>
            <a:ext cx="7881870" cy="5909310"/>
          </a:xfrm>
          <a:prstGeom prst="rect">
            <a:avLst/>
          </a:prstGeom>
        </p:spPr>
        <p:txBody>
          <a:bodyPr wrap="square">
            <a:spAutoFit/>
          </a:bodyPr>
          <a:lstStyle/>
          <a:p>
            <a:r>
              <a:rPr lang="ru-RU" dirty="0">
                <a:solidFill>
                  <a:srgbClr val="6C0000"/>
                </a:solidFill>
              </a:rPr>
              <a:t>— Эх, </a:t>
            </a:r>
            <a:r>
              <a:rPr lang="ru-RU" dirty="0" err="1">
                <a:solidFill>
                  <a:srgbClr val="6C0000"/>
                </a:solidFill>
              </a:rPr>
              <a:t>Дулинь</a:t>
            </a:r>
            <a:r>
              <a:rPr lang="ru-RU" dirty="0">
                <a:solidFill>
                  <a:srgbClr val="6C0000"/>
                </a:solidFill>
              </a:rPr>
              <a:t>! Сам во всем виноват!</a:t>
            </a:r>
            <a:br>
              <a:rPr lang="ru-RU" dirty="0">
                <a:solidFill>
                  <a:srgbClr val="6C0000"/>
                </a:solidFill>
              </a:rPr>
            </a:br>
            <a:r>
              <a:rPr lang="ru-RU" dirty="0">
                <a:solidFill>
                  <a:srgbClr val="6C0000"/>
                </a:solidFill>
              </a:rPr>
              <a:t>Он отвернулся, стиснул зубы, потом схватил свою трубку и бросил ее в огонь, разломал клетку и выпустил птицу. А наутро </a:t>
            </a:r>
            <a:r>
              <a:rPr lang="ru-RU" dirty="0" err="1">
                <a:solidFill>
                  <a:srgbClr val="6C0000"/>
                </a:solidFill>
              </a:rPr>
              <a:t>Дулинь</a:t>
            </a:r>
            <a:r>
              <a:rPr lang="ru-RU" dirty="0">
                <a:solidFill>
                  <a:srgbClr val="6C0000"/>
                </a:solidFill>
              </a:rPr>
              <a:t> положил на плечо мотыгу и отправился в поле. С этого дня, как и прежде, стал он днем работать на поле, а по вечерам плести корзины при свете лампы.</a:t>
            </a:r>
            <a:br>
              <a:rPr lang="ru-RU" dirty="0">
                <a:solidFill>
                  <a:srgbClr val="6C0000"/>
                </a:solidFill>
              </a:rPr>
            </a:br>
            <a:r>
              <a:rPr lang="ru-RU" dirty="0">
                <a:solidFill>
                  <a:srgbClr val="6C0000"/>
                </a:solidFill>
              </a:rPr>
              <a:t>Однажды подобрал он у окна павлинье перо. Поглядел на него, вздохнул и сунул в ступку для риса, где когда-то цвела лилия. Вспомнил </a:t>
            </a:r>
            <a:r>
              <a:rPr lang="ru-RU" dirty="0" err="1">
                <a:solidFill>
                  <a:srgbClr val="6C0000"/>
                </a:solidFill>
              </a:rPr>
              <a:t>Дулинь</a:t>
            </a:r>
            <a:r>
              <a:rPr lang="ru-RU" dirty="0">
                <a:solidFill>
                  <a:srgbClr val="6C0000"/>
                </a:solidFill>
              </a:rPr>
              <a:t> чудесный цветок, вспомнил жену, и слезы закапали в каменную ступку. Вдруг перо исчезло, а на его месте появилась благоухающая лилия; подул легкий ветерок, и </a:t>
            </a:r>
            <a:r>
              <a:rPr lang="ru-RU" dirty="0" err="1">
                <a:solidFill>
                  <a:srgbClr val="6C0000"/>
                </a:solidFill>
              </a:rPr>
              <a:t>Дулинь</a:t>
            </a:r>
            <a:r>
              <a:rPr lang="ru-RU" dirty="0">
                <a:solidFill>
                  <a:srgbClr val="6C0000"/>
                </a:solidFill>
              </a:rPr>
              <a:t> услыхал знакомое: «И-и, я-я!»</a:t>
            </a:r>
            <a:br>
              <a:rPr lang="ru-RU" dirty="0">
                <a:solidFill>
                  <a:srgbClr val="6C0000"/>
                </a:solidFill>
              </a:rPr>
            </a:br>
            <a:r>
              <a:rPr lang="ru-RU" dirty="0">
                <a:solidFill>
                  <a:srgbClr val="6C0000"/>
                </a:solidFill>
              </a:rPr>
              <a:t>Прошёл год. Наступил праздник Середины Осени. Вечером за окном ярко светила луна, а в комнате </a:t>
            </a:r>
            <a:r>
              <a:rPr lang="ru-RU" dirty="0" err="1">
                <a:solidFill>
                  <a:srgbClr val="6C0000"/>
                </a:solidFill>
              </a:rPr>
              <a:t>Дулиня</a:t>
            </a:r>
            <a:r>
              <a:rPr lang="ru-RU" dirty="0">
                <a:solidFill>
                  <a:srgbClr val="6C0000"/>
                </a:solidFill>
              </a:rPr>
              <a:t> горела красная лампа. Подле неё сидел он сам и плёл корзину.</a:t>
            </a:r>
            <a:br>
              <a:rPr lang="ru-RU" dirty="0">
                <a:solidFill>
                  <a:srgbClr val="6C0000"/>
                </a:solidFill>
              </a:rPr>
            </a:br>
            <a:r>
              <a:rPr lang="ru-RU" dirty="0">
                <a:solidFill>
                  <a:srgbClr val="6C0000"/>
                </a:solidFill>
              </a:rPr>
              <a:t>Неожиданно лампа ослепительно вспыхнула, и в ней расцвел большой красный цветок лилии. Из цветка выпрыгнула красивая молодая женщина в белом платье и звонко запела:</a:t>
            </a:r>
            <a:br>
              <a:rPr lang="ru-RU" dirty="0">
                <a:solidFill>
                  <a:srgbClr val="6C0000"/>
                </a:solidFill>
              </a:rPr>
            </a:br>
            <a:r>
              <a:rPr lang="ru-RU" dirty="0">
                <a:solidFill>
                  <a:srgbClr val="6C0000"/>
                </a:solidFill>
              </a:rPr>
              <a:t>Лилия красным пылает огнём,</a:t>
            </a:r>
            <a:br>
              <a:rPr lang="ru-RU" dirty="0">
                <a:solidFill>
                  <a:srgbClr val="6C0000"/>
                </a:solidFill>
              </a:rPr>
            </a:br>
            <a:r>
              <a:rPr lang="ru-RU" dirty="0">
                <a:solidFill>
                  <a:srgbClr val="6C0000"/>
                </a:solidFill>
              </a:rPr>
              <a:t>Сделалось ночью светло, словно днём.</a:t>
            </a:r>
            <a:br>
              <a:rPr lang="ru-RU" dirty="0">
                <a:solidFill>
                  <a:srgbClr val="6C0000"/>
                </a:solidFill>
              </a:rPr>
            </a:br>
            <a:r>
              <a:rPr lang="ru-RU" dirty="0">
                <a:solidFill>
                  <a:srgbClr val="6C0000"/>
                </a:solidFill>
              </a:rPr>
              <a:t>Юноша, трудишься ты день и ночь,</a:t>
            </a:r>
            <a:br>
              <a:rPr lang="ru-RU" dirty="0">
                <a:solidFill>
                  <a:srgbClr val="6C0000"/>
                </a:solidFill>
              </a:rPr>
            </a:br>
            <a:r>
              <a:rPr lang="ru-RU" dirty="0">
                <a:solidFill>
                  <a:srgbClr val="6C0000"/>
                </a:solidFill>
              </a:rPr>
              <a:t>Фея цветов тебе хочет помочь!</a:t>
            </a:r>
            <a:br>
              <a:rPr lang="ru-RU" dirty="0">
                <a:solidFill>
                  <a:srgbClr val="6C0000"/>
                </a:solidFill>
              </a:rPr>
            </a:br>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7944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611" y="579549"/>
            <a:ext cx="7572777" cy="1477328"/>
          </a:xfrm>
          <a:prstGeom prst="rect">
            <a:avLst/>
          </a:prstGeom>
        </p:spPr>
        <p:txBody>
          <a:bodyPr wrap="square">
            <a:spAutoFit/>
          </a:bodyPr>
          <a:lstStyle/>
          <a:p>
            <a:r>
              <a:rPr lang="ru-RU" dirty="0">
                <a:solidFill>
                  <a:srgbClr val="6C0000"/>
                </a:solidFill>
              </a:rPr>
              <a:t>Она засмеялась, а цветок в ступке пропал. </a:t>
            </a:r>
            <a:r>
              <a:rPr lang="ru-RU" dirty="0" err="1">
                <a:solidFill>
                  <a:srgbClr val="6C0000"/>
                </a:solidFill>
              </a:rPr>
              <a:t>Дулинь</a:t>
            </a:r>
            <a:r>
              <a:rPr lang="ru-RU" dirty="0">
                <a:solidFill>
                  <a:srgbClr val="6C0000"/>
                </a:solidFill>
              </a:rPr>
              <a:t> узнал свою жену и очень обрадовался</a:t>
            </a:r>
            <a:r>
              <a:rPr lang="ru-RU" dirty="0" smtClean="0">
                <a:solidFill>
                  <a:srgbClr val="6C0000"/>
                </a:solidFill>
              </a:rPr>
              <a:t>.</a:t>
            </a:r>
          </a:p>
          <a:p>
            <a:pPr algn="just"/>
            <a:r>
              <a:rPr lang="ru-RU" dirty="0">
                <a:solidFill>
                  <a:srgbClr val="6C0000"/>
                </a:solidFill>
              </a:rPr>
              <a:t>С той поры они стали днём дружно трудиться в поле, а вечером работать при свете лампы: </a:t>
            </a:r>
            <a:r>
              <a:rPr lang="ru-RU" dirty="0" err="1">
                <a:solidFill>
                  <a:srgbClr val="6C0000"/>
                </a:solidFill>
              </a:rPr>
              <a:t>Дулинь</a:t>
            </a:r>
            <a:r>
              <a:rPr lang="ru-RU" dirty="0">
                <a:solidFill>
                  <a:srgbClr val="6C0000"/>
                </a:solidFill>
              </a:rPr>
              <a:t> плёл корзины, а его жена вышивала. И жизнь их вновь сделалась сладкой как мёд!</a:t>
            </a:r>
          </a:p>
        </p:txBody>
      </p:sp>
      <p:pic>
        <p:nvPicPr>
          <p:cNvPr id="11266" name="Picture 2" descr="https://img0.liveinternet.ru/images/attach/c/3/122/269/122269878_936928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533" y="2112442"/>
            <a:ext cx="5932867" cy="3930763"/>
          </a:xfrm>
          <a:prstGeom prst="rect">
            <a:avLst/>
          </a:prstGeom>
          <a:noFill/>
          <a:extLst>
            <a:ext uri="{909E8E84-426E-40DD-AFC4-6F175D3DCCD1}">
              <a14:hiddenFill xmlns:a14="http://schemas.microsoft.com/office/drawing/2010/main">
                <a:solidFill>
                  <a:srgbClr val="FFFFFF"/>
                </a:solidFill>
              </a14:hiddenFill>
            </a:ext>
          </a:extLst>
        </p:spPr>
      </p:pic>
      <p:sp>
        <p:nvSpPr>
          <p:cNvPr id="4" name="Управляющая кнопка: домой 3">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16722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8715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ПОСЛУШНЫЙ УЧЕНИК</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762000" y="1106263"/>
            <a:ext cx="7655170" cy="4953470"/>
          </a:xfrm>
        </p:spPr>
        <p:txBody>
          <a:bodyPr>
            <a:noAutofit/>
          </a:bodyPr>
          <a:lstStyle/>
          <a:p>
            <a:pPr marL="0" indent="0" algn="just">
              <a:lnSpc>
                <a:spcPct val="110000"/>
              </a:lnSpc>
              <a:spcBef>
                <a:spcPts val="0"/>
              </a:spcBef>
              <a:buNone/>
            </a:pPr>
            <a:r>
              <a:rPr lang="ru-RU" sz="1600" dirty="0">
                <a:solidFill>
                  <a:srgbClr val="6C0000"/>
                </a:solidFill>
              </a:rPr>
              <a:t>У одного аптекаря был ученик. Что бы он ни сделал, хозяин всегда оставался недоволен и бранил его за глупость. Однажды, после очередного промаха ученика, аптекарь принялся сердито поучать его</a:t>
            </a:r>
            <a:r>
              <a:rPr lang="ru-RU" sz="1600" dirty="0" smtClean="0">
                <a:solidFill>
                  <a:srgbClr val="6C0000"/>
                </a:solidFill>
              </a:rPr>
              <a:t>:— </a:t>
            </a:r>
            <a:r>
              <a:rPr lang="ru-RU" sz="1600" dirty="0">
                <a:solidFill>
                  <a:srgbClr val="6C0000"/>
                </a:solidFill>
              </a:rPr>
              <a:t>Впредь, когда станешь что-нибудь делать, пораскинь своими цыплячьими мозгами, не жди, пока тебя носом ткнут, учись понимать с полуслова. Если увидишь какое-нибудь дело несделанным — сделай его, увидишь какое-нибудь кушанье несъеденным — съешь его, не зевай! Вот тогда будешь примером для </a:t>
            </a:r>
            <a:r>
              <a:rPr lang="ru-RU" sz="1600" dirty="0" smtClean="0">
                <a:solidFill>
                  <a:srgbClr val="6C0000"/>
                </a:solidFill>
              </a:rPr>
              <a:t>других. Как-то </a:t>
            </a:r>
            <a:r>
              <a:rPr lang="ru-RU" sz="1600" dirty="0">
                <a:solidFill>
                  <a:srgbClr val="6C0000"/>
                </a:solidFill>
              </a:rPr>
              <a:t>раз хозяин отлучился из аптеки, а ученик стал подметать лавку. Вдруг он увидел доску, на которой аптекарь мелом записал долги своих покупателей, а на жертвенном столике, перед изображением </a:t>
            </a:r>
            <a:r>
              <a:rPr lang="ru-RU" sz="1600" dirty="0" err="1">
                <a:solidFill>
                  <a:srgbClr val="6C0000"/>
                </a:solidFill>
              </a:rPr>
              <a:t>Яо</a:t>
            </a:r>
            <a:r>
              <a:rPr lang="ru-RU" sz="1600" dirty="0">
                <a:solidFill>
                  <a:srgbClr val="6C0000"/>
                </a:solidFill>
              </a:rPr>
              <a:t> </a:t>
            </a:r>
            <a:r>
              <a:rPr lang="ru-RU" sz="1600" dirty="0" err="1">
                <a:solidFill>
                  <a:srgbClr val="6C0000"/>
                </a:solidFill>
              </a:rPr>
              <a:t>Ванъе</a:t>
            </a:r>
            <a:r>
              <a:rPr lang="ru-RU" sz="1600" dirty="0">
                <a:solidFill>
                  <a:srgbClr val="6C0000"/>
                </a:solidFill>
              </a:rPr>
              <a:t> — бога лекарств, еду и вино. Вспомнив поучения аптекаря, ученик, недолго думая, стер все иероглифы с долговой доски и начистил ее до блеска, а потом съел кушанья и выпил вино. К полудню возвратился хозяин. Увидев, что жертвенный столик пуст, он </a:t>
            </a:r>
            <a:r>
              <a:rPr lang="ru-RU" sz="1600" dirty="0" smtClean="0">
                <a:solidFill>
                  <a:srgbClr val="6C0000"/>
                </a:solidFill>
              </a:rPr>
              <a:t>спросил ученика:</a:t>
            </a:r>
          </a:p>
          <a:p>
            <a:pPr marL="0" indent="0" algn="just">
              <a:lnSpc>
                <a:spcPct val="110000"/>
              </a:lnSpc>
              <a:spcBef>
                <a:spcPts val="0"/>
              </a:spcBef>
              <a:buNone/>
            </a:pPr>
            <a:r>
              <a:rPr lang="ru-RU" sz="1600" dirty="0" smtClean="0">
                <a:solidFill>
                  <a:srgbClr val="6C0000"/>
                </a:solidFill>
              </a:rPr>
              <a:t>—Куда </a:t>
            </a:r>
            <a:r>
              <a:rPr lang="ru-RU" sz="1600" dirty="0">
                <a:solidFill>
                  <a:srgbClr val="6C0000"/>
                </a:solidFill>
              </a:rPr>
              <a:t>ты убрал подношения богу</a:t>
            </a:r>
            <a:r>
              <a:rPr lang="ru-RU" sz="1600" dirty="0" smtClean="0">
                <a:solidFill>
                  <a:srgbClr val="6C0000"/>
                </a:solidFill>
              </a:rPr>
              <a:t>?</a:t>
            </a:r>
          </a:p>
          <a:p>
            <a:pPr marL="0" indent="0" algn="just">
              <a:lnSpc>
                <a:spcPct val="110000"/>
              </a:lnSpc>
              <a:spcBef>
                <a:spcPts val="0"/>
              </a:spcBef>
              <a:buNone/>
            </a:pPr>
            <a:r>
              <a:rPr lang="ru-RU" sz="1600" dirty="0" smtClean="0">
                <a:solidFill>
                  <a:srgbClr val="6C0000"/>
                </a:solidFill>
              </a:rPr>
              <a:t>—Я </a:t>
            </a:r>
            <a:r>
              <a:rPr lang="ru-RU" sz="1600" dirty="0">
                <a:solidFill>
                  <a:srgbClr val="6C0000"/>
                </a:solidFill>
              </a:rPr>
              <a:t>съел их,- спокойно ответил тот</a:t>
            </a:r>
            <a:r>
              <a:rPr lang="ru-RU" sz="1600" dirty="0" smtClean="0">
                <a:solidFill>
                  <a:srgbClr val="6C0000"/>
                </a:solidFill>
              </a:rPr>
              <a:t>.</a:t>
            </a:r>
          </a:p>
          <a:p>
            <a:pPr marL="0" indent="0" algn="just">
              <a:lnSpc>
                <a:spcPct val="110000"/>
              </a:lnSpc>
              <a:spcBef>
                <a:spcPts val="0"/>
              </a:spcBef>
              <a:buNone/>
            </a:pPr>
            <a:r>
              <a:rPr lang="ru-RU" sz="1600" dirty="0" smtClean="0">
                <a:solidFill>
                  <a:srgbClr val="6C0000"/>
                </a:solidFill>
              </a:rPr>
              <a:t>— </a:t>
            </a:r>
            <a:r>
              <a:rPr lang="ru-RU" sz="1600" dirty="0">
                <a:solidFill>
                  <a:srgbClr val="6C0000"/>
                </a:solidFill>
              </a:rPr>
              <a:t>Кто же тебе позволил это сделать, черепашье </a:t>
            </a:r>
            <a:r>
              <a:rPr lang="ru-RU" sz="1600" dirty="0" err="1">
                <a:solidFill>
                  <a:srgbClr val="6C0000"/>
                </a:solidFill>
              </a:rPr>
              <a:t>отродье</a:t>
            </a:r>
            <a:r>
              <a:rPr lang="ru-RU" sz="1600" dirty="0">
                <a:solidFill>
                  <a:srgbClr val="6C0000"/>
                </a:solidFill>
              </a:rPr>
              <a:t>? — рассвирепел аптекарь.</a:t>
            </a:r>
            <a:br>
              <a:rPr lang="ru-RU" sz="1600" dirty="0">
                <a:solidFill>
                  <a:srgbClr val="6C0000"/>
                </a:solidFill>
              </a:rPr>
            </a:br>
            <a:r>
              <a:rPr lang="ru-RU" sz="1600" dirty="0">
                <a:solidFill>
                  <a:srgbClr val="6C0000"/>
                </a:solidFill>
              </a:rPr>
              <a:t>— А разве не вы мне говорили: «Увидишь какое-нибудь кушанье несъеденным — съешь его, не зевай»? Я вспомнил, что кушанья </a:t>
            </a:r>
            <a:r>
              <a:rPr lang="ru-RU" sz="1600" dirty="0" err="1">
                <a:solidFill>
                  <a:srgbClr val="6C0000"/>
                </a:solidFill>
              </a:rPr>
              <a:t>Яо</a:t>
            </a:r>
            <a:r>
              <a:rPr lang="ru-RU" sz="1600" dirty="0">
                <a:solidFill>
                  <a:srgbClr val="6C0000"/>
                </a:solidFill>
              </a:rPr>
              <a:t> </a:t>
            </a:r>
            <a:r>
              <a:rPr lang="ru-RU" sz="1600" dirty="0" err="1">
                <a:solidFill>
                  <a:srgbClr val="6C0000"/>
                </a:solidFill>
              </a:rPr>
              <a:t>Ванъе</a:t>
            </a:r>
            <a:r>
              <a:rPr lang="ru-RU" sz="1600" dirty="0">
                <a:solidFill>
                  <a:srgbClr val="6C0000"/>
                </a:solidFill>
              </a:rPr>
              <a:t> стоят здесь со вчерашнего дня, — и съел их!</a:t>
            </a:r>
          </a:p>
        </p:txBody>
      </p:sp>
      <p:sp>
        <p:nvSpPr>
          <p:cNvPr id="4" name="Управляющая кнопка: домой 3">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95720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975" y="476518"/>
            <a:ext cx="7791717" cy="6186309"/>
          </a:xfrm>
          <a:prstGeom prst="rect">
            <a:avLst/>
          </a:prstGeom>
        </p:spPr>
        <p:txBody>
          <a:bodyPr wrap="square">
            <a:spAutoFit/>
          </a:bodyPr>
          <a:lstStyle/>
          <a:p>
            <a:pPr algn="just"/>
            <a:r>
              <a:rPr lang="ru-RU" dirty="0">
                <a:solidFill>
                  <a:srgbClr val="6C0000"/>
                </a:solidFill>
              </a:rPr>
              <a:t>От ярости у хозяина глаза полезли на лоб. На миг он даже лишился дара речи. Но тут взгляд его упал на долговую доску, вычищенную до блеска, и он снова закричал</a:t>
            </a:r>
            <a:r>
              <a:rPr lang="ru-RU" dirty="0" smtClean="0">
                <a:solidFill>
                  <a:srgbClr val="6C0000"/>
                </a:solidFill>
              </a:rPr>
              <a:t>:</a:t>
            </a:r>
          </a:p>
          <a:p>
            <a:pPr algn="just"/>
            <a:r>
              <a:rPr lang="ru-RU" dirty="0" smtClean="0">
                <a:solidFill>
                  <a:srgbClr val="6C0000"/>
                </a:solidFill>
              </a:rPr>
              <a:t>— </a:t>
            </a:r>
            <a:r>
              <a:rPr lang="ru-RU" dirty="0">
                <a:solidFill>
                  <a:srgbClr val="6C0000"/>
                </a:solidFill>
              </a:rPr>
              <a:t>Кто посмел стереть мои записи</a:t>
            </a:r>
            <a:r>
              <a:rPr lang="ru-RU" dirty="0" smtClean="0">
                <a:solidFill>
                  <a:srgbClr val="6C0000"/>
                </a:solidFill>
              </a:rPr>
              <a:t>?</a:t>
            </a:r>
          </a:p>
          <a:p>
            <a:pPr algn="just"/>
            <a:r>
              <a:rPr lang="ru-RU" dirty="0" smtClean="0">
                <a:solidFill>
                  <a:srgbClr val="6C0000"/>
                </a:solidFill>
              </a:rPr>
              <a:t>— </a:t>
            </a:r>
            <a:r>
              <a:rPr lang="ru-RU" dirty="0">
                <a:solidFill>
                  <a:srgbClr val="6C0000"/>
                </a:solidFill>
              </a:rPr>
              <a:t>Это я,- так же невозмутимо ответил ученик.- Разве вы мне не говорили: «Увидишь какое-нибудь дело несделанным -сделай его»? Эту доску уже с месяц никто не чистил, вот я и последовал вашему </a:t>
            </a:r>
            <a:r>
              <a:rPr lang="ru-RU" dirty="0" smtClean="0">
                <a:solidFill>
                  <a:srgbClr val="6C0000"/>
                </a:solidFill>
              </a:rPr>
              <a:t>совету. Аптекарь </a:t>
            </a:r>
            <a:r>
              <a:rPr lang="ru-RU" dirty="0">
                <a:solidFill>
                  <a:srgbClr val="6C0000"/>
                </a:solidFill>
              </a:rPr>
              <a:t>чуть не лопнул от злости</a:t>
            </a:r>
            <a:r>
              <a:rPr lang="ru-RU" dirty="0" smtClean="0">
                <a:solidFill>
                  <a:srgbClr val="6C0000"/>
                </a:solidFill>
              </a:rPr>
              <a:t>:</a:t>
            </a:r>
          </a:p>
          <a:p>
            <a:pPr algn="just"/>
            <a:r>
              <a:rPr lang="ru-RU" dirty="0" smtClean="0">
                <a:solidFill>
                  <a:srgbClr val="6C0000"/>
                </a:solidFill>
              </a:rPr>
              <a:t>— </a:t>
            </a:r>
            <a:r>
              <a:rPr lang="ru-RU" dirty="0">
                <a:solidFill>
                  <a:srgbClr val="6C0000"/>
                </a:solidFill>
              </a:rPr>
              <a:t>Ах ты, тупая скотина, за что ни возьмешься, все испортишь! Котелок у тебя совсем не варит! Ты будто спишь с открытыми глазами. Я даже во сне соображаю лучше, чем ты </a:t>
            </a:r>
            <a:r>
              <a:rPr lang="ru-RU" dirty="0" smtClean="0">
                <a:solidFill>
                  <a:srgbClr val="6C0000"/>
                </a:solidFill>
              </a:rPr>
              <a:t>наяву! Ученик </a:t>
            </a:r>
            <a:r>
              <a:rPr lang="ru-RU" dirty="0">
                <a:solidFill>
                  <a:srgbClr val="6C0000"/>
                </a:solidFill>
              </a:rPr>
              <a:t>лишь хитро ухмыльнулся и ничего не </a:t>
            </a:r>
            <a:r>
              <a:rPr lang="ru-RU" dirty="0" smtClean="0">
                <a:solidFill>
                  <a:srgbClr val="6C0000"/>
                </a:solidFill>
              </a:rPr>
              <a:t>сказал. На </a:t>
            </a:r>
            <a:r>
              <a:rPr lang="ru-RU" dirty="0">
                <a:solidFill>
                  <a:srgbClr val="6C0000"/>
                </a:solidFill>
              </a:rPr>
              <a:t>следующий день около полудня, когда аптекарь спал, какой-то человек принёс ему приглашение на обед. Ученик принял письмо и обещал тут же передать его хозяину. Человек ушел, а ученик отправился в спальню и дважды поднес письмо к лицу аптекаря. Но хозяин крепко спал; проснулся он только в сумерки и не спеша вышел из спальни.</a:t>
            </a:r>
            <a:br>
              <a:rPr lang="ru-RU" dirty="0">
                <a:solidFill>
                  <a:srgbClr val="6C0000"/>
                </a:solidFill>
              </a:rPr>
            </a:br>
            <a:r>
              <a:rPr lang="ru-RU" dirty="0">
                <a:solidFill>
                  <a:srgbClr val="6C0000"/>
                </a:solidFill>
              </a:rPr>
              <a:t>— В полдень вам приносили приглашение на обед,- сказал ему ученик.</a:t>
            </a:r>
            <a:br>
              <a:rPr lang="ru-RU" dirty="0">
                <a:solidFill>
                  <a:srgbClr val="6C0000"/>
                </a:solidFill>
              </a:rPr>
            </a:br>
            <a:r>
              <a:rPr lang="ru-RU" dirty="0">
                <a:solidFill>
                  <a:srgbClr val="6C0000"/>
                </a:solidFill>
              </a:rPr>
              <a:t>Увидев, что на дворе уже стемнело, хозяин снова рассердился:</a:t>
            </a:r>
            <a:br>
              <a:rPr lang="ru-RU" dirty="0">
                <a:solidFill>
                  <a:srgbClr val="6C0000"/>
                </a:solidFill>
              </a:rPr>
            </a:br>
            <a:r>
              <a:rPr lang="ru-RU" dirty="0">
                <a:solidFill>
                  <a:srgbClr val="6C0000"/>
                </a:solidFill>
              </a:rPr>
              <a:t>— Ну и дурак же ты! Неужели ты не мог передать мне письмо раньше?</a:t>
            </a:r>
            <a:br>
              <a:rPr lang="ru-RU" dirty="0">
                <a:solidFill>
                  <a:srgbClr val="6C0000"/>
                </a:solidFill>
              </a:rPr>
            </a:br>
            <a:r>
              <a:rPr lang="ru-RU" dirty="0">
                <a:solidFill>
                  <a:srgbClr val="6C0000"/>
                </a:solidFill>
              </a:rPr>
              <a:t>— Да ведь вы сами говорили, что во сне соображаете лучше, чем я наяву! — отвечал ученик.- Когда вы спали, я два раза показывал вам это приглашение, но вы почему-то не захотели встать. Разве я виноват?</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Управляющая кнопка: домой 3">
            <a:hlinkClick r:id="rId2" action="ppaction://hlinksldjump" highlightClick="1"/>
          </p:cNvPr>
          <p:cNvSpPr/>
          <p:nvPr/>
        </p:nvSpPr>
        <p:spPr>
          <a:xfrm>
            <a:off x="8343484" y="59850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6164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СКАЗКА О ЧАЕ</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921727" y="1608085"/>
            <a:ext cx="3402437" cy="4489831"/>
          </a:xfrm>
        </p:spPr>
        <p:txBody>
          <a:bodyPr>
            <a:normAutofit/>
          </a:bodyPr>
          <a:lstStyle/>
          <a:p>
            <a:pPr marL="0" indent="0" algn="just">
              <a:buNone/>
            </a:pPr>
            <a:r>
              <a:rPr lang="ru-RU" sz="1800" dirty="0">
                <a:solidFill>
                  <a:srgbClr val="6C0000"/>
                </a:solidFill>
              </a:rPr>
              <a:t>Давным-давно высоко в горах затерялась небольшая деревушка с названием Драконов колодец. И в ней было всего с десяток домов, да и те разбросаны по склонам окрестных гор. В дальних горах крестьяне сажали бамбук, а в ближних – злаки. Работали они от зари и до зари, но сытыми никогда не бывали, на самом краю деревни стояла ветхая хижина, крытая соломой, в которой жила старуха. Ни детей у нее не было, ни мужа, и доживала она свой век как перст одна.</a:t>
            </a:r>
          </a:p>
        </p:txBody>
      </p:sp>
      <p:pic>
        <p:nvPicPr>
          <p:cNvPr id="12290" name="Picture 2" descr="https://i.arts.in.ua/i/1308/523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843" y="1340343"/>
            <a:ext cx="3341196" cy="4757573"/>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79383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733" y="540913"/>
            <a:ext cx="7691329" cy="5632311"/>
          </a:xfrm>
          <a:prstGeom prst="rect">
            <a:avLst/>
          </a:prstGeom>
        </p:spPr>
        <p:txBody>
          <a:bodyPr wrap="square">
            <a:spAutoFit/>
          </a:bodyPr>
          <a:lstStyle/>
          <a:p>
            <a:pPr algn="just"/>
            <a:r>
              <a:rPr lang="ru-RU" dirty="0">
                <a:solidFill>
                  <a:srgbClr val="6C0000"/>
                </a:solidFill>
              </a:rPr>
              <a:t>Она не могла уже подниматься в горы и обрабатывать землю. Сил едва хватало на то, чтобы ухаживать во дворе за десятком старых чайных кустов. Кусты старились вместе со своей хозяйкой, и она собирала с них раз в год не больше нескольких </a:t>
            </a:r>
            <a:r>
              <a:rPr lang="ru-RU" dirty="0" err="1">
                <a:solidFill>
                  <a:srgbClr val="6C0000"/>
                </a:solidFill>
              </a:rPr>
              <a:t>цзиней</a:t>
            </a:r>
            <a:r>
              <a:rPr lang="ru-RU" dirty="0">
                <a:solidFill>
                  <a:srgbClr val="6C0000"/>
                </a:solidFill>
              </a:rPr>
              <a:t> грубых темно-зеленых листочков.</a:t>
            </a:r>
            <a:br>
              <a:rPr lang="ru-RU" dirty="0">
                <a:solidFill>
                  <a:srgbClr val="6C0000"/>
                </a:solidFill>
              </a:rPr>
            </a:br>
            <a:r>
              <a:rPr lang="ru-RU" dirty="0">
                <a:solidFill>
                  <a:srgbClr val="6C0000"/>
                </a:solidFill>
              </a:rPr>
              <a:t>В жизни этой женщине пришлось хлебнуть немало горя, но она сохранила свою доброту, несмотря на все невзгоды, и сейчас старалась, как могла, скрасить жизнь окружающим. Каждый день она брала несколько листков, заваривала чай и ставила его у дверей своей хижины, чтобы односельчане, спускавшиеся с гор после работы, могли утолить жажду</a:t>
            </a:r>
            <a:r>
              <a:rPr lang="ru-RU" dirty="0" smtClean="0">
                <a:solidFill>
                  <a:srgbClr val="6C0000"/>
                </a:solidFill>
              </a:rPr>
              <a:t>. </a:t>
            </a:r>
            <a:r>
              <a:rPr lang="ru-RU" dirty="0">
                <a:solidFill>
                  <a:srgbClr val="6C0000"/>
                </a:solidFill>
              </a:rPr>
              <a:t>Однажды в канун Нового года, когда в горах валил густой снег, в деревне готовились к празднику. Все запасы у старухи иссякли, если не считать нескольких чайных листьев, но она все же решила не изменять заведенному обычаю. Поднявшись спозаранок; старуха опустила эти листья в котел, залила кипятком и поставила настаиваться вблизи очага. Вдруг снаружи послышался шум. Дверь распахнулись, и на пороге появился запорошенный снегом старик. Старуха торопливо подошла к нему: — Почтеннейший, в горах снег, пережди немного в моем доме. Незнакомец стряхнул с себя снег, прошел в комнату, и любопытный взгляд его остановился на очаге</a:t>
            </a:r>
            <a:r>
              <a:rPr lang="ru-RU" dirty="0" smtClean="0">
                <a:solidFill>
                  <a:srgbClr val="6C0000"/>
                </a:solidFill>
              </a:rPr>
              <a:t>:</a:t>
            </a:r>
          </a:p>
          <a:p>
            <a:pPr algn="just"/>
            <a:r>
              <a:rPr lang="ru-RU" dirty="0" smtClean="0">
                <a:solidFill>
                  <a:srgbClr val="6C0000"/>
                </a:solidFill>
              </a:rPr>
              <a:t>— </a:t>
            </a:r>
            <a:r>
              <a:rPr lang="ru-RU" dirty="0">
                <a:solidFill>
                  <a:srgbClr val="6C0000"/>
                </a:solidFill>
              </a:rPr>
              <a:t>Хозяйка, а что у тебя в котле</a:t>
            </a:r>
            <a:r>
              <a:rPr lang="ru-RU" dirty="0" smtClean="0">
                <a:solidFill>
                  <a:srgbClr val="6C0000"/>
                </a:solidFill>
              </a:rPr>
              <a:t>?</a:t>
            </a:r>
          </a:p>
          <a:p>
            <a:pPr algn="just"/>
            <a:r>
              <a:rPr lang="ru-RU" dirty="0" smtClean="0">
                <a:solidFill>
                  <a:srgbClr val="6C0000"/>
                </a:solidFill>
              </a:rPr>
              <a:t>— </a:t>
            </a:r>
            <a:r>
              <a:rPr lang="ru-RU" dirty="0">
                <a:solidFill>
                  <a:srgbClr val="6C0000"/>
                </a:solidFill>
              </a:rPr>
              <a:t>Чай настаиваю, — ответила ему старуха. Гость очень удивился:</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5057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732" y="599693"/>
            <a:ext cx="7727324" cy="5355312"/>
          </a:xfrm>
          <a:prstGeom prst="rect">
            <a:avLst/>
          </a:prstGeom>
        </p:spPr>
        <p:txBody>
          <a:bodyPr wrap="square">
            <a:spAutoFit/>
          </a:bodyPr>
          <a:lstStyle/>
          <a:p>
            <a:pPr algn="just"/>
            <a:r>
              <a:rPr lang="ru-RU" dirty="0">
                <a:solidFill>
                  <a:srgbClr val="6C0000"/>
                </a:solidFill>
              </a:rPr>
              <a:t>— До Нового года осталось уже немного времени. Завтра у всех большой праздник и во всех семьях колют бычка, барашка или кабанчика, чтобы умилостивить предков, а ты только чай завариваешь!</a:t>
            </a:r>
            <a:br>
              <a:rPr lang="ru-RU" dirty="0">
                <a:solidFill>
                  <a:srgbClr val="6C0000"/>
                </a:solidFill>
              </a:rPr>
            </a:br>
            <a:r>
              <a:rPr lang="ru-RU" dirty="0">
                <a:solidFill>
                  <a:srgbClr val="6C0000"/>
                </a:solidFill>
              </a:rPr>
              <a:t>— Я слишком бедна, — горько вздохнула женщина, — мне нечего принести в жертву предкам, зато я каждый день готовлю чай и угощаю им своих </a:t>
            </a:r>
            <a:r>
              <a:rPr lang="ru-RU" dirty="0" smtClean="0">
                <a:solidFill>
                  <a:srgbClr val="6C0000"/>
                </a:solidFill>
              </a:rPr>
              <a:t>односельчан. Неожиданно </a:t>
            </a:r>
            <a:r>
              <a:rPr lang="ru-RU" dirty="0">
                <a:solidFill>
                  <a:srgbClr val="6C0000"/>
                </a:solidFill>
              </a:rPr>
              <a:t>для нее незнакомей, рассмеялся: — Что ты жалуешься на бедность, когда во дворе у тебя спрятано сокровище!</a:t>
            </a:r>
            <a:br>
              <a:rPr lang="ru-RU" dirty="0">
                <a:solidFill>
                  <a:srgbClr val="6C0000"/>
                </a:solidFill>
              </a:rPr>
            </a:br>
            <a:r>
              <a:rPr lang="ru-RU" dirty="0">
                <a:solidFill>
                  <a:srgbClr val="6C0000"/>
                </a:solidFill>
              </a:rPr>
              <a:t>Услыхав это, старуха вышла во двор отыскать место, где может быть, спрятано сокровище. Но там все было как обычно: около сарая, крытого лапником стояли две скамьи, да в углу была треснутая каменная ступка, в которой еще с прошлого года прел мусор. Ничего нового во дворе не появилось. Незнакомец вышел вслед за хозяйкой и указал на ступку:</a:t>
            </a:r>
            <a:br>
              <a:rPr lang="ru-RU" dirty="0">
                <a:solidFill>
                  <a:srgbClr val="6C0000"/>
                </a:solidFill>
              </a:rPr>
            </a:br>
            <a:r>
              <a:rPr lang="ru-RU" dirty="0">
                <a:solidFill>
                  <a:srgbClr val="6C0000"/>
                </a:solidFill>
              </a:rPr>
              <a:t>— Вот твое богатство</a:t>
            </a:r>
            <a:r>
              <a:rPr lang="ru-RU" dirty="0" smtClean="0">
                <a:solidFill>
                  <a:srgbClr val="6C0000"/>
                </a:solidFill>
              </a:rPr>
              <a:t>!</a:t>
            </a:r>
          </a:p>
          <a:p>
            <a:pPr algn="just"/>
            <a:r>
              <a:rPr lang="ru-RU" dirty="0" smtClean="0">
                <a:solidFill>
                  <a:srgbClr val="6C0000"/>
                </a:solidFill>
              </a:rPr>
              <a:t>— </a:t>
            </a:r>
            <a:r>
              <a:rPr lang="ru-RU" dirty="0">
                <a:solidFill>
                  <a:srgbClr val="6C0000"/>
                </a:solidFill>
              </a:rPr>
              <a:t>Да разве ж ступка может быть богатством? — изумилась старуха. Видно незнакомец насмехается надо мной, подумала она и добавила</a:t>
            </a:r>
            <a:r>
              <a:rPr lang="ru-RU" dirty="0" smtClean="0">
                <a:solidFill>
                  <a:srgbClr val="6C0000"/>
                </a:solidFill>
              </a:rPr>
              <a:t>:</a:t>
            </a:r>
          </a:p>
          <a:p>
            <a:pPr algn="just"/>
            <a:r>
              <a:rPr lang="ru-RU" dirty="0" smtClean="0">
                <a:solidFill>
                  <a:srgbClr val="6C0000"/>
                </a:solidFill>
              </a:rPr>
              <a:t>— </a:t>
            </a:r>
            <a:r>
              <a:rPr lang="ru-RU" dirty="0">
                <a:solidFill>
                  <a:srgbClr val="6C0000"/>
                </a:solidFill>
              </a:rPr>
              <a:t>Если она тебе нравится, можешь забрать ее</a:t>
            </a:r>
            <a:r>
              <a:rPr lang="ru-RU" dirty="0" smtClean="0">
                <a:solidFill>
                  <a:srgbClr val="6C0000"/>
                </a:solidFill>
              </a:rPr>
              <a:t>!</a:t>
            </a:r>
          </a:p>
          <a:p>
            <a:pPr algn="just"/>
            <a:r>
              <a:rPr lang="ru-RU" dirty="0" smtClean="0">
                <a:solidFill>
                  <a:srgbClr val="6C0000"/>
                </a:solidFill>
              </a:rPr>
              <a:t>— </a:t>
            </a:r>
            <a:r>
              <a:rPr lang="ru-RU" dirty="0">
                <a:solidFill>
                  <a:srgbClr val="6C0000"/>
                </a:solidFill>
              </a:rPr>
              <a:t>Как же я могу взять у тебя эту драгоценность даром. -воскликнул тот, — продай мне эту ступку. Если согласна, то я схожу за людьми, чтобы помогли мне унести </a:t>
            </a:r>
            <a:r>
              <a:rPr lang="ru-RU" dirty="0" smtClean="0">
                <a:solidFill>
                  <a:srgbClr val="6C0000"/>
                </a:solidFill>
              </a:rPr>
              <a:t>ее. Незнакомец</a:t>
            </a:r>
            <a:r>
              <a:rPr lang="ru-RU" dirty="0">
                <a:solidFill>
                  <a:srgbClr val="6C0000"/>
                </a:solidFill>
              </a:rPr>
              <a:t>, довольный сделкой, ушел. </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3282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4248" y="502276"/>
            <a:ext cx="7557752" cy="6186309"/>
          </a:xfrm>
          <a:prstGeom prst="rect">
            <a:avLst/>
          </a:prstGeom>
        </p:spPr>
        <p:txBody>
          <a:bodyPr wrap="square">
            <a:spAutoFit/>
          </a:bodyPr>
          <a:lstStyle/>
          <a:p>
            <a:pPr algn="just"/>
            <a:r>
              <a:rPr lang="ru-RU" dirty="0">
                <a:solidFill>
                  <a:srgbClr val="6C0000"/>
                </a:solidFill>
              </a:rPr>
              <a:t>Старуха долго рассматриваема ступку, но никак не могла понять, чем же она понравилась гостю, и решила, что негоже продавать такую грязную вещь. Вытащила она из ступки мусор и зарыла его под чайными кустами. Затем старуха налила в ступку воды, вымыла ее, а грязную воду выплеснула под те же кусты. Она уже закончила работу и любовалась чистой ступкою, когда вернулся незнакомец с деревенскими парнями. При виде вымытой ступки он истошно завопил</a:t>
            </a:r>
            <a:r>
              <a:rPr lang="ru-RU" dirty="0" smtClean="0">
                <a:solidFill>
                  <a:srgbClr val="6C0000"/>
                </a:solidFill>
              </a:rPr>
              <a:t>:</a:t>
            </a:r>
          </a:p>
          <a:p>
            <a:pPr algn="just"/>
            <a:r>
              <a:rPr lang="ru-RU" dirty="0" smtClean="0">
                <a:solidFill>
                  <a:srgbClr val="6C0000"/>
                </a:solidFill>
              </a:rPr>
              <a:t>— </a:t>
            </a:r>
            <a:r>
              <a:rPr lang="ru-RU" dirty="0">
                <a:solidFill>
                  <a:srgbClr val="6C0000"/>
                </a:solidFill>
              </a:rPr>
              <a:t>Что ты наделала? Куда делось </a:t>
            </a:r>
            <a:r>
              <a:rPr lang="ru-RU" dirty="0" smtClean="0">
                <a:solidFill>
                  <a:srgbClr val="6C0000"/>
                </a:solidFill>
              </a:rPr>
              <a:t>богатство? Никак </a:t>
            </a:r>
            <a:r>
              <a:rPr lang="ru-RU" dirty="0">
                <a:solidFill>
                  <a:srgbClr val="6C0000"/>
                </a:solidFill>
              </a:rPr>
              <a:t>не ожидала старуха, что труды ее вызовут столь сильный гнев, и прямо-таки опешила</a:t>
            </a:r>
            <a:r>
              <a:rPr lang="ru-RU" dirty="0" smtClean="0">
                <a:solidFill>
                  <a:srgbClr val="6C0000"/>
                </a:solidFill>
              </a:rPr>
              <a:t>:</a:t>
            </a:r>
          </a:p>
          <a:p>
            <a:pPr algn="just"/>
            <a:r>
              <a:rPr lang="ru-RU" dirty="0" smtClean="0">
                <a:solidFill>
                  <a:srgbClr val="6C0000"/>
                </a:solidFill>
              </a:rPr>
              <a:t>— </a:t>
            </a:r>
            <a:r>
              <a:rPr lang="ru-RU" dirty="0">
                <a:solidFill>
                  <a:srgbClr val="6C0000"/>
                </a:solidFill>
              </a:rPr>
              <a:t>Да я же только вымыла ее</a:t>
            </a:r>
            <a:r>
              <a:rPr lang="ru-RU" dirty="0" smtClean="0">
                <a:solidFill>
                  <a:srgbClr val="6C0000"/>
                </a:solidFill>
              </a:rPr>
              <a:t>!</a:t>
            </a:r>
          </a:p>
          <a:p>
            <a:pPr algn="just"/>
            <a:r>
              <a:rPr lang="ru-RU" dirty="0" smtClean="0">
                <a:solidFill>
                  <a:srgbClr val="6C0000"/>
                </a:solidFill>
              </a:rPr>
              <a:t>— </a:t>
            </a:r>
            <a:r>
              <a:rPr lang="ru-RU" dirty="0">
                <a:solidFill>
                  <a:srgbClr val="6C0000"/>
                </a:solidFill>
              </a:rPr>
              <a:t>Куда дела ты все, что было в ступке? — от нетерпения незнакомец, даже ногой притопнул</a:t>
            </a:r>
            <a:r>
              <a:rPr lang="ru-RU" dirty="0" smtClean="0">
                <a:solidFill>
                  <a:srgbClr val="6C0000"/>
                </a:solidFill>
              </a:rPr>
              <a:t>.</a:t>
            </a:r>
          </a:p>
          <a:p>
            <a:pPr algn="just"/>
            <a:r>
              <a:rPr lang="ru-RU" dirty="0" smtClean="0">
                <a:solidFill>
                  <a:srgbClr val="6C0000"/>
                </a:solidFill>
              </a:rPr>
              <a:t>— </a:t>
            </a:r>
            <a:r>
              <a:rPr lang="ru-RU" dirty="0">
                <a:solidFill>
                  <a:srgbClr val="6C0000"/>
                </a:solidFill>
              </a:rPr>
              <a:t>Да вон, зарыла под чайные </a:t>
            </a:r>
            <a:r>
              <a:rPr lang="ru-RU" dirty="0" smtClean="0">
                <a:solidFill>
                  <a:srgbClr val="6C0000"/>
                </a:solidFill>
              </a:rPr>
              <a:t>кусты.</a:t>
            </a:r>
          </a:p>
          <a:p>
            <a:pPr algn="just"/>
            <a:r>
              <a:rPr lang="ru-RU" dirty="0" smtClean="0">
                <a:solidFill>
                  <a:srgbClr val="6C0000"/>
                </a:solidFill>
              </a:rPr>
              <a:t>Жалость-то </a:t>
            </a:r>
            <a:r>
              <a:rPr lang="ru-RU" dirty="0">
                <a:solidFill>
                  <a:srgbClr val="6C0000"/>
                </a:solidFill>
              </a:rPr>
              <a:t>какая! — дрожащим голосом воскликнул незнакомец. — Ведь этот мусор и был самым настоящим богатством теперь оно перешло в чайные кусты. Он махнул рукой и велел парням идти по домам. Новогодний праздник окончился, а вскоре и весна наступила. И вот нежданно-негаданно все чайные кусты во дворе покрылись множеством изумрудных листочков. Но когда старуха стала их собирать, то люди удивились еще больше: чайные листы были необыкновенно нежными, сочными и ароматными</a:t>
            </a:r>
            <a:r>
              <a:rPr lang="ru-RU" dirty="0" smtClean="0">
                <a:solidFill>
                  <a:srgbClr val="6C0000"/>
                </a:solidFill>
              </a:rPr>
              <a:t>.</a:t>
            </a:r>
            <a:r>
              <a:rPr lang="ru-RU" dirty="0">
                <a:solidFill>
                  <a:srgbClr val="6C0000"/>
                </a:solidFill>
              </a:rPr>
              <a:t> </a:t>
            </a:r>
          </a:p>
          <a:p>
            <a:endParaRPr lang="ru-RU" dirty="0"/>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764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7128" y="618186"/>
            <a:ext cx="7469746" cy="6186309"/>
          </a:xfrm>
          <a:prstGeom prst="rect">
            <a:avLst/>
          </a:prstGeom>
        </p:spPr>
        <p:txBody>
          <a:bodyPr wrap="square">
            <a:spAutoFit/>
          </a:bodyPr>
          <a:lstStyle/>
          <a:p>
            <a:pPr indent="-457200" algn="just"/>
            <a:r>
              <a:rPr lang="ru-RU" dirty="0">
                <a:solidFill>
                  <a:srgbClr val="6C0000"/>
                </a:solidFill>
              </a:rPr>
              <a:t>Купили они мяса самого лучшего, курицу зарезали, на четыре подноса восемь чашек с жирной рыбой и мясом поставили. Опустились перед быком на колени, о пощаде молят. А бык и не слушает, по-прежнему днем и ночью посевы топчет.</a:t>
            </a:r>
          </a:p>
          <a:p>
            <a:pPr indent="-457200" algn="just"/>
            <a:r>
              <a:rPr lang="ru-RU" dirty="0">
                <a:solidFill>
                  <a:srgbClr val="6C0000"/>
                </a:solidFill>
              </a:rPr>
              <a:t>Парни молодые злятся, кулаки сжимают, говорят:</a:t>
            </a:r>
          </a:p>
          <a:p>
            <a:pPr indent="-457200" algn="just"/>
            <a:r>
              <a:rPr lang="ru-RU" dirty="0">
                <a:solidFill>
                  <a:srgbClr val="6C0000"/>
                </a:solidFill>
              </a:rPr>
              <a:t>— Чего там думать: святой это бык, не святой — схватить его, и все тут.</a:t>
            </a:r>
          </a:p>
          <a:p>
            <a:pPr algn="just"/>
            <a:r>
              <a:rPr lang="ru-RU" dirty="0">
                <a:solidFill>
                  <a:srgbClr val="6C0000"/>
                </a:solidFill>
              </a:rPr>
              <a:t>Собрались парни разом, большие серпы взяли, острые топоры плотничьи, и ну рубить быка, аж искры во все стороны разлетаются. Заболели у юношей руки, затупились ножи, а с железного быка, как говорится, хоть бы волосок упал. Просили быка по-хорошему — не помогло, попробовали силой взять — тоже ничего не вышло. Запечалились люди. Одни советуют в город отправиться, жалобу начальнику уезда подать, другие говорят: без пользы это, раз уж народ не одолел злую силу, начальнику и подавно не справиться!</a:t>
            </a:r>
          </a:p>
          <a:p>
            <a:pPr algn="just"/>
            <a:r>
              <a:rPr lang="ru-RU" dirty="0">
                <a:solidFill>
                  <a:srgbClr val="6C0000"/>
                </a:solidFill>
              </a:rPr>
              <a:t>После решили все же идти в уезд, помощи просить. Выбрали миром несколько человек, с жалобой в </a:t>
            </a:r>
            <a:r>
              <a:rPr lang="ru-RU" dirty="0" err="1">
                <a:solidFill>
                  <a:srgbClr val="6C0000"/>
                </a:solidFill>
              </a:rPr>
              <a:t>Линьцзысяньский</a:t>
            </a:r>
            <a:r>
              <a:rPr lang="ru-RU" dirty="0">
                <a:solidFill>
                  <a:srgbClr val="6C0000"/>
                </a:solidFill>
              </a:rPr>
              <a:t> </a:t>
            </a:r>
            <a:r>
              <a:rPr lang="ru-RU" dirty="0" err="1">
                <a:solidFill>
                  <a:srgbClr val="6C0000"/>
                </a:solidFill>
              </a:rPr>
              <a:t>ямынь</a:t>
            </a:r>
            <a:r>
              <a:rPr lang="ru-RU" dirty="0">
                <a:solidFill>
                  <a:srgbClr val="6C0000"/>
                </a:solidFill>
              </a:rPr>
              <a:t> отправили. Начальником уезда о ту пору У </a:t>
            </a:r>
            <a:r>
              <a:rPr lang="ru-RU" dirty="0" err="1">
                <a:solidFill>
                  <a:srgbClr val="6C0000"/>
                </a:solidFill>
              </a:rPr>
              <a:t>Тянь</a:t>
            </a:r>
            <a:r>
              <a:rPr lang="ru-RU" dirty="0">
                <a:solidFill>
                  <a:srgbClr val="6C0000"/>
                </a:solidFill>
              </a:rPr>
              <a:t>-ли был. Одна у него забота: чины да богатство, про народ и не вспоминает</a:t>
            </a:r>
            <a:r>
              <a:rPr lang="ru-RU" dirty="0" smtClean="0">
                <a:solidFill>
                  <a:srgbClr val="6C0000"/>
                </a:solidFill>
              </a:rPr>
              <a:t>. </a:t>
            </a:r>
            <a:r>
              <a:rPr lang="ru-RU" dirty="0">
                <a:solidFill>
                  <a:srgbClr val="6C0000"/>
                </a:solidFill>
              </a:rPr>
              <a:t>Минуты не прошло — расплавился бык, ну, прямо снежный ком на солнце, обмяк и свалился. Утихло пламя. Ни девушки, ни быка в печи не было, всю ее красный, как огонь, металл заполнил.</a:t>
            </a:r>
          </a:p>
          <a:p>
            <a:pPr algn="just"/>
            <a:endParaRPr lang="ru-RU" dirty="0">
              <a:solidFill>
                <a:srgbClr val="6C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63526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3015" y="592428"/>
            <a:ext cx="7221416" cy="1477328"/>
          </a:xfrm>
          <a:prstGeom prst="rect">
            <a:avLst/>
          </a:prstGeom>
        </p:spPr>
        <p:txBody>
          <a:bodyPr wrap="square">
            <a:spAutoFit/>
          </a:bodyPr>
          <a:lstStyle/>
          <a:p>
            <a:pPr algn="just"/>
            <a:r>
              <a:rPr lang="ru-RU" dirty="0">
                <a:solidFill>
                  <a:srgbClr val="6C0000"/>
                </a:solidFill>
              </a:rPr>
              <a:t>Односельчане стали просить у старухи отростки от этих чудесных кустов и с тех пор вместо бамбука разводили в горах чайные плантации. Спустя годы чай с необыкновенным вкусом и ароматом, который готовили из листьев, собранных в этих местах, стали называть чаем «Драконов </a:t>
            </a:r>
            <a:r>
              <a:rPr lang="ru-RU" dirty="0">
                <a:solidFill>
                  <a:srgbClr val="C00000"/>
                </a:solidFill>
              </a:rPr>
              <a:t>колодец».</a:t>
            </a:r>
          </a:p>
        </p:txBody>
      </p:sp>
      <p:pic>
        <p:nvPicPr>
          <p:cNvPr id="13314" name="Picture 2" descr="http://img3.imgbb.ru/a/f/e/afe73db158de2c568bb6793c81215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031" y="1680433"/>
            <a:ext cx="4301544" cy="4228500"/>
          </a:xfrm>
          <a:prstGeom prst="rect">
            <a:avLst/>
          </a:prstGeom>
          <a:noFill/>
          <a:extLst>
            <a:ext uri="{909E8E84-426E-40DD-AFC4-6F175D3DCCD1}">
              <a14:hiddenFill xmlns:a14="http://schemas.microsoft.com/office/drawing/2010/main">
                <a:solidFill>
                  <a:srgbClr val="FFFFFF"/>
                </a:solidFill>
              </a14:hiddenFill>
            </a:ext>
          </a:extLst>
        </p:spPr>
      </p:pic>
      <p:sp>
        <p:nvSpPr>
          <p:cNvPr id="4" name="Управляющая кнопка: домой 3">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0397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97130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ТИГР И БУЙВОЛ</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694303" y="1067625"/>
            <a:ext cx="7832769" cy="4992107"/>
          </a:xfrm>
        </p:spPr>
        <p:txBody>
          <a:bodyPr>
            <a:noAutofit/>
          </a:bodyPr>
          <a:lstStyle/>
          <a:p>
            <a:pPr marL="0" indent="0" algn="just">
              <a:lnSpc>
                <a:spcPct val="100000"/>
              </a:lnSpc>
              <a:spcBef>
                <a:spcPts val="0"/>
              </a:spcBef>
              <a:buNone/>
            </a:pPr>
            <a:r>
              <a:rPr lang="ru-RU" sz="1800" dirty="0">
                <a:solidFill>
                  <a:srgbClr val="6C0000"/>
                </a:solidFill>
              </a:rPr>
              <a:t>Рассказывают, что тигр и буйвол прежде были большими друзьями. Жили они по соседству и очень любили друг друга. Буйвол всем расхваливал тигра, а тот не раз приглашал буйвола погулять вместе с ним и развлечься. Во время этих прогулок тигр всегда сидел у буйвола на спине, и буйвол очень этим </a:t>
            </a:r>
            <a:r>
              <a:rPr lang="ru-RU" sz="1800" dirty="0" smtClean="0">
                <a:solidFill>
                  <a:srgbClr val="6C0000"/>
                </a:solidFill>
              </a:rPr>
              <a:t>гордился. Однажды </a:t>
            </a:r>
            <a:r>
              <a:rPr lang="ru-RU" sz="1800" dirty="0">
                <a:solidFill>
                  <a:srgbClr val="6C0000"/>
                </a:solidFill>
              </a:rPr>
              <a:t>друзья отправились на прогулку и повстречали стадо коров. Увидев буйвола и тигра, коровы спросили</a:t>
            </a:r>
            <a:r>
              <a:rPr lang="ru-RU" sz="1800" dirty="0" smtClean="0">
                <a:solidFill>
                  <a:srgbClr val="6C0000"/>
                </a:solidFill>
              </a:rPr>
              <a:t>:</a:t>
            </a:r>
          </a:p>
          <a:p>
            <a:pPr marL="0" indent="0" algn="just">
              <a:lnSpc>
                <a:spcPct val="100000"/>
              </a:lnSpc>
              <a:spcBef>
                <a:spcPts val="0"/>
              </a:spcBef>
              <a:buNone/>
            </a:pPr>
            <a:r>
              <a:rPr lang="ru-RU" sz="1800" dirty="0" smtClean="0">
                <a:solidFill>
                  <a:srgbClr val="6C0000"/>
                </a:solidFill>
              </a:rPr>
              <a:t>—Почему </a:t>
            </a:r>
            <a:r>
              <a:rPr lang="ru-RU" sz="1800" dirty="0">
                <a:solidFill>
                  <a:srgbClr val="6C0000"/>
                </a:solidFill>
              </a:rPr>
              <a:t>вы вместе</a:t>
            </a:r>
            <a:r>
              <a:rPr lang="ru-RU" sz="1800" dirty="0" smtClean="0">
                <a:solidFill>
                  <a:srgbClr val="6C0000"/>
                </a:solidFill>
              </a:rPr>
              <a:t>?</a:t>
            </a:r>
          </a:p>
          <a:p>
            <a:pPr marL="0" indent="0" algn="just">
              <a:lnSpc>
                <a:spcPct val="100000"/>
              </a:lnSpc>
              <a:spcBef>
                <a:spcPts val="0"/>
              </a:spcBef>
              <a:buNone/>
            </a:pPr>
            <a:r>
              <a:rPr lang="ru-RU" sz="1800" dirty="0" smtClean="0">
                <a:solidFill>
                  <a:srgbClr val="6C0000"/>
                </a:solidFill>
              </a:rPr>
              <a:t>—Мы </a:t>
            </a:r>
            <a:r>
              <a:rPr lang="ru-RU" sz="1800" dirty="0">
                <a:solidFill>
                  <a:srgbClr val="6C0000"/>
                </a:solidFill>
              </a:rPr>
              <a:t>дружим! — ответил буйвол</a:t>
            </a:r>
            <a:r>
              <a:rPr lang="ru-RU" sz="1800" dirty="0" smtClean="0">
                <a:solidFill>
                  <a:srgbClr val="6C0000"/>
                </a:solidFill>
              </a:rPr>
              <a:t>.</a:t>
            </a:r>
          </a:p>
          <a:p>
            <a:pPr marL="0" indent="0" algn="just">
              <a:lnSpc>
                <a:spcPct val="100000"/>
              </a:lnSpc>
              <a:spcBef>
                <a:spcPts val="0"/>
              </a:spcBef>
              <a:buNone/>
            </a:pPr>
            <a:r>
              <a:rPr lang="ru-RU" sz="1800" dirty="0" smtClean="0">
                <a:solidFill>
                  <a:srgbClr val="6C0000"/>
                </a:solidFill>
              </a:rPr>
              <a:t>— </a:t>
            </a:r>
            <a:r>
              <a:rPr lang="ru-RU" sz="1800" dirty="0">
                <a:solidFill>
                  <a:srgbClr val="6C0000"/>
                </a:solidFill>
              </a:rPr>
              <a:t>Не очень-то вы подходите друг к другу! — сказали коровы.</a:t>
            </a:r>
            <a:br>
              <a:rPr lang="ru-RU" sz="1800" dirty="0">
                <a:solidFill>
                  <a:srgbClr val="6C0000"/>
                </a:solidFill>
              </a:rPr>
            </a:br>
            <a:r>
              <a:rPr lang="ru-RU" sz="1800" dirty="0">
                <a:solidFill>
                  <a:srgbClr val="6C0000"/>
                </a:solidFill>
              </a:rPr>
              <a:t>Но тигр и буйвол этого уже не слыхали, так как промчались вперед. Вскоре они поравнялись с табуном лошадей</a:t>
            </a:r>
            <a:r>
              <a:rPr lang="ru-RU" sz="1800" dirty="0" smtClean="0">
                <a:solidFill>
                  <a:srgbClr val="6C0000"/>
                </a:solidFill>
              </a:rPr>
              <a:t>.</a:t>
            </a:r>
          </a:p>
          <a:p>
            <a:pPr marL="0" indent="0" algn="just">
              <a:lnSpc>
                <a:spcPct val="100000"/>
              </a:lnSpc>
              <a:spcBef>
                <a:spcPts val="0"/>
              </a:spcBef>
              <a:buNone/>
            </a:pPr>
            <a:r>
              <a:rPr lang="ru-RU" sz="1800" dirty="0" smtClean="0">
                <a:solidFill>
                  <a:srgbClr val="6C0000"/>
                </a:solidFill>
              </a:rPr>
              <a:t>— </a:t>
            </a:r>
            <a:r>
              <a:rPr lang="ru-RU" sz="1800" dirty="0">
                <a:solidFill>
                  <a:srgbClr val="6C0000"/>
                </a:solidFill>
              </a:rPr>
              <a:t>Почему вы гуляете вместе?’- спросили, увидев их, лошади.</a:t>
            </a:r>
            <a:br>
              <a:rPr lang="ru-RU" sz="1800" dirty="0">
                <a:solidFill>
                  <a:srgbClr val="6C0000"/>
                </a:solidFill>
              </a:rPr>
            </a:br>
            <a:r>
              <a:rPr lang="ru-RU" sz="1800" dirty="0">
                <a:solidFill>
                  <a:srgbClr val="6C0000"/>
                </a:solidFill>
              </a:rPr>
              <a:t>— Да мы друзья! — снова ответил за обоих буйвол</a:t>
            </a:r>
            <a:r>
              <a:rPr lang="ru-RU" sz="1800" dirty="0" smtClean="0">
                <a:solidFill>
                  <a:srgbClr val="6C0000"/>
                </a:solidFill>
              </a:rPr>
              <a:t>.</a:t>
            </a:r>
          </a:p>
          <a:p>
            <a:pPr marL="0" indent="0" algn="just">
              <a:lnSpc>
                <a:spcPct val="100000"/>
              </a:lnSpc>
              <a:spcBef>
                <a:spcPts val="0"/>
              </a:spcBef>
              <a:buNone/>
            </a:pPr>
            <a:r>
              <a:rPr lang="ru-RU" sz="1800" dirty="0">
                <a:solidFill>
                  <a:srgbClr val="6C0000"/>
                </a:solidFill>
              </a:rPr>
              <a:t>— Странная дружба, что-то она нам не нравится! — прокричали им лошади, но тигр и буйвол, не слушая их, помчались еще быстрее.</a:t>
            </a:r>
            <a:br>
              <a:rPr lang="ru-RU" sz="1800" dirty="0">
                <a:solidFill>
                  <a:srgbClr val="6C0000"/>
                </a:solidFill>
              </a:rPr>
            </a:br>
            <a:r>
              <a:rPr lang="ru-RU" sz="1800" dirty="0">
                <a:solidFill>
                  <a:srgbClr val="6C0000"/>
                </a:solidFill>
              </a:rPr>
              <a:t>Потом они повстречались с отарой овец. Поглядев на них, овцы спросили:</a:t>
            </a:r>
            <a:br>
              <a:rPr lang="ru-RU" sz="1800" dirty="0">
                <a:solidFill>
                  <a:srgbClr val="6C0000"/>
                </a:solidFill>
              </a:rPr>
            </a:br>
            <a:r>
              <a:rPr lang="ru-RU" sz="1800" dirty="0">
                <a:solidFill>
                  <a:srgbClr val="6C0000"/>
                </a:solidFill>
              </a:rPr>
              <a:t>— Что вы делаете </a:t>
            </a:r>
            <a:r>
              <a:rPr lang="ru-RU" sz="1800" dirty="0" smtClean="0">
                <a:solidFill>
                  <a:srgbClr val="6C0000"/>
                </a:solidFill>
              </a:rPr>
              <a:t>вдвоем? Буйвол </a:t>
            </a:r>
            <a:r>
              <a:rPr lang="ru-RU" sz="1800" dirty="0">
                <a:solidFill>
                  <a:srgbClr val="6C0000"/>
                </a:solidFill>
              </a:rPr>
              <a:t>уже знал, что они тоже скажут: «Вы друг другу не подходите!» или «Нам такая дружба не нравится!» </a:t>
            </a:r>
            <a:r>
              <a:rPr lang="ru-RU" sz="1800" dirty="0" smtClean="0">
                <a:solidFill>
                  <a:srgbClr val="6C0000"/>
                </a:solidFill>
              </a:rPr>
              <a:t>Поэтому </a:t>
            </a:r>
            <a:r>
              <a:rPr lang="ru-RU" sz="1800" dirty="0">
                <a:solidFill>
                  <a:srgbClr val="6C0000"/>
                </a:solidFill>
              </a:rPr>
              <a:t>он сразу же крикнул:</a:t>
            </a:r>
          </a:p>
        </p:txBody>
      </p:sp>
      <p:sp>
        <p:nvSpPr>
          <p:cNvPr id="4" name="Управляющая кнопка: домой 3">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8163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6" y="500130"/>
            <a:ext cx="7729966" cy="5632311"/>
          </a:xfrm>
          <a:prstGeom prst="rect">
            <a:avLst/>
          </a:prstGeom>
        </p:spPr>
        <p:txBody>
          <a:bodyPr wrap="square">
            <a:spAutoFit/>
          </a:bodyPr>
          <a:lstStyle/>
          <a:p>
            <a:pPr algn="just"/>
            <a:r>
              <a:rPr lang="ru-RU" dirty="0">
                <a:solidFill>
                  <a:srgbClr val="6C0000"/>
                </a:solidFill>
              </a:rPr>
              <a:t>— Мы с ним друзья, а вам-то что за </a:t>
            </a:r>
            <a:r>
              <a:rPr lang="ru-RU" dirty="0" smtClean="0">
                <a:solidFill>
                  <a:srgbClr val="6C0000"/>
                </a:solidFill>
              </a:rPr>
              <a:t>дело?</a:t>
            </a:r>
          </a:p>
          <a:p>
            <a:pPr algn="just"/>
            <a:r>
              <a:rPr lang="ru-RU" dirty="0" smtClean="0">
                <a:solidFill>
                  <a:srgbClr val="6C0000"/>
                </a:solidFill>
              </a:rPr>
              <a:t>И</a:t>
            </a:r>
            <a:r>
              <a:rPr lang="ru-RU" dirty="0">
                <a:solidFill>
                  <a:srgbClr val="6C0000"/>
                </a:solidFill>
              </a:rPr>
              <a:t>, не дожидаясь ответа, он пронесся мимо. Вскоре после этого тигр и буйвол переселились в разные места: тигр перебрался в горы, а буйвол стал жить на берегу реки. И они перестали </a:t>
            </a:r>
            <a:r>
              <a:rPr lang="ru-RU" dirty="0" smtClean="0">
                <a:solidFill>
                  <a:srgbClr val="6C0000"/>
                </a:solidFill>
              </a:rPr>
              <a:t>встречаться. Но </a:t>
            </a:r>
            <a:r>
              <a:rPr lang="ru-RU" dirty="0">
                <a:solidFill>
                  <a:srgbClr val="6C0000"/>
                </a:solidFill>
              </a:rPr>
              <a:t>вот как-то раз буйволу захотелось повидать тигра, а тигр в это время решил навестить буйвола. И оба, не сговариваясь, пустились в </a:t>
            </a:r>
            <a:r>
              <a:rPr lang="ru-RU" dirty="0" smtClean="0">
                <a:solidFill>
                  <a:srgbClr val="6C0000"/>
                </a:solidFill>
              </a:rPr>
              <a:t>путь. Семь </a:t>
            </a:r>
            <a:r>
              <a:rPr lang="ru-RU" dirty="0">
                <a:solidFill>
                  <a:srgbClr val="6C0000"/>
                </a:solidFill>
              </a:rPr>
              <a:t>дней и семь ночей прошел каждый из них без отдыха. На восьмой день утром они встретились, и оба очень удивились. Старые друзья разговорились</a:t>
            </a:r>
            <a:r>
              <a:rPr lang="ru-RU" dirty="0" smtClean="0">
                <a:solidFill>
                  <a:srgbClr val="6C0000"/>
                </a:solidFill>
              </a:rPr>
              <a:t>.</a:t>
            </a:r>
          </a:p>
          <a:p>
            <a:pPr algn="just"/>
            <a:r>
              <a:rPr lang="ru-RU" dirty="0" smtClean="0">
                <a:solidFill>
                  <a:srgbClr val="6C0000"/>
                </a:solidFill>
              </a:rPr>
              <a:t>— </a:t>
            </a:r>
            <a:r>
              <a:rPr lang="ru-RU" dirty="0">
                <a:solidFill>
                  <a:srgbClr val="6C0000"/>
                </a:solidFill>
              </a:rPr>
              <a:t>Братец, куда ты идешь? — спросил тигр.</a:t>
            </a:r>
            <a:br>
              <a:rPr lang="ru-RU" dirty="0">
                <a:solidFill>
                  <a:srgbClr val="6C0000"/>
                </a:solidFill>
              </a:rPr>
            </a:br>
            <a:r>
              <a:rPr lang="ru-RU" dirty="0">
                <a:solidFill>
                  <a:srgbClr val="6C0000"/>
                </a:solidFill>
              </a:rPr>
              <a:t>— Иду с тобой повидаться, брат! — отвечал буйвол.—А ты куда собрался?</a:t>
            </a:r>
            <a:br>
              <a:rPr lang="ru-RU" dirty="0">
                <a:solidFill>
                  <a:srgbClr val="6C0000"/>
                </a:solidFill>
              </a:rPr>
            </a:br>
            <a:r>
              <a:rPr lang="ru-RU" dirty="0">
                <a:solidFill>
                  <a:srgbClr val="6C0000"/>
                </a:solidFill>
              </a:rPr>
              <a:t>— И я к тебе в гости иду! — сказал тигр. Выбрали они местечко у дороги, присели отдохнуть, поболтали о том, о сем. Вдруг тигр и говорит:</a:t>
            </a:r>
            <a:br>
              <a:rPr lang="ru-RU" dirty="0">
                <a:solidFill>
                  <a:srgbClr val="6C0000"/>
                </a:solidFill>
              </a:rPr>
            </a:br>
            <a:r>
              <a:rPr lang="ru-RU" dirty="0">
                <a:solidFill>
                  <a:srgbClr val="6C0000"/>
                </a:solidFill>
              </a:rPr>
              <a:t>— Братец, я шел семь дней и семь ночей, ничего не ел, в животе у меня пусто. Давай-ка, братец, я тебя съем! А буйвол ему в ответ:</a:t>
            </a:r>
            <a:br>
              <a:rPr lang="ru-RU" dirty="0">
                <a:solidFill>
                  <a:srgbClr val="6C0000"/>
                </a:solidFill>
              </a:rPr>
            </a:br>
            <a:r>
              <a:rPr lang="ru-RU" dirty="0">
                <a:solidFill>
                  <a:srgbClr val="6C0000"/>
                </a:solidFill>
              </a:rPr>
              <a:t>— Дорогой брат, я тоже провел в дороге семь дней и семь ночей, тоже голоден ужасно, но что делать? Давай лучше разойдемся по домам, и каждый пусть поищет себе чего-нибудь на обед.</a:t>
            </a:r>
            <a:br>
              <a:rPr lang="ru-RU" dirty="0">
                <a:solidFill>
                  <a:srgbClr val="6C0000"/>
                </a:solidFill>
              </a:rPr>
            </a:br>
            <a:r>
              <a:rPr lang="ru-RU" dirty="0">
                <a:solidFill>
                  <a:srgbClr val="6C0000"/>
                </a:solidFill>
              </a:rPr>
              <a:t>Но тигр знай твердит свое</a:t>
            </a:r>
            <a:r>
              <a:rPr lang="ru-RU" dirty="0" smtClean="0">
                <a:solidFill>
                  <a:srgbClr val="6C0000"/>
                </a:solidFill>
              </a:rPr>
              <a:t>:</a:t>
            </a:r>
          </a:p>
          <a:p>
            <a:pPr algn="just"/>
            <a:r>
              <a:rPr lang="ru-RU" dirty="0" smtClean="0">
                <a:solidFill>
                  <a:srgbClr val="6C0000"/>
                </a:solidFill>
              </a:rPr>
              <a:t>— </a:t>
            </a:r>
            <a:r>
              <a:rPr lang="ru-RU" dirty="0">
                <a:solidFill>
                  <a:srgbClr val="6C0000"/>
                </a:solidFill>
              </a:rPr>
              <a:t>Позволь мне, братец, съесть тебя</a:t>
            </a:r>
            <a:r>
              <a:rPr lang="ru-RU" dirty="0" smtClean="0">
                <a:solidFill>
                  <a:srgbClr val="6C0000"/>
                </a:solidFill>
              </a:rPr>
              <a:t>!</a:t>
            </a:r>
          </a:p>
          <a:p>
            <a:pPr algn="just"/>
            <a:r>
              <a:rPr lang="ru-RU" dirty="0" smtClean="0">
                <a:solidFill>
                  <a:srgbClr val="6C0000"/>
                </a:solidFill>
              </a:rPr>
              <a:t>— </a:t>
            </a:r>
            <a:r>
              <a:rPr lang="ru-RU" dirty="0">
                <a:solidFill>
                  <a:srgbClr val="6C0000"/>
                </a:solidFill>
              </a:rPr>
              <a:t>Мы же друзья! — удивляется буйвол.- Как же ты можешь меня съесть?!</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1602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096" y="437881"/>
            <a:ext cx="7843234" cy="5909310"/>
          </a:xfrm>
          <a:prstGeom prst="rect">
            <a:avLst/>
          </a:prstGeom>
        </p:spPr>
        <p:txBody>
          <a:bodyPr wrap="square">
            <a:spAutoFit/>
          </a:bodyPr>
          <a:lstStyle/>
          <a:p>
            <a:pPr algn="just"/>
            <a:r>
              <a:rPr lang="ru-RU" dirty="0">
                <a:solidFill>
                  <a:srgbClr val="6C0000"/>
                </a:solidFill>
              </a:rPr>
              <a:t>А тигр от голода уже и слюну пустил</a:t>
            </a:r>
            <a:r>
              <a:rPr lang="ru-RU" dirty="0" smtClean="0">
                <a:solidFill>
                  <a:srgbClr val="6C0000"/>
                </a:solidFill>
              </a:rPr>
              <a:t>:</a:t>
            </a:r>
            <a:endParaRPr lang="ru-RU" dirty="0">
              <a:solidFill>
                <a:srgbClr val="6C0000"/>
              </a:solidFill>
            </a:endParaRPr>
          </a:p>
          <a:p>
            <a:pPr algn="just"/>
            <a:r>
              <a:rPr lang="ru-RU" dirty="0" smtClean="0">
                <a:solidFill>
                  <a:srgbClr val="6C0000"/>
                </a:solidFill>
              </a:rPr>
              <a:t> </a:t>
            </a:r>
            <a:r>
              <a:rPr lang="ru-RU" dirty="0">
                <a:solidFill>
                  <a:srgbClr val="6C0000"/>
                </a:solidFill>
              </a:rPr>
              <a:t>Братец, ну позволь, в третий раз тебя прошу! Ты же мой старший брат, значит, должен меня накормить! Позволишь — я съем тебя, не позволишь — все равно съем</a:t>
            </a:r>
            <a:r>
              <a:rPr lang="ru-RU" dirty="0" smtClean="0">
                <a:solidFill>
                  <a:srgbClr val="6C0000"/>
                </a:solidFill>
              </a:rPr>
              <a:t>!</a:t>
            </a:r>
          </a:p>
          <a:p>
            <a:pPr algn="just"/>
            <a:r>
              <a:rPr lang="ru-RU" dirty="0" smtClean="0">
                <a:solidFill>
                  <a:srgbClr val="6C0000"/>
                </a:solidFill>
              </a:rPr>
              <a:t>— </a:t>
            </a:r>
            <a:r>
              <a:rPr lang="ru-RU" dirty="0">
                <a:solidFill>
                  <a:srgbClr val="6C0000"/>
                </a:solidFill>
              </a:rPr>
              <a:t>Ну, раз ты так хочешь есть, я согласен,- спокойно ответил буйвол.- Но прежде ты должен со мной сразиться! Победишь — можешь меня съесть, проиграешь — делать нечего: останешься голодным! Согласен?</a:t>
            </a:r>
            <a:br>
              <a:rPr lang="ru-RU" dirty="0">
                <a:solidFill>
                  <a:srgbClr val="6C0000"/>
                </a:solidFill>
              </a:rPr>
            </a:br>
            <a:r>
              <a:rPr lang="ru-RU" dirty="0">
                <a:solidFill>
                  <a:srgbClr val="6C0000"/>
                </a:solidFill>
              </a:rPr>
              <a:t>Услыхав это, тигр очень обрадовался. Он считал себя царем зверей, а </a:t>
            </a:r>
            <a:r>
              <a:rPr lang="ru-RU" dirty="0" smtClean="0">
                <a:solidFill>
                  <a:srgbClr val="6C0000"/>
                </a:solidFill>
              </a:rPr>
              <a:t>разве</a:t>
            </a:r>
          </a:p>
          <a:p>
            <a:pPr algn="just"/>
            <a:r>
              <a:rPr lang="ru-RU" dirty="0" smtClean="0">
                <a:solidFill>
                  <a:srgbClr val="6C0000"/>
                </a:solidFill>
              </a:rPr>
              <a:t>кто-нибудь </a:t>
            </a:r>
            <a:r>
              <a:rPr lang="ru-RU" dirty="0">
                <a:solidFill>
                  <a:srgbClr val="6C0000"/>
                </a:solidFill>
              </a:rPr>
              <a:t>сможет осилить царя</a:t>
            </a:r>
            <a:r>
              <a:rPr lang="ru-RU" dirty="0" smtClean="0">
                <a:solidFill>
                  <a:srgbClr val="6C0000"/>
                </a:solidFill>
              </a:rPr>
              <a:t>?!</a:t>
            </a:r>
          </a:p>
          <a:p>
            <a:pPr algn="just"/>
            <a:r>
              <a:rPr lang="ru-RU" dirty="0" smtClean="0">
                <a:solidFill>
                  <a:srgbClr val="6C0000"/>
                </a:solidFill>
              </a:rPr>
              <a:t>И </a:t>
            </a:r>
            <a:r>
              <a:rPr lang="ru-RU" dirty="0">
                <a:solidFill>
                  <a:srgbClr val="6C0000"/>
                </a:solidFill>
              </a:rPr>
              <a:t>оба стали готовиться к схватке. Готовились они семь дней. Тигр пошел в горы, собрал побольше лиан и обмотал их вокруг тела. А буйвол отправился в поле и залез в яму с жидкой глиной. Он полежал там, повалялся, а потом вылез и стал греться на солнце. Когда глина засохла, буйвол снова улегся в яму. Так он делал до тех пор, пока не покрылся глиняной коркой в несколько </a:t>
            </a:r>
            <a:r>
              <a:rPr lang="ru-RU" dirty="0" smtClean="0">
                <a:solidFill>
                  <a:srgbClr val="6C0000"/>
                </a:solidFill>
              </a:rPr>
              <a:t>слоев. На </a:t>
            </a:r>
            <a:r>
              <a:rPr lang="ru-RU" dirty="0">
                <a:solidFill>
                  <a:srgbClr val="6C0000"/>
                </a:solidFill>
              </a:rPr>
              <a:t>восьмой день тигр с буйволом встретились в назначенном месте.</a:t>
            </a:r>
            <a:br>
              <a:rPr lang="ru-RU" dirty="0">
                <a:solidFill>
                  <a:srgbClr val="6C0000"/>
                </a:solidFill>
              </a:rPr>
            </a:br>
            <a:r>
              <a:rPr lang="ru-RU" dirty="0">
                <a:solidFill>
                  <a:srgbClr val="6C0000"/>
                </a:solidFill>
              </a:rPr>
              <a:t>— Ну, брат, кто первый будет нападать — ты или я? — спросил буйвол</a:t>
            </a:r>
            <a:r>
              <a:rPr lang="ru-RU" dirty="0" smtClean="0">
                <a:solidFill>
                  <a:srgbClr val="6C0000"/>
                </a:solidFill>
              </a:rPr>
              <a:t>.</a:t>
            </a:r>
          </a:p>
          <a:p>
            <a:pPr algn="just"/>
            <a:r>
              <a:rPr lang="ru-RU" dirty="0" smtClean="0">
                <a:solidFill>
                  <a:srgbClr val="6C0000"/>
                </a:solidFill>
              </a:rPr>
              <a:t>— </a:t>
            </a:r>
            <a:r>
              <a:rPr lang="ru-RU" dirty="0">
                <a:solidFill>
                  <a:srgbClr val="6C0000"/>
                </a:solidFill>
              </a:rPr>
              <a:t>Конечно, я! — ответил тигр</a:t>
            </a:r>
            <a:r>
              <a:rPr lang="ru-RU" dirty="0" smtClean="0">
                <a:solidFill>
                  <a:srgbClr val="6C0000"/>
                </a:solidFill>
              </a:rPr>
              <a:t>.</a:t>
            </a:r>
          </a:p>
          <a:p>
            <a:pPr algn="just"/>
            <a:r>
              <a:rPr lang="ru-RU" dirty="0" smtClean="0">
                <a:solidFill>
                  <a:srgbClr val="6C0000"/>
                </a:solidFill>
              </a:rPr>
              <a:t>— </a:t>
            </a:r>
            <a:r>
              <a:rPr lang="ru-RU" dirty="0">
                <a:solidFill>
                  <a:srgbClr val="6C0000"/>
                </a:solidFill>
              </a:rPr>
              <a:t>Хорошо! Сначала ты три раза кусни меня, а потом я три раза бодну тебя!</a:t>
            </a:r>
            <a:br>
              <a:rPr lang="ru-RU" dirty="0">
                <a:solidFill>
                  <a:srgbClr val="6C0000"/>
                </a:solidFill>
              </a:rPr>
            </a:br>
            <a:r>
              <a:rPr lang="ru-RU" dirty="0">
                <a:solidFill>
                  <a:srgbClr val="6C0000"/>
                </a:solidFill>
              </a:rPr>
              <a:t>Тигр приготовился, раскрыл пасть и что есть силы укусил буйвола. Но тот даже ничего не почувствовал: ведь тигр откусил только кусок глины. Тигр куснул буйвола во второй раз — и опять лишь ком сухой глины отвалился.</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38168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885" y="592428"/>
            <a:ext cx="7284653" cy="3139321"/>
          </a:xfrm>
          <a:prstGeom prst="rect">
            <a:avLst/>
          </a:prstGeom>
        </p:spPr>
        <p:txBody>
          <a:bodyPr wrap="square">
            <a:spAutoFit/>
          </a:bodyPr>
          <a:lstStyle/>
          <a:p>
            <a:pPr algn="just"/>
            <a:r>
              <a:rPr lang="ru-RU" dirty="0">
                <a:solidFill>
                  <a:srgbClr val="6C0000"/>
                </a:solidFill>
              </a:rPr>
              <a:t>В третий раз кинулся тигр на буйвола — и в третий раз посыпалась с боков буйвола глина, а сам он остался цел и невредим.</a:t>
            </a:r>
            <a:br>
              <a:rPr lang="ru-RU" dirty="0">
                <a:solidFill>
                  <a:srgbClr val="6C0000"/>
                </a:solidFill>
              </a:rPr>
            </a:br>
            <a:r>
              <a:rPr lang="ru-RU" dirty="0">
                <a:solidFill>
                  <a:srgbClr val="6C0000"/>
                </a:solidFill>
              </a:rPr>
              <a:t>Настал черед буйвола. Ударил он тигра своим длинным рогом — лопнули на тигре лианы. Ударил во второй раз — все лианы упали на землю. Ударил в третий раз — выпустил ему кишки. Тут тигр и издох.</a:t>
            </a:r>
            <a:br>
              <a:rPr lang="ru-RU" dirty="0">
                <a:solidFill>
                  <a:srgbClr val="6C0000"/>
                </a:solidFill>
              </a:rPr>
            </a:br>
            <a:r>
              <a:rPr lang="ru-RU" dirty="0">
                <a:solidFill>
                  <a:srgbClr val="6C0000"/>
                </a:solidFill>
              </a:rPr>
              <a:t>А буйвол поглядел на него и сказал:</a:t>
            </a:r>
            <a:br>
              <a:rPr lang="ru-RU" dirty="0">
                <a:solidFill>
                  <a:srgbClr val="6C0000"/>
                </a:solidFill>
              </a:rPr>
            </a:br>
            <a:r>
              <a:rPr lang="ru-RU" dirty="0">
                <a:solidFill>
                  <a:srgbClr val="6C0000"/>
                </a:solidFill>
              </a:rPr>
              <a:t>— Понял я теперь, что друзей надо выбирать осмотрительно! Впредь и детям и внукам своим закажу с тиграми дружбу водить!</a:t>
            </a:r>
            <a:br>
              <a:rPr lang="ru-RU" dirty="0">
                <a:solidFill>
                  <a:srgbClr val="6C0000"/>
                </a:solidFill>
              </a:rPr>
            </a:br>
            <a:r>
              <a:rPr lang="ru-RU" dirty="0">
                <a:solidFill>
                  <a:srgbClr val="6C0000"/>
                </a:solidFill>
              </a:rPr>
              <a:t>С тех пор буйвол и тигр — враги. Если буйвол увидит тигра, он бодает его рогами; а если тигр заметит буйвола — обходит стороной, кусать боится!</a:t>
            </a:r>
          </a:p>
        </p:txBody>
      </p:sp>
      <p:pic>
        <p:nvPicPr>
          <p:cNvPr id="14338" name="Picture 2" descr="http://zateevo.ru/upload/resize_cache/iblock/328/300_300_1/32814eb2391ea2aa9fe659f7e5360e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340" y="3454750"/>
            <a:ext cx="4441063" cy="2649836"/>
          </a:xfrm>
          <a:prstGeom prst="rect">
            <a:avLst/>
          </a:prstGeom>
          <a:noFill/>
          <a:extLst>
            <a:ext uri="{909E8E84-426E-40DD-AFC4-6F175D3DCCD1}">
              <a14:hiddenFill xmlns:a14="http://schemas.microsoft.com/office/drawing/2010/main">
                <a:solidFill>
                  <a:srgbClr val="FFFFFF"/>
                </a:solidFill>
              </a14:hiddenFill>
            </a:ext>
          </a:extLst>
        </p:spPr>
      </p:pic>
      <p:sp>
        <p:nvSpPr>
          <p:cNvPr id="4" name="Управляющая кнопка: домой 3">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7061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ЦАРЬ БАЧА И МУРАВЬИ</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Объект 2"/>
          <p:cNvSpPr>
            <a:spLocks noGrp="1"/>
          </p:cNvSpPr>
          <p:nvPr>
            <p:ph idx="1"/>
          </p:nvPr>
        </p:nvSpPr>
        <p:spPr>
          <a:xfrm>
            <a:off x="1003788" y="1416676"/>
            <a:ext cx="3286858" cy="4618619"/>
          </a:xfrm>
        </p:spPr>
        <p:txBody>
          <a:bodyPr>
            <a:normAutofit/>
          </a:bodyPr>
          <a:lstStyle/>
          <a:p>
            <a:pPr marL="0" indent="0" algn="just">
              <a:lnSpc>
                <a:spcPct val="100000"/>
              </a:lnSpc>
              <a:buNone/>
            </a:pPr>
            <a:r>
              <a:rPr lang="ru-RU" sz="1800" dirty="0">
                <a:solidFill>
                  <a:srgbClr val="6C0000"/>
                </a:solidFill>
              </a:rPr>
              <a:t>В великой стране жил великий царь </a:t>
            </a:r>
            <a:r>
              <a:rPr lang="ru-RU" sz="1800" dirty="0" err="1">
                <a:solidFill>
                  <a:srgbClr val="6C0000"/>
                </a:solidFill>
              </a:rPr>
              <a:t>Бача</a:t>
            </a:r>
            <a:r>
              <a:rPr lang="ru-RU" sz="1800" dirty="0">
                <a:solidFill>
                  <a:srgbClr val="6C0000"/>
                </a:solidFill>
              </a:rPr>
              <a:t>. Однажды, желая развлечься, он отправился на обширную равнину и устроил там великое празднество. На празднестве было несколько тысяч гостей, и во время пиршества часть риса с их губ падала на землю.</a:t>
            </a:r>
            <a:br>
              <a:rPr lang="ru-RU" sz="1800" dirty="0">
                <a:solidFill>
                  <a:srgbClr val="6C0000"/>
                </a:solidFill>
              </a:rPr>
            </a:br>
            <a:r>
              <a:rPr lang="ru-RU" sz="1800" dirty="0">
                <a:solidFill>
                  <a:srgbClr val="6C0000"/>
                </a:solidFill>
              </a:rPr>
              <a:t>Когда угощение было съедено, гости ушли. А рис, упавший на землю, подобрали муравьи. Они унесли его и зарыли в землю.</a:t>
            </a:r>
          </a:p>
        </p:txBody>
      </p:sp>
      <p:pic>
        <p:nvPicPr>
          <p:cNvPr id="15362" name="Picture 2" descr="http://bibliophils.ru/pictures/china/100205.246.jpg"/>
          <p:cNvPicPr>
            <a:picLocks noChangeAspect="1" noChangeArrowheads="1"/>
          </p:cNvPicPr>
          <p:nvPr/>
        </p:nvPicPr>
        <p:blipFill rotWithShape="1">
          <a:blip r:embed="rId2">
            <a:extLst>
              <a:ext uri="{28A0092B-C50C-407E-A947-70E740481C1C}">
                <a14:useLocalDpi xmlns:a14="http://schemas.microsoft.com/office/drawing/2010/main" val="0"/>
              </a:ext>
            </a:extLst>
          </a:blip>
          <a:srcRect t="8128" b="6381"/>
          <a:stretch/>
        </p:blipFill>
        <p:spPr bwMode="auto">
          <a:xfrm>
            <a:off x="4649273" y="1416676"/>
            <a:ext cx="3407088"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домой 4">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2299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4249" y="656823"/>
            <a:ext cx="7456866" cy="4801314"/>
          </a:xfrm>
          <a:prstGeom prst="rect">
            <a:avLst/>
          </a:prstGeom>
        </p:spPr>
        <p:txBody>
          <a:bodyPr wrap="square">
            <a:spAutoFit/>
          </a:bodyPr>
          <a:lstStyle/>
          <a:p>
            <a:pPr algn="just"/>
            <a:r>
              <a:rPr lang="ru-RU" dirty="0">
                <a:solidFill>
                  <a:srgbClr val="6C0000"/>
                </a:solidFill>
              </a:rPr>
              <a:t>Вскоре в эту страну пришел великий царь из другой страны. Он задумал пойти войной против царя, устроившего великое празднество.</a:t>
            </a:r>
            <a:br>
              <a:rPr lang="ru-RU" dirty="0">
                <a:solidFill>
                  <a:srgbClr val="6C0000"/>
                </a:solidFill>
              </a:rPr>
            </a:br>
            <a:r>
              <a:rPr lang="ru-RU" dirty="0">
                <a:solidFill>
                  <a:srgbClr val="6C0000"/>
                </a:solidFill>
              </a:rPr>
              <a:t>Войско сделало остановку на том самом месте, где происходил пир. Место это было совсем пустынным — ни дерева, ни воды,- и все войско </a:t>
            </a:r>
            <a:r>
              <a:rPr lang="ru-RU" dirty="0" smtClean="0">
                <a:solidFill>
                  <a:srgbClr val="6C0000"/>
                </a:solidFill>
              </a:rPr>
              <a:t>голодало.</a:t>
            </a:r>
          </a:p>
          <a:p>
            <a:pPr algn="just"/>
            <a:r>
              <a:rPr lang="ru-RU" dirty="0" smtClean="0">
                <a:solidFill>
                  <a:srgbClr val="6C0000"/>
                </a:solidFill>
              </a:rPr>
              <a:t>Увидев</a:t>
            </a:r>
            <a:r>
              <a:rPr lang="ru-RU" dirty="0">
                <a:solidFill>
                  <a:srgbClr val="6C0000"/>
                </a:solidFill>
              </a:rPr>
              <a:t>, что воинам нечего есть, муравьи достали из земли вареный рис и накормили им всю </a:t>
            </a:r>
            <a:r>
              <a:rPr lang="ru-RU" dirty="0" smtClean="0">
                <a:solidFill>
                  <a:srgbClr val="6C0000"/>
                </a:solidFill>
              </a:rPr>
              <a:t>армию.</a:t>
            </a:r>
          </a:p>
          <a:p>
            <a:pPr algn="just"/>
            <a:r>
              <a:rPr lang="ru-RU" dirty="0" smtClean="0">
                <a:solidFill>
                  <a:srgbClr val="6C0000"/>
                </a:solidFill>
              </a:rPr>
              <a:t>Тогда </a:t>
            </a:r>
            <a:r>
              <a:rPr lang="ru-RU" dirty="0">
                <a:solidFill>
                  <a:srgbClr val="6C0000"/>
                </a:solidFill>
              </a:rPr>
              <a:t>предводитель войска спросил муравьев:</a:t>
            </a:r>
            <a:br>
              <a:rPr lang="ru-RU" dirty="0">
                <a:solidFill>
                  <a:srgbClr val="6C0000"/>
                </a:solidFill>
              </a:rPr>
            </a:br>
            <a:r>
              <a:rPr lang="ru-RU" dirty="0">
                <a:solidFill>
                  <a:srgbClr val="6C0000"/>
                </a:solidFill>
              </a:rPr>
              <a:t>— О, муравьи, откуда у вас этот вареный рис? Муравьи отвечали:</a:t>
            </a:r>
            <a:br>
              <a:rPr lang="ru-RU" dirty="0">
                <a:solidFill>
                  <a:srgbClr val="6C0000"/>
                </a:solidFill>
              </a:rPr>
            </a:br>
            <a:r>
              <a:rPr lang="ru-RU" dirty="0">
                <a:solidFill>
                  <a:srgbClr val="6C0000"/>
                </a:solidFill>
              </a:rPr>
              <a:t>— О, великий царь, в этой стране живот другой великий царь — </a:t>
            </a:r>
            <a:r>
              <a:rPr lang="ru-RU" dirty="0" err="1">
                <a:solidFill>
                  <a:srgbClr val="6C0000"/>
                </a:solidFill>
              </a:rPr>
              <a:t>Бача</a:t>
            </a:r>
            <a:r>
              <a:rPr lang="ru-RU" dirty="0">
                <a:solidFill>
                  <a:srgbClr val="6C0000"/>
                </a:solidFill>
              </a:rPr>
              <a:t>. Недавно царь </a:t>
            </a:r>
            <a:r>
              <a:rPr lang="ru-RU" dirty="0" err="1">
                <a:solidFill>
                  <a:srgbClr val="6C0000"/>
                </a:solidFill>
              </a:rPr>
              <a:t>Бача</a:t>
            </a:r>
            <a:r>
              <a:rPr lang="ru-RU" dirty="0">
                <a:solidFill>
                  <a:srgbClr val="6C0000"/>
                </a:solidFill>
              </a:rPr>
              <a:t> приходил на это место и пировал тут. Когда рис был съеден, гости ушли, а крохи, упавшие с их губ, мы собрали и спрятали для </a:t>
            </a:r>
            <a:r>
              <a:rPr lang="ru-RU" dirty="0" smtClean="0">
                <a:solidFill>
                  <a:srgbClr val="6C0000"/>
                </a:solidFill>
              </a:rPr>
              <a:t>себя.</a:t>
            </a:r>
          </a:p>
          <a:p>
            <a:pPr algn="just"/>
            <a:r>
              <a:rPr lang="ru-RU" dirty="0" smtClean="0">
                <a:solidFill>
                  <a:srgbClr val="6C0000"/>
                </a:solidFill>
              </a:rPr>
              <a:t>Предводитель </a:t>
            </a:r>
            <a:r>
              <a:rPr lang="ru-RU" dirty="0">
                <a:solidFill>
                  <a:srgbClr val="6C0000"/>
                </a:solidFill>
              </a:rPr>
              <a:t>войска пришел в изумление</a:t>
            </a:r>
            <a:r>
              <a:rPr lang="ru-RU" dirty="0" smtClean="0">
                <a:solidFill>
                  <a:srgbClr val="6C0000"/>
                </a:solidFill>
              </a:rPr>
              <a:t>:</a:t>
            </a:r>
          </a:p>
          <a:p>
            <a:pPr algn="just"/>
            <a:r>
              <a:rPr lang="ru-RU" dirty="0" smtClean="0">
                <a:solidFill>
                  <a:srgbClr val="6C0000"/>
                </a:solidFill>
              </a:rPr>
              <a:t>— </a:t>
            </a:r>
            <a:r>
              <a:rPr lang="ru-RU" dirty="0">
                <a:solidFill>
                  <a:srgbClr val="6C0000"/>
                </a:solidFill>
              </a:rPr>
              <a:t>Как видно, у этого царя великое войско и великая страна. Лучше нам не воевать против него. Я чувствую, что мы не сможем победить его.</a:t>
            </a:r>
            <a:br>
              <a:rPr lang="ru-RU" dirty="0">
                <a:solidFill>
                  <a:srgbClr val="6C0000"/>
                </a:solidFill>
              </a:rPr>
            </a:br>
            <a:r>
              <a:rPr lang="ru-RU" dirty="0">
                <a:solidFill>
                  <a:srgbClr val="6C0000"/>
                </a:solidFill>
              </a:rPr>
              <a:t>И с этими словами он повернул свое войско обратно.</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3351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83065"/>
            <a:ext cx="7886700" cy="114715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rPr>
              <a:t>ЧУДЕСНОЕ ЛЕКАРСТВО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ndParaRPr>
          </a:p>
        </p:txBody>
      </p:sp>
      <p:sp>
        <p:nvSpPr>
          <p:cNvPr id="3" name="Объект 2"/>
          <p:cNvSpPr>
            <a:spLocks noGrp="1"/>
          </p:cNvSpPr>
          <p:nvPr>
            <p:ph idx="1"/>
          </p:nvPr>
        </p:nvSpPr>
        <p:spPr>
          <a:xfrm>
            <a:off x="715108" y="1110517"/>
            <a:ext cx="7596553" cy="4351338"/>
          </a:xfrm>
        </p:spPr>
        <p:txBody>
          <a:bodyPr>
            <a:noAutofit/>
          </a:bodyPr>
          <a:lstStyle/>
          <a:p>
            <a:pPr marL="0" indent="0" algn="just">
              <a:lnSpc>
                <a:spcPct val="110000"/>
              </a:lnSpc>
              <a:buNone/>
            </a:pPr>
            <a:r>
              <a:rPr lang="ru-RU" sz="1800" dirty="0">
                <a:solidFill>
                  <a:srgbClr val="6C0000"/>
                </a:solidFill>
              </a:rPr>
              <a:t>Кто из народа лису не слыхал песню «Асы взбирается на гору»?! Эту песню поют юноши и девушки, старики и дети. Ее любят и в </a:t>
            </a:r>
            <a:r>
              <a:rPr lang="ru-RU" sz="1800" dirty="0" err="1">
                <a:solidFill>
                  <a:srgbClr val="6C0000"/>
                </a:solidFill>
              </a:rPr>
              <a:t>Баошане</a:t>
            </a:r>
            <a:r>
              <a:rPr lang="ru-RU" sz="1800" dirty="0">
                <a:solidFill>
                  <a:srgbClr val="6C0000"/>
                </a:solidFill>
              </a:rPr>
              <a:t>, и в </a:t>
            </a:r>
            <a:r>
              <a:rPr lang="ru-RU" sz="1800" dirty="0" err="1">
                <a:solidFill>
                  <a:srgbClr val="6C0000"/>
                </a:solidFill>
              </a:rPr>
              <a:t>Лунлине</a:t>
            </a:r>
            <a:r>
              <a:rPr lang="ru-RU" sz="1800" dirty="0">
                <a:solidFill>
                  <a:srgbClr val="6C0000"/>
                </a:solidFill>
              </a:rPr>
              <a:t>, и в </a:t>
            </a:r>
            <a:r>
              <a:rPr lang="ru-RU" sz="1800" dirty="0" err="1">
                <a:solidFill>
                  <a:srgbClr val="6C0000"/>
                </a:solidFill>
              </a:rPr>
              <a:t>Ицзяне</a:t>
            </a:r>
            <a:r>
              <a:rPr lang="ru-RU" sz="1800" dirty="0">
                <a:solidFill>
                  <a:srgbClr val="6C0000"/>
                </a:solidFill>
              </a:rPr>
              <a:t>, и во многих других местах. Но помнит ли кто-нибудь, откуда взялась эта чудесная песня? А родилась она из старой-престарой легенды. Послушайте, что рассказывают </a:t>
            </a:r>
            <a:r>
              <a:rPr lang="ru-RU" sz="1800" dirty="0" smtClean="0">
                <a:solidFill>
                  <a:srgbClr val="6C0000"/>
                </a:solidFill>
              </a:rPr>
              <a:t>старики-лису. Давным-давно </a:t>
            </a:r>
            <a:r>
              <a:rPr lang="ru-RU" sz="1800" dirty="0">
                <a:solidFill>
                  <a:srgbClr val="6C0000"/>
                </a:solidFill>
              </a:rPr>
              <a:t>жили молодые муж с женой. Имя мужа сейчас уже всеми забыто, а жену звали Асы. Своими руками выстроили они себе хижину, целыми днями трудились на поле, и, хоть жилось им нелегко, они очень любили друг друга и никогда не </a:t>
            </a:r>
            <a:r>
              <a:rPr lang="ru-RU" sz="1800" dirty="0" smtClean="0">
                <a:solidFill>
                  <a:srgbClr val="6C0000"/>
                </a:solidFill>
              </a:rPr>
              <a:t>ссорились. Но </a:t>
            </a:r>
            <a:r>
              <a:rPr lang="ru-RU" sz="1800" dirty="0">
                <a:solidFill>
                  <a:srgbClr val="6C0000"/>
                </a:solidFill>
              </a:rPr>
              <a:t>вот пришла к ним большая беда: муж Асы заболел неизлечимой болезнью. У него отнялись руки и ноги, он не мог ни работать в поле, ни управляться дома по хозяйству. Все пришлось делать одной Асы. И еще ей нужно было ухаживать за больным мужем. Тяжело стало им жить. Крыша в хижине протекла, а у Асы не было сил починить ее. Как дождь — хижину заливало водой: огня не разжечь, обеда не </a:t>
            </a:r>
            <a:r>
              <a:rPr lang="ru-RU" sz="1800" dirty="0" smtClean="0">
                <a:solidFill>
                  <a:srgbClr val="6C0000"/>
                </a:solidFill>
              </a:rPr>
              <a:t>сварить. Так </a:t>
            </a:r>
            <a:r>
              <a:rPr lang="ru-RU" sz="1800" dirty="0">
                <a:solidFill>
                  <a:srgbClr val="6C0000"/>
                </a:solidFill>
              </a:rPr>
              <a:t>они прожили три года. А на четвертый нагрянула новая беда. Что ни год в их местность являлись императорские чиновники собирать налоги — зерном или деньгами. </a:t>
            </a:r>
          </a:p>
        </p:txBody>
      </p:sp>
      <p:sp>
        <p:nvSpPr>
          <p:cNvPr id="4" name="Управляющая кнопка: домой 3">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3372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4062" y="567001"/>
            <a:ext cx="7467600" cy="5632311"/>
          </a:xfrm>
          <a:prstGeom prst="rect">
            <a:avLst/>
          </a:prstGeom>
        </p:spPr>
        <p:txBody>
          <a:bodyPr wrap="square">
            <a:spAutoFit/>
          </a:bodyPr>
          <a:lstStyle/>
          <a:p>
            <a:pPr algn="just"/>
            <a:r>
              <a:rPr lang="ru-RU" dirty="0">
                <a:solidFill>
                  <a:srgbClr val="6C0000"/>
                </a:solidFill>
              </a:rPr>
              <a:t>Кто не мог уплатить — тех забирали. Когда заболел муж, Асы пришлось батрачить у богачей. Еле-еле накапливала она денег, чтобы откупаться от чиновников. А в тот год она заработала совсем мало. Императорский закон был жесток: денег нет — отдавай зерно, зерна нет — ступай сам работать! Асы поняла: если ей нечем будет заплатить налог, чиновники заберут ее </a:t>
            </a:r>
            <a:r>
              <a:rPr lang="ru-RU" dirty="0" smtClean="0">
                <a:solidFill>
                  <a:srgbClr val="6C0000"/>
                </a:solidFill>
              </a:rPr>
              <a:t>мужа. И </a:t>
            </a:r>
            <a:r>
              <a:rPr lang="ru-RU" dirty="0">
                <a:solidFill>
                  <a:srgbClr val="6C0000"/>
                </a:solidFill>
              </a:rPr>
              <a:t>вот явились императорские солдаты и стали хватать всех, кто не уплатил </a:t>
            </a:r>
            <a:r>
              <a:rPr lang="ru-RU" dirty="0" smtClean="0">
                <a:solidFill>
                  <a:srgbClr val="6C0000"/>
                </a:solidFill>
              </a:rPr>
              <a:t>налога. Пестрая </a:t>
            </a:r>
            <a:r>
              <a:rPr lang="ru-RU" dirty="0">
                <a:solidFill>
                  <a:srgbClr val="6C0000"/>
                </a:solidFill>
              </a:rPr>
              <a:t>собачка Асы выбежала им навстречу, залаяла, но тут же взвизгнула и затихла: солдаты убили ее. Увидев это, Асы решила отнести своего больного и беспомощного мужа в горы и спрятать там, чтобы и его не убили, как </a:t>
            </a:r>
            <a:r>
              <a:rPr lang="ru-RU" dirty="0" smtClean="0">
                <a:solidFill>
                  <a:srgbClr val="6C0000"/>
                </a:solidFill>
              </a:rPr>
              <a:t>собачку. Асы </a:t>
            </a:r>
            <a:r>
              <a:rPr lang="ru-RU" dirty="0">
                <a:solidFill>
                  <a:srgbClr val="6C0000"/>
                </a:solidFill>
              </a:rPr>
              <a:t>взвалила мужа на спину и потихоньку выбралась из деревни. Она принесла его в глубокое горное ущелье, набрала в старый котел воды, разожгла костер, а около огня сложила кучу хвороста. Всю еду, какая у нее была, она оставила мужу, уложила его поудобнее и, заплакав, пошла обратно в </a:t>
            </a:r>
            <a:r>
              <a:rPr lang="ru-RU" dirty="0" smtClean="0">
                <a:solidFill>
                  <a:srgbClr val="6C0000"/>
                </a:solidFill>
              </a:rPr>
              <a:t>деревню. Выбираясь </a:t>
            </a:r>
            <a:r>
              <a:rPr lang="ru-RU" dirty="0">
                <a:solidFill>
                  <a:srgbClr val="6C0000"/>
                </a:solidFill>
              </a:rPr>
              <a:t>из ущелья, Асы медленно подымалась наверх. Она взобралась на вершину горы и уже хотела спускаться в долину, как вдруг услышала за спиной чудное пение. Песня показалась ей такой знакомой, что сердце сладко замерло в груди. Поняла Асы, что это поет</a:t>
            </a:r>
            <a:br>
              <a:rPr lang="ru-RU" dirty="0">
                <a:solidFill>
                  <a:srgbClr val="6C0000"/>
                </a:solidFill>
              </a:rPr>
            </a:br>
            <a:r>
              <a:rPr lang="ru-RU" dirty="0">
                <a:solidFill>
                  <a:srgbClr val="6C0000"/>
                </a:solidFill>
              </a:rPr>
              <a:t>Дух гор, который заманивает ее к себе. Дивный голос зовет:</a:t>
            </a:r>
            <a:br>
              <a:rPr lang="ru-RU" dirty="0">
                <a:solidFill>
                  <a:srgbClr val="6C0000"/>
                </a:solidFill>
              </a:rPr>
            </a:br>
            <a:r>
              <a:rPr lang="ru-RU" dirty="0">
                <a:solidFill>
                  <a:srgbClr val="6C0000"/>
                </a:solidFill>
              </a:rPr>
              <a:t> </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7775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9231" y="584999"/>
            <a:ext cx="7723856" cy="5355312"/>
          </a:xfrm>
          <a:prstGeom prst="rect">
            <a:avLst/>
          </a:prstGeom>
        </p:spPr>
        <p:txBody>
          <a:bodyPr wrap="square">
            <a:spAutoFit/>
          </a:bodyPr>
          <a:lstStyle/>
          <a:p>
            <a:pPr algn="just"/>
            <a:r>
              <a:rPr lang="ru-RU" dirty="0">
                <a:solidFill>
                  <a:srgbClr val="6C0000"/>
                </a:solidFill>
              </a:rPr>
              <a:t>Дорогая Асы, не </a:t>
            </a:r>
            <a:r>
              <a:rPr lang="ru-RU" dirty="0" smtClean="0">
                <a:solidFill>
                  <a:srgbClr val="6C0000"/>
                </a:solidFill>
              </a:rPr>
              <a:t>пугайся,</a:t>
            </a:r>
          </a:p>
          <a:p>
            <a:pPr algn="just"/>
            <a:r>
              <a:rPr lang="ru-RU" dirty="0" smtClean="0">
                <a:solidFill>
                  <a:srgbClr val="6C0000"/>
                </a:solidFill>
              </a:rPr>
              <a:t>Поскорее </a:t>
            </a:r>
            <a:r>
              <a:rPr lang="ru-RU" dirty="0">
                <a:solidFill>
                  <a:srgbClr val="6C0000"/>
                </a:solidFill>
              </a:rPr>
              <a:t>с горы ты </a:t>
            </a:r>
            <a:r>
              <a:rPr lang="ru-RU" dirty="0" smtClean="0">
                <a:solidFill>
                  <a:srgbClr val="6C0000"/>
                </a:solidFill>
              </a:rPr>
              <a:t>спускайся,</a:t>
            </a:r>
          </a:p>
          <a:p>
            <a:pPr algn="just"/>
            <a:r>
              <a:rPr lang="ru-RU" dirty="0" smtClean="0">
                <a:solidFill>
                  <a:srgbClr val="6C0000"/>
                </a:solidFill>
              </a:rPr>
              <a:t>Обернись</a:t>
            </a:r>
            <a:r>
              <a:rPr lang="ru-RU" dirty="0">
                <a:solidFill>
                  <a:srgbClr val="6C0000"/>
                </a:solidFill>
              </a:rPr>
              <a:t>, на меня взгляни </a:t>
            </a:r>
            <a:r>
              <a:rPr lang="ru-RU" dirty="0" smtClean="0">
                <a:solidFill>
                  <a:srgbClr val="6C0000"/>
                </a:solidFill>
              </a:rPr>
              <a:t>ты,</a:t>
            </a:r>
          </a:p>
          <a:p>
            <a:pPr algn="just"/>
            <a:r>
              <a:rPr lang="ru-RU" dirty="0" smtClean="0">
                <a:solidFill>
                  <a:srgbClr val="6C0000"/>
                </a:solidFill>
              </a:rPr>
              <a:t>Полетим </a:t>
            </a:r>
            <a:r>
              <a:rPr lang="ru-RU" dirty="0">
                <a:solidFill>
                  <a:srgbClr val="6C0000"/>
                </a:solidFill>
              </a:rPr>
              <a:t>мы облаком </a:t>
            </a:r>
            <a:r>
              <a:rPr lang="ru-RU" dirty="0" smtClean="0">
                <a:solidFill>
                  <a:srgbClr val="6C0000"/>
                </a:solidFill>
              </a:rPr>
              <a:t>скрыты,</a:t>
            </a:r>
          </a:p>
          <a:p>
            <a:pPr algn="just"/>
            <a:r>
              <a:rPr lang="ru-RU" dirty="0" smtClean="0">
                <a:solidFill>
                  <a:srgbClr val="6C0000"/>
                </a:solidFill>
              </a:rPr>
              <a:t>Из </a:t>
            </a:r>
            <a:r>
              <a:rPr lang="ru-RU" dirty="0">
                <a:solidFill>
                  <a:srgbClr val="6C0000"/>
                </a:solidFill>
              </a:rPr>
              <a:t>бамбука дам лютню тебе </a:t>
            </a:r>
            <a:r>
              <a:rPr lang="ru-RU" dirty="0" smtClean="0">
                <a:solidFill>
                  <a:srgbClr val="6C0000"/>
                </a:solidFill>
              </a:rPr>
              <a:t>я,</a:t>
            </a:r>
          </a:p>
          <a:p>
            <a:pPr algn="just"/>
            <a:r>
              <a:rPr lang="ru-RU" dirty="0" smtClean="0">
                <a:solidFill>
                  <a:srgbClr val="6C0000"/>
                </a:solidFill>
              </a:rPr>
              <a:t>Научу </a:t>
            </a:r>
            <a:r>
              <a:rPr lang="ru-RU" dirty="0">
                <a:solidFill>
                  <a:srgbClr val="6C0000"/>
                </a:solidFill>
              </a:rPr>
              <a:t>тебя песням </a:t>
            </a:r>
            <a:r>
              <a:rPr lang="ru-RU" dirty="0" smtClean="0">
                <a:solidFill>
                  <a:srgbClr val="6C0000"/>
                </a:solidFill>
              </a:rPr>
              <a:t>чудесным!</a:t>
            </a:r>
            <a:endParaRPr lang="ru-RU" dirty="0">
              <a:solidFill>
                <a:srgbClr val="6C0000"/>
              </a:solidFill>
            </a:endParaRPr>
          </a:p>
          <a:p>
            <a:pPr algn="just"/>
            <a:r>
              <a:rPr lang="ru-RU" dirty="0" smtClean="0">
                <a:solidFill>
                  <a:srgbClr val="6C0000"/>
                </a:solidFill>
              </a:rPr>
              <a:t>Асы </a:t>
            </a:r>
            <a:r>
              <a:rPr lang="ru-RU" dirty="0">
                <a:solidFill>
                  <a:srgbClr val="6C0000"/>
                </a:solidFill>
              </a:rPr>
              <a:t>стало трудно идти. Она не смела ответить, боялась повернуть голову. Нет! Она должна идти вперед, должна спасти мужа…</a:t>
            </a:r>
            <a:br>
              <a:rPr lang="ru-RU" dirty="0">
                <a:solidFill>
                  <a:srgbClr val="6C0000"/>
                </a:solidFill>
              </a:rPr>
            </a:br>
            <a:r>
              <a:rPr lang="ru-RU" dirty="0">
                <a:solidFill>
                  <a:srgbClr val="6C0000"/>
                </a:solidFill>
              </a:rPr>
              <a:t>А в это время муж ее лежал неподвижно и смотрел ей вслед. Вот облака окутали горы, исчезла тень Асы, и он остался в ущелье совсем один.</a:t>
            </a:r>
            <a:br>
              <a:rPr lang="ru-RU" dirty="0">
                <a:solidFill>
                  <a:srgbClr val="6C0000"/>
                </a:solidFill>
              </a:rPr>
            </a:br>
            <a:r>
              <a:rPr lang="ru-RU" dirty="0">
                <a:solidFill>
                  <a:srgbClr val="6C0000"/>
                </a:solidFill>
              </a:rPr>
              <a:t>Прошло несколько дней. Еда, которую Асы оставила мужу, кончилась. Голод терзал </a:t>
            </a:r>
            <a:r>
              <a:rPr lang="ru-RU" dirty="0" smtClean="0">
                <a:solidFill>
                  <a:srgbClr val="6C0000"/>
                </a:solidFill>
              </a:rPr>
              <a:t>его.</a:t>
            </a:r>
          </a:p>
          <a:p>
            <a:pPr algn="just"/>
            <a:r>
              <a:rPr lang="ru-RU" dirty="0" smtClean="0">
                <a:solidFill>
                  <a:srgbClr val="6C0000"/>
                </a:solidFill>
              </a:rPr>
              <a:t>Собрав </a:t>
            </a:r>
            <a:r>
              <a:rPr lang="ru-RU" dirty="0">
                <a:solidFill>
                  <a:srgbClr val="6C0000"/>
                </a:solidFill>
              </a:rPr>
              <a:t>все свои силы, он попробовал выбраться из ущелья, чтобы поискать каких-нибудь кореньев или древесной коры. Прополз он немного и вдруг увидел, что из-под камня к нему тянется большая змея. Он подобрал ком земли, бросил в змею и убил ее. Вскоре на это место приползла вторая змея. Увидев мертвую подругу, она обвилась вокруг небольшого деревца и стала высасывать сок из его листьев. Этим соком она натерла мертвую змею — и та ожила.</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1803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004" y="870316"/>
            <a:ext cx="7391319" cy="4801314"/>
          </a:xfrm>
          <a:prstGeom prst="rect">
            <a:avLst/>
          </a:prstGeom>
        </p:spPr>
        <p:txBody>
          <a:bodyPr wrap="square">
            <a:spAutoFit/>
          </a:bodyPr>
          <a:lstStyle/>
          <a:p>
            <a:pPr algn="just"/>
            <a:r>
              <a:rPr lang="ru-RU" dirty="0">
                <a:solidFill>
                  <a:srgbClr val="6C0000"/>
                </a:solidFill>
              </a:rPr>
              <a:t>Горюет учитель </a:t>
            </a:r>
            <a:r>
              <a:rPr lang="ru-RU" dirty="0" err="1">
                <a:solidFill>
                  <a:srgbClr val="6C0000"/>
                </a:solidFill>
              </a:rPr>
              <a:t>Чжан</a:t>
            </a:r>
            <a:r>
              <a:rPr lang="ru-RU" dirty="0">
                <a:solidFill>
                  <a:srgbClr val="6C0000"/>
                </a:solidFill>
              </a:rPr>
              <a:t> по своей любимой дочери, уж так убивается, что и не расскажешь, и кузнецы плачут, слезы льют: жалко им храбрую девушку.</a:t>
            </a:r>
          </a:p>
          <a:p>
            <a:pPr algn="just"/>
            <a:r>
              <a:rPr lang="ru-RU" dirty="0">
                <a:solidFill>
                  <a:srgbClr val="6C0000"/>
                </a:solidFill>
              </a:rPr>
              <a:t>Услыхал начальник уезда, что народ от беды избавился, что послушная дочь жизни не пожалела, чтоб отца спасти, решил себе в заслугу это поставить. Вскочил на коня, в </a:t>
            </a:r>
            <a:r>
              <a:rPr lang="ru-RU" dirty="0" err="1">
                <a:solidFill>
                  <a:srgbClr val="6C0000"/>
                </a:solidFill>
              </a:rPr>
              <a:t>Синьдяньчжэнь</a:t>
            </a:r>
            <a:r>
              <a:rPr lang="ru-RU" dirty="0">
                <a:solidFill>
                  <a:srgbClr val="6C0000"/>
                </a:solidFill>
              </a:rPr>
              <a:t> помчался. Подошел к печи, внутрь заглянул. Тут из печи черный дым повалил прямо в лицо начальнику. Отскочил начальник, на спину упал. Кинулись к нему стражники, подняли, смотрят — нет у начальника глаз, их черный дым выел. А расплавленный металл, как огонь красный, мало-помалу в большую железную болванку превратился.</a:t>
            </a:r>
          </a:p>
          <a:p>
            <a:pPr algn="just"/>
            <a:r>
              <a:rPr lang="ru-RU" dirty="0">
                <a:solidFill>
                  <a:srgbClr val="6C0000"/>
                </a:solidFill>
              </a:rPr>
              <a:t>Не забыли люди юную </a:t>
            </a:r>
            <a:r>
              <a:rPr lang="ru-RU" dirty="0" err="1">
                <a:solidFill>
                  <a:srgbClr val="6C0000"/>
                </a:solidFill>
              </a:rPr>
              <a:t>Чжэн-чжу</a:t>
            </a:r>
            <a:r>
              <a:rPr lang="ru-RU" dirty="0">
                <a:solidFill>
                  <a:srgbClr val="6C0000"/>
                </a:solidFill>
              </a:rPr>
              <a:t>, которая своей смертью их спасла. В память о ней храм построили, в храме статую установили и прозвали ее Лу-</a:t>
            </a:r>
            <a:r>
              <a:rPr lang="ru-RU" dirty="0" err="1">
                <a:solidFill>
                  <a:srgbClr val="6C0000"/>
                </a:solidFill>
              </a:rPr>
              <a:t>гу</a:t>
            </a:r>
            <a:r>
              <a:rPr lang="ru-RU" dirty="0">
                <a:solidFill>
                  <a:srgbClr val="6C0000"/>
                </a:solidFill>
              </a:rPr>
              <a:t> — Богиня печи. В праздник, будь то зима или лето, весна или осень, приходят люди в храм, Богине печи поклониться.</a:t>
            </a:r>
          </a:p>
          <a:p>
            <a:pPr algn="just"/>
            <a:r>
              <a:rPr lang="ru-RU" dirty="0">
                <a:solidFill>
                  <a:srgbClr val="6C0000"/>
                </a:solidFill>
              </a:rPr>
              <a:t>У входа в храм две доски висят, на них начертано: «Слава тому, кто ради спасенья людей смело в огонь прыгнул!»</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21282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975" y="476518"/>
            <a:ext cx="7753081" cy="6186309"/>
          </a:xfrm>
          <a:prstGeom prst="rect">
            <a:avLst/>
          </a:prstGeom>
        </p:spPr>
        <p:txBody>
          <a:bodyPr wrap="square">
            <a:spAutoFit/>
          </a:bodyPr>
          <a:lstStyle/>
          <a:p>
            <a:pPr algn="just"/>
            <a:r>
              <a:rPr lang="ru-RU" dirty="0">
                <a:solidFill>
                  <a:srgbClr val="6C0000"/>
                </a:solidFill>
              </a:rPr>
              <a:t>Муж Асы изумился: значит, деревцо было волшебным! Когда обе змеи скрылись, он подобрал упавшие листья и натер ими свои ноги. И в тот же миг они стали крепкими и сильными, как прежде. Он быстро поднялся, подбежал к дереву, нарвал листьев и натер их соком руки, спину, все тело.</a:t>
            </a:r>
            <a:br>
              <a:rPr lang="ru-RU" dirty="0">
                <a:solidFill>
                  <a:srgbClr val="6C0000"/>
                </a:solidFill>
              </a:rPr>
            </a:br>
            <a:r>
              <a:rPr lang="ru-RU" dirty="0">
                <a:solidFill>
                  <a:srgbClr val="6C0000"/>
                </a:solidFill>
              </a:rPr>
              <a:t>Проснувшись на другое утро, он почувствовал себя совсем здоровым. Он поел плодов с чудесного дерева и стал выше ростом, сильнее и красивее, чем прежде.</a:t>
            </a:r>
            <a:br>
              <a:rPr lang="ru-RU" dirty="0">
                <a:solidFill>
                  <a:srgbClr val="6C0000"/>
                </a:solidFill>
              </a:rPr>
            </a:br>
            <a:r>
              <a:rPr lang="ru-RU" dirty="0">
                <a:solidFill>
                  <a:srgbClr val="6C0000"/>
                </a:solidFill>
              </a:rPr>
              <a:t>Очень обрадовался муж Асы: теперь он снова сможет работать и скоро увидит свою любимую. Он бегом стал взбираться на гору и вдруг подумал: «Если это дерево вылечило меня, оно может вылечить и других людей!» Он вернулся и нарвал целую охапку чудодейственных листьев и плодов.</a:t>
            </a:r>
            <a:br>
              <a:rPr lang="ru-RU" dirty="0">
                <a:solidFill>
                  <a:srgbClr val="6C0000"/>
                </a:solidFill>
              </a:rPr>
            </a:br>
            <a:r>
              <a:rPr lang="ru-RU" dirty="0">
                <a:solidFill>
                  <a:srgbClr val="6C0000"/>
                </a:solidFill>
              </a:rPr>
              <a:t>Опасаясь, как бы его не схватили императорские чиновники, он пробрался в деревню незаметно. Еще издали увидел он свой дом. Но что это? В нем словно никто не живет: стены покосились, крыша наполовину провалилась, все деревья вокруг срублены, у ворот — трава в человеческий рост, а дорожки как не бывало. Не слышно ни лая собаки, ни чириканья воробьев — кругом тихо. Дома ли Асы? Или батрачит где-нибудь? А может, ее и в живых уже нет?</a:t>
            </a:r>
            <a:br>
              <a:rPr lang="ru-RU" dirty="0">
                <a:solidFill>
                  <a:srgbClr val="6C0000"/>
                </a:solidFill>
              </a:rPr>
            </a:br>
            <a:r>
              <a:rPr lang="ru-RU" dirty="0">
                <a:solidFill>
                  <a:srgbClr val="6C0000"/>
                </a:solidFill>
              </a:rPr>
              <a:t>Защемило у него сердце. Но тут он заметил слабый дымок из трубы. Значит, Асы дома! Но почему же она не приходила в горы проведать своего мужа? Он вошел в хижину. Там тоже царило запустение. Над головой вместо крыши темнело небо. А Асы неподвижно лежала в углу на постели и тихо стонала. </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639168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0277" y="450761"/>
            <a:ext cx="7725509" cy="5909310"/>
          </a:xfrm>
          <a:prstGeom prst="rect">
            <a:avLst/>
          </a:prstGeom>
        </p:spPr>
        <p:txBody>
          <a:bodyPr wrap="square">
            <a:spAutoFit/>
          </a:bodyPr>
          <a:lstStyle/>
          <a:p>
            <a:pPr algn="just"/>
            <a:r>
              <a:rPr lang="ru-RU" dirty="0">
                <a:solidFill>
                  <a:srgbClr val="6C0000"/>
                </a:solidFill>
              </a:rPr>
              <a:t>Муж подошел к ней, но она не узнала </a:t>
            </a:r>
            <a:r>
              <a:rPr lang="ru-RU" dirty="0" smtClean="0">
                <a:solidFill>
                  <a:srgbClr val="6C0000"/>
                </a:solidFill>
              </a:rPr>
              <a:t>его. Все </a:t>
            </a:r>
            <a:r>
              <a:rPr lang="ru-RU" dirty="0">
                <a:solidFill>
                  <a:srgbClr val="6C0000"/>
                </a:solidFill>
              </a:rPr>
              <a:t>это время Асы работала у чужих людей, чтобы купить и отнести мужу еды. Но работа была тяжелая, а платили за нее мало. Асы голодала, не могла есть досыта — все оставляла мужу. От голода и холода она заболела и уже несколько дней не выходила из дому</a:t>
            </a:r>
            <a:r>
              <a:rPr lang="ru-RU" dirty="0" smtClean="0">
                <a:solidFill>
                  <a:srgbClr val="6C0000"/>
                </a:solidFill>
              </a:rPr>
              <a:t>.</a:t>
            </a:r>
            <a:r>
              <a:rPr lang="ru-RU" dirty="0">
                <a:solidFill>
                  <a:srgbClr val="6C0000"/>
                </a:solidFill>
              </a:rPr>
              <a:t> Муж понял все. Он достал свои целебные листья и натер тело Асы. И свершилось чудо: в тот же миг она поднялась с постели, увидела мужа и заплакала от радости. Асы стала расспрашивать его обо всем, и муж сказал ей</a:t>
            </a:r>
            <a:r>
              <a:rPr lang="ru-RU" dirty="0" smtClean="0">
                <a:solidFill>
                  <a:srgbClr val="6C0000"/>
                </a:solidFill>
              </a:rPr>
              <a:t>:</a:t>
            </a:r>
          </a:p>
          <a:p>
            <a:pPr algn="just"/>
            <a:r>
              <a:rPr lang="ru-RU" dirty="0" smtClean="0">
                <a:solidFill>
                  <a:srgbClr val="6C0000"/>
                </a:solidFill>
              </a:rPr>
              <a:t>— </a:t>
            </a:r>
            <a:r>
              <a:rPr lang="ru-RU" dirty="0">
                <a:solidFill>
                  <a:srgbClr val="6C0000"/>
                </a:solidFill>
              </a:rPr>
              <a:t>Я совсем поправился, потому что поел этих плодов и натерся соком этих листьев. Теперь мы можем работать и жить счастливо</a:t>
            </a:r>
            <a:r>
              <a:rPr lang="ru-RU" dirty="0" smtClean="0">
                <a:solidFill>
                  <a:srgbClr val="6C0000"/>
                </a:solidFill>
              </a:rPr>
              <a:t>!</a:t>
            </a:r>
          </a:p>
          <a:p>
            <a:pPr algn="just"/>
            <a:r>
              <a:rPr lang="ru-RU" dirty="0" smtClean="0">
                <a:solidFill>
                  <a:srgbClr val="6C0000"/>
                </a:solidFill>
              </a:rPr>
              <a:t>— </a:t>
            </a:r>
            <a:r>
              <a:rPr lang="ru-RU" dirty="0">
                <a:solidFill>
                  <a:srgbClr val="6C0000"/>
                </a:solidFill>
              </a:rPr>
              <a:t>Нет! — возразила Асы.- Здесь нам нельзя оставаться: по деревне каждый день рыщут чиновники; они ищут тебя и, если схватят, убьют! Возвращайся скорее в ущелье. А я приду к тебе </a:t>
            </a:r>
            <a:r>
              <a:rPr lang="ru-RU" dirty="0" smtClean="0">
                <a:solidFill>
                  <a:srgbClr val="6C0000"/>
                </a:solidFill>
              </a:rPr>
              <a:t>потом. Но </a:t>
            </a:r>
            <a:r>
              <a:rPr lang="ru-RU" dirty="0">
                <a:solidFill>
                  <a:srgbClr val="6C0000"/>
                </a:solidFill>
              </a:rPr>
              <a:t>муж улыбнулся и ответил ей</a:t>
            </a:r>
            <a:r>
              <a:rPr lang="ru-RU" dirty="0" smtClean="0">
                <a:solidFill>
                  <a:srgbClr val="6C0000"/>
                </a:solidFill>
              </a:rPr>
              <a:t>:</a:t>
            </a:r>
          </a:p>
          <a:p>
            <a:pPr algn="just"/>
            <a:r>
              <a:rPr lang="ru-RU" dirty="0" smtClean="0">
                <a:solidFill>
                  <a:srgbClr val="6C0000"/>
                </a:solidFill>
              </a:rPr>
              <a:t>— </a:t>
            </a:r>
            <a:r>
              <a:rPr lang="ru-RU" dirty="0">
                <a:solidFill>
                  <a:srgbClr val="6C0000"/>
                </a:solidFill>
              </a:rPr>
              <a:t>Не вернусь я в ущелье! Я буду странствовать во всей земле и лечить людей целебными листьями и плодами. И люди будут благодарить меня. А когда все станут здоровыми и счастливыми, мы с тобой опять встретимся и поселимся </a:t>
            </a:r>
            <a:r>
              <a:rPr lang="ru-RU" dirty="0" smtClean="0">
                <a:solidFill>
                  <a:srgbClr val="6C0000"/>
                </a:solidFill>
              </a:rPr>
              <a:t>здесь. Так </a:t>
            </a:r>
            <a:r>
              <a:rPr lang="ru-RU" dirty="0">
                <a:solidFill>
                  <a:srgbClr val="6C0000"/>
                </a:solidFill>
              </a:rPr>
              <a:t>Асы вновь рассталась со своим мужем. А он ходил из одной деревни в другую и лечил </a:t>
            </a:r>
            <a:r>
              <a:rPr lang="ru-RU" dirty="0" smtClean="0">
                <a:solidFill>
                  <a:srgbClr val="6C0000"/>
                </a:solidFill>
              </a:rPr>
              <a:t>людей.</a:t>
            </a:r>
          </a:p>
          <a:p>
            <a:pPr algn="just"/>
            <a:r>
              <a:rPr lang="ru-RU" dirty="0" smtClean="0">
                <a:solidFill>
                  <a:srgbClr val="6C0000"/>
                </a:solidFill>
              </a:rPr>
              <a:t>Однажды </a:t>
            </a:r>
            <a:r>
              <a:rPr lang="ru-RU" dirty="0">
                <a:solidFill>
                  <a:srgbClr val="6C0000"/>
                </a:solidFill>
              </a:rPr>
              <a:t>на дороге он увидел издыхавшую собаку. Она была очень похожа на ту, которую когда-то убили императорские солдаты, и муж Асы вылечил ее. С этой собакой он продолжал странствовать по земле и помогать людям.</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99028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7507" y="412124"/>
            <a:ext cx="7581033" cy="6463308"/>
          </a:xfrm>
          <a:prstGeom prst="rect">
            <a:avLst/>
          </a:prstGeom>
        </p:spPr>
        <p:txBody>
          <a:bodyPr wrap="square">
            <a:spAutoFit/>
          </a:bodyPr>
          <a:lstStyle/>
          <a:p>
            <a:pPr algn="just"/>
            <a:r>
              <a:rPr lang="ru-RU" dirty="0">
                <a:solidFill>
                  <a:srgbClr val="6C0000"/>
                </a:solidFill>
              </a:rPr>
              <a:t>В другой раз он увидел старую больную лошадь и также исцелил ее. Теперь он стал ездить </a:t>
            </a:r>
            <a:r>
              <a:rPr lang="ru-RU" dirty="0" smtClean="0">
                <a:solidFill>
                  <a:srgbClr val="6C0000"/>
                </a:solidFill>
              </a:rPr>
              <a:t>верхом.</a:t>
            </a:r>
          </a:p>
          <a:p>
            <a:pPr algn="just"/>
            <a:r>
              <a:rPr lang="ru-RU" dirty="0" smtClean="0">
                <a:solidFill>
                  <a:srgbClr val="6C0000"/>
                </a:solidFill>
              </a:rPr>
              <a:t>Везде </a:t>
            </a:r>
            <a:r>
              <a:rPr lang="ru-RU" dirty="0">
                <a:solidFill>
                  <a:srgbClr val="6C0000"/>
                </a:solidFill>
              </a:rPr>
              <a:t>побывал муж Асы, и всюду он приносил людям радость и здоровье. Волшебные листья и плоды излечивали все болезни — и легкие, и тяжелые, и у молодых, и у старых. Молодого врача полюбил весь народ лису. Жизнь людей стала счастливее, радостнее. И тогда муж возвратился к своей жене Асы, и они стали жить на прежнем месте.</a:t>
            </a:r>
            <a:br>
              <a:rPr lang="ru-RU" dirty="0">
                <a:solidFill>
                  <a:srgbClr val="6C0000"/>
                </a:solidFill>
              </a:rPr>
            </a:br>
            <a:r>
              <a:rPr lang="ru-RU" dirty="0">
                <a:solidFill>
                  <a:srgbClr val="6C0000"/>
                </a:solidFill>
              </a:rPr>
              <a:t>Асы вела хозяйство, а муж ездил по округе и лечил больных людей, животных, птиц, даже деревья и цветы. Чудесное лекарство он хранил в большом ларе и перед отъездом всякий раз предупреждал Асы:</a:t>
            </a:r>
            <a:br>
              <a:rPr lang="ru-RU" dirty="0">
                <a:solidFill>
                  <a:srgbClr val="6C0000"/>
                </a:solidFill>
              </a:rPr>
            </a:br>
            <a:r>
              <a:rPr lang="ru-RU" dirty="0">
                <a:solidFill>
                  <a:srgbClr val="6C0000"/>
                </a:solidFill>
              </a:rPr>
              <a:t>— Утром, когда восходит солнце, и вечером, когда появляется луна, не открывай </a:t>
            </a:r>
            <a:r>
              <a:rPr lang="ru-RU" dirty="0" smtClean="0">
                <a:solidFill>
                  <a:srgbClr val="6C0000"/>
                </a:solidFill>
              </a:rPr>
              <a:t>ларя!</a:t>
            </a:r>
          </a:p>
          <a:p>
            <a:pPr algn="just"/>
            <a:r>
              <a:rPr lang="ru-RU" dirty="0" smtClean="0">
                <a:solidFill>
                  <a:srgbClr val="6C0000"/>
                </a:solidFill>
              </a:rPr>
              <a:t>Асы </a:t>
            </a:r>
            <a:r>
              <a:rPr lang="ru-RU" dirty="0">
                <a:solidFill>
                  <a:srgbClr val="6C0000"/>
                </a:solidFill>
              </a:rPr>
              <a:t>всегда слушалась его и ни при солнце, ни при луне не отворяла ларя. Но однажды утром она случайно приоткрыла крышку ларя, и в тот же миг луч солнца упал на лекарство и съел половину! Вот почему солнце бессмертно и никогда не стареет. А вечером в приоткрытую крышку пролезла луна и украла вторую половину лекарства.</a:t>
            </a:r>
            <a:br>
              <a:rPr lang="ru-RU" dirty="0">
                <a:solidFill>
                  <a:srgbClr val="6C0000"/>
                </a:solidFill>
              </a:rPr>
            </a:br>
            <a:r>
              <a:rPr lang="ru-RU" dirty="0">
                <a:solidFill>
                  <a:srgbClr val="6C0000"/>
                </a:solidFill>
              </a:rPr>
              <a:t>Когда муж Асы вернулся домой, волшебного лекарства как не бывало. Опечалился он, но еще сильнее опечалилась Асы.</a:t>
            </a:r>
            <a:br>
              <a:rPr lang="ru-RU" dirty="0">
                <a:solidFill>
                  <a:srgbClr val="6C0000"/>
                </a:solidFill>
              </a:rPr>
            </a:br>
            <a:r>
              <a:rPr lang="ru-RU" dirty="0">
                <a:solidFill>
                  <a:srgbClr val="6C0000"/>
                </a:solidFill>
              </a:rPr>
              <a:t>— Ну, ничего не поделаешь,- сказал муж,- придется мне лезть за лекарством на луну</a:t>
            </a:r>
            <a:r>
              <a:rPr lang="ru-RU" dirty="0" smtClean="0">
                <a:solidFill>
                  <a:srgbClr val="6C0000"/>
                </a:solidFill>
              </a:rPr>
              <a:t>.</a:t>
            </a:r>
          </a:p>
          <a:p>
            <a:pPr algn="just"/>
            <a:r>
              <a:rPr lang="ru-RU" dirty="0">
                <a:solidFill>
                  <a:srgbClr val="C00000"/>
                </a:solidFill>
              </a:rPr>
              <a:t/>
            </a:r>
            <a:br>
              <a:rPr lang="ru-RU" dirty="0">
                <a:solidFill>
                  <a:srgbClr val="C00000"/>
                </a:solidFill>
              </a:rPr>
            </a:br>
            <a:endParaRPr lang="ru-RU" dirty="0">
              <a:solidFill>
                <a:srgbClr val="C00000"/>
              </a:solidFill>
            </a:endParaRP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1884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611" y="502937"/>
            <a:ext cx="7778839" cy="5632311"/>
          </a:xfrm>
          <a:prstGeom prst="rect">
            <a:avLst/>
          </a:prstGeom>
        </p:spPr>
        <p:txBody>
          <a:bodyPr wrap="square">
            <a:spAutoFit/>
          </a:bodyPr>
          <a:lstStyle/>
          <a:p>
            <a:r>
              <a:rPr lang="ru-RU" dirty="0">
                <a:solidFill>
                  <a:srgbClr val="6C0000"/>
                </a:solidFill>
              </a:rPr>
              <a:t>Он свил из стеблей конопли лестницу и, ступенька за ступенькой, стал взбираться наверх. За ним побежала и его верная собака.</a:t>
            </a:r>
            <a:br>
              <a:rPr lang="ru-RU" dirty="0">
                <a:solidFill>
                  <a:srgbClr val="6C0000"/>
                </a:solidFill>
              </a:rPr>
            </a:br>
            <a:r>
              <a:rPr lang="ru-RU" dirty="0">
                <a:solidFill>
                  <a:srgbClr val="6C0000"/>
                </a:solidFill>
              </a:rPr>
              <a:t>— А ты, Асы,- сказал на прощание муж,- смачивай конец лестницы водой: в полдень — холодной, вечером — теплой.</a:t>
            </a:r>
            <a:br>
              <a:rPr lang="ru-RU" dirty="0">
                <a:solidFill>
                  <a:srgbClr val="6C0000"/>
                </a:solidFill>
              </a:rPr>
            </a:br>
            <a:r>
              <a:rPr lang="ru-RU" dirty="0">
                <a:solidFill>
                  <a:srgbClr val="6C0000"/>
                </a:solidFill>
              </a:rPr>
              <a:t>Асы обещала.</a:t>
            </a:r>
            <a:br>
              <a:rPr lang="ru-RU" dirty="0">
                <a:solidFill>
                  <a:srgbClr val="6C0000"/>
                </a:solidFill>
              </a:rPr>
            </a:br>
            <a:r>
              <a:rPr lang="ru-RU" dirty="0">
                <a:solidFill>
                  <a:srgbClr val="6C0000"/>
                </a:solidFill>
              </a:rPr>
              <a:t>Так лез муж Асы семь дней и семь ночей. До луны осталось уже немного; еще несколько ступенек — и он отберет свое чудесное лекарство. Собака обогнала хозяина и уже прыгнула на луну. Но в этот день у Асы было особенно много хлопот, и она забыла наказ мужа: в полдень не полила лестницу холодной водой, и лестница нагрелась. А вечером, когда Асы принялась поливать ее ледяной водой, лестница оборвалась. Муж Асы упал и разбился. И не было больше лекарства, чтобы оживить его.</a:t>
            </a:r>
            <a:br>
              <a:rPr lang="ru-RU" dirty="0">
                <a:solidFill>
                  <a:srgbClr val="6C0000"/>
                </a:solidFill>
              </a:rPr>
            </a:br>
            <a:r>
              <a:rPr lang="ru-RU" dirty="0">
                <a:solidFill>
                  <a:srgbClr val="6C0000"/>
                </a:solidFill>
              </a:rPr>
              <a:t>А собака его так и осталась на луне. Вспомнит она хозяина — и начинает грызть луну. Вот от этого-то и бывают лунные затмения. В такие дни все лису бьют в барабаны и гонги и поют:</a:t>
            </a:r>
            <a:br>
              <a:rPr lang="ru-RU" dirty="0">
                <a:solidFill>
                  <a:srgbClr val="6C0000"/>
                </a:solidFill>
              </a:rPr>
            </a:br>
            <a:r>
              <a:rPr lang="ru-RU" dirty="0">
                <a:solidFill>
                  <a:srgbClr val="6C0000"/>
                </a:solidFill>
              </a:rPr>
              <a:t> </a:t>
            </a:r>
            <a:r>
              <a:rPr lang="ru-RU" dirty="0" smtClean="0">
                <a:solidFill>
                  <a:srgbClr val="6C0000"/>
                </a:solidFill>
              </a:rPr>
              <a:t>Собака</a:t>
            </a:r>
            <a:r>
              <a:rPr lang="ru-RU" dirty="0">
                <a:solidFill>
                  <a:srgbClr val="6C0000"/>
                </a:solidFill>
              </a:rPr>
              <a:t>, вспомни про людей,</a:t>
            </a:r>
            <a:br>
              <a:rPr lang="ru-RU" dirty="0">
                <a:solidFill>
                  <a:srgbClr val="6C0000"/>
                </a:solidFill>
              </a:rPr>
            </a:br>
            <a:r>
              <a:rPr lang="ru-RU" dirty="0">
                <a:solidFill>
                  <a:srgbClr val="6C0000"/>
                </a:solidFill>
              </a:rPr>
              <a:t>Луну, собака, пожалей</a:t>
            </a:r>
            <a:r>
              <a:rPr lang="ru-RU" dirty="0" smtClean="0">
                <a:solidFill>
                  <a:srgbClr val="6C0000"/>
                </a:solidFill>
              </a:rPr>
              <a:t>!</a:t>
            </a:r>
            <a:r>
              <a:rPr lang="ru-RU" dirty="0">
                <a:solidFill>
                  <a:srgbClr val="6C0000"/>
                </a:solidFill>
              </a:rPr>
              <a:t/>
            </a:r>
            <a:br>
              <a:rPr lang="ru-RU" dirty="0">
                <a:solidFill>
                  <a:srgbClr val="6C0000"/>
                </a:solidFill>
              </a:rPr>
            </a:br>
            <a:r>
              <a:rPr lang="ru-RU" dirty="0" smtClean="0">
                <a:solidFill>
                  <a:srgbClr val="6C0000"/>
                </a:solidFill>
              </a:rPr>
              <a:t>А юноши </a:t>
            </a:r>
            <a:r>
              <a:rPr lang="ru-RU" dirty="0">
                <a:solidFill>
                  <a:srgbClr val="6C0000"/>
                </a:solidFill>
              </a:rPr>
              <a:t>и девушки становятся в круг и поют песни про Асы и ее мужа. Одни поют, другие танцуют, третьи играют на четырехструнном </a:t>
            </a:r>
            <a:r>
              <a:rPr lang="ru-RU" dirty="0" err="1">
                <a:solidFill>
                  <a:srgbClr val="6C0000"/>
                </a:solidFill>
              </a:rPr>
              <a:t>цине</a:t>
            </a:r>
            <a:r>
              <a:rPr lang="ru-RU" dirty="0">
                <a:solidFill>
                  <a:srgbClr val="6C0000"/>
                </a:solidFill>
              </a:rPr>
              <a:t> — старинном китайском музыкальном инструменте.</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2806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8715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rPr>
              <a:t>БРАТЬЯ ЛЮ</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Times New Roman" panose="02020603050405020304" pitchFamily="18" charset="0"/>
            </a:endParaRPr>
          </a:p>
        </p:txBody>
      </p:sp>
      <p:sp>
        <p:nvSpPr>
          <p:cNvPr id="4" name="Объект 3"/>
          <p:cNvSpPr>
            <a:spLocks noGrp="1"/>
          </p:cNvSpPr>
          <p:nvPr>
            <p:ph sz="half" idx="2"/>
          </p:nvPr>
        </p:nvSpPr>
        <p:spPr>
          <a:xfrm>
            <a:off x="3951502" y="1148262"/>
            <a:ext cx="4348436" cy="3387144"/>
          </a:xfrm>
        </p:spPr>
        <p:txBody>
          <a:bodyPr>
            <a:normAutofit/>
          </a:bodyPr>
          <a:lstStyle/>
          <a:p>
            <a:pPr marL="0" indent="0" algn="just">
              <a:lnSpc>
                <a:spcPct val="100000"/>
              </a:lnSpc>
              <a:buNone/>
            </a:pPr>
            <a:r>
              <a:rPr lang="ru-RU" sz="1800" dirty="0">
                <a:solidFill>
                  <a:srgbClr val="6C0000"/>
                </a:solidFill>
              </a:rPr>
              <a:t>Давным-давно жила на берегу моря одна добрая женщина. У нее было пять сыновей, пять братьев </a:t>
            </a:r>
            <a:r>
              <a:rPr lang="ru-RU" sz="1800" dirty="0" err="1">
                <a:solidFill>
                  <a:srgbClr val="6C0000"/>
                </a:solidFill>
              </a:rPr>
              <a:t>Лю</a:t>
            </a:r>
            <a:r>
              <a:rPr lang="ru-RU" sz="1800" dirty="0">
                <a:solidFill>
                  <a:srgbClr val="6C0000"/>
                </a:solidFill>
              </a:rPr>
              <a:t>: </a:t>
            </a:r>
            <a:r>
              <a:rPr lang="ru-RU" sz="1800" dirty="0" err="1">
                <a:solidFill>
                  <a:srgbClr val="6C0000"/>
                </a:solidFill>
              </a:rPr>
              <a:t>Лю</a:t>
            </a:r>
            <a:r>
              <a:rPr lang="ru-RU" sz="1800" dirty="0">
                <a:solidFill>
                  <a:srgbClr val="6C0000"/>
                </a:solidFill>
              </a:rPr>
              <a:t>-первый, </a:t>
            </a:r>
            <a:r>
              <a:rPr lang="ru-RU" sz="1800" dirty="0" err="1">
                <a:solidFill>
                  <a:srgbClr val="6C0000"/>
                </a:solidFill>
              </a:rPr>
              <a:t>Лю</a:t>
            </a:r>
            <a:r>
              <a:rPr lang="ru-RU" sz="1800" dirty="0">
                <a:solidFill>
                  <a:srgbClr val="6C0000"/>
                </a:solidFill>
              </a:rPr>
              <a:t>-второй, </a:t>
            </a:r>
            <a:r>
              <a:rPr lang="ru-RU" sz="1800" dirty="0" err="1">
                <a:solidFill>
                  <a:srgbClr val="6C0000"/>
                </a:solidFill>
              </a:rPr>
              <a:t>Лю</a:t>
            </a:r>
            <a:r>
              <a:rPr lang="ru-RU" sz="1800" dirty="0">
                <a:solidFill>
                  <a:srgbClr val="6C0000"/>
                </a:solidFill>
              </a:rPr>
              <a:t>-третий, </a:t>
            </a:r>
            <a:r>
              <a:rPr lang="ru-RU" sz="1800" dirty="0" err="1">
                <a:solidFill>
                  <a:srgbClr val="6C0000"/>
                </a:solidFill>
              </a:rPr>
              <a:t>Лю</a:t>
            </a:r>
            <a:r>
              <a:rPr lang="ru-RU" sz="1800" dirty="0">
                <a:solidFill>
                  <a:srgbClr val="6C0000"/>
                </a:solidFill>
              </a:rPr>
              <a:t>-четвертый и </a:t>
            </a:r>
            <a:r>
              <a:rPr lang="ru-RU" sz="1800" dirty="0" err="1">
                <a:solidFill>
                  <a:srgbClr val="6C0000"/>
                </a:solidFill>
              </a:rPr>
              <a:t>Лю</a:t>
            </a:r>
            <a:r>
              <a:rPr lang="ru-RU" sz="1800" dirty="0">
                <a:solidFill>
                  <a:srgbClr val="6C0000"/>
                </a:solidFill>
              </a:rPr>
              <a:t>-пятый. Они были так похожи, что никто не мог их отличить друг от друга. Даже мать иногда путала. Но у каждого из братьев была своя особенность. Старший брат, </a:t>
            </a:r>
            <a:r>
              <a:rPr lang="ru-RU" sz="1800" dirty="0" err="1">
                <a:solidFill>
                  <a:srgbClr val="6C0000"/>
                </a:solidFill>
              </a:rPr>
              <a:t>Лю</a:t>
            </a:r>
            <a:r>
              <a:rPr lang="ru-RU" sz="1800" dirty="0">
                <a:solidFill>
                  <a:srgbClr val="6C0000"/>
                </a:solidFill>
              </a:rPr>
              <a:t>-первый, мог выпить целое море, а потом выпустить его обратно. </a:t>
            </a:r>
            <a:r>
              <a:rPr lang="ru-RU" sz="1800" dirty="0" err="1">
                <a:solidFill>
                  <a:srgbClr val="6C0000"/>
                </a:solidFill>
              </a:rPr>
              <a:t>Лю</a:t>
            </a:r>
            <a:r>
              <a:rPr lang="ru-RU" sz="1800" dirty="0">
                <a:solidFill>
                  <a:srgbClr val="6C0000"/>
                </a:solidFill>
              </a:rPr>
              <a:t>-второй не боялся огня. Лю-третий </a:t>
            </a:r>
            <a:r>
              <a:rPr lang="ru-RU" sz="1800" dirty="0" smtClean="0">
                <a:solidFill>
                  <a:srgbClr val="6C0000"/>
                </a:solidFill>
              </a:rPr>
              <a:t>мог вытягивать свои ноги на любую длину. </a:t>
            </a:r>
            <a:endParaRPr lang="ru-RU" sz="1800" dirty="0">
              <a:solidFill>
                <a:srgbClr val="6C0000"/>
              </a:solidFill>
            </a:endParaRPr>
          </a:p>
        </p:txBody>
      </p:sp>
      <p:pic>
        <p:nvPicPr>
          <p:cNvPr id="1026" name="Picture 2" descr="https://sun9-31.userapi.com/c638430/v638430055/2d049/mqAgaKkHUo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2336" y="1461866"/>
            <a:ext cx="3048000" cy="28251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32334" y="4723427"/>
            <a:ext cx="7666893" cy="1477328"/>
          </a:xfrm>
          <a:prstGeom prst="rect">
            <a:avLst/>
          </a:prstGeom>
        </p:spPr>
        <p:txBody>
          <a:bodyPr wrap="square">
            <a:spAutoFit/>
          </a:bodyPr>
          <a:lstStyle/>
          <a:p>
            <a:pPr algn="just"/>
            <a:r>
              <a:rPr lang="ru-RU" dirty="0">
                <a:solidFill>
                  <a:srgbClr val="6C0000"/>
                </a:solidFill>
              </a:rPr>
              <a:t>А самый младший, Лю-пятый, понимал язык птиц и зверей. Они жили счастливо и безбедно. Лю-первый ловил рыбу. Лю-второй поддерживал в доме огонь. Лю-третий и Лю-четвертый работали в поле. А Лю-пятый пас гусей и овец. Однажды в те места, где жили братья Лю, приехал на охоту богатый и злой правитель области.</a:t>
            </a:r>
          </a:p>
        </p:txBody>
      </p:sp>
      <p:sp>
        <p:nvSpPr>
          <p:cNvPr id="5" name="Прямоугольник 4"/>
          <p:cNvSpPr/>
          <p:nvPr/>
        </p:nvSpPr>
        <p:spPr>
          <a:xfrm>
            <a:off x="832333" y="4456699"/>
            <a:ext cx="7666893" cy="369332"/>
          </a:xfrm>
          <a:prstGeom prst="rect">
            <a:avLst/>
          </a:prstGeom>
        </p:spPr>
        <p:txBody>
          <a:bodyPr wrap="square">
            <a:spAutoFit/>
          </a:bodyPr>
          <a:lstStyle/>
          <a:p>
            <a:pPr algn="just"/>
            <a:r>
              <a:rPr lang="ru-RU" dirty="0" smtClean="0">
                <a:solidFill>
                  <a:srgbClr val="6C0000"/>
                </a:solidFill>
              </a:rPr>
              <a:t>У Лю-четвертого </a:t>
            </a:r>
            <a:r>
              <a:rPr lang="ru-RU" dirty="0">
                <a:solidFill>
                  <a:srgbClr val="6C0000"/>
                </a:solidFill>
              </a:rPr>
              <a:t>тело было крепче самого крепкого железа. </a:t>
            </a:r>
          </a:p>
        </p:txBody>
      </p:sp>
      <p:sp>
        <p:nvSpPr>
          <p:cNvPr id="7" name="Управляющая кнопка: домой 6">
            <a:hlinkClick r:id="rId3" action="ppaction://hlinksldjump" highlightClick="1"/>
          </p:cNvPr>
          <p:cNvSpPr/>
          <p:nvPr/>
        </p:nvSpPr>
        <p:spPr>
          <a:xfrm>
            <a:off x="8191084" y="5832641"/>
            <a:ext cx="952916" cy="1030309"/>
          </a:xfrm>
          <a:prstGeom prst="actionButtonHome">
            <a:avLst/>
          </a:prstGeom>
          <a:blipFill>
            <a:blip r:embed="rId4"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0333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612" y="643944"/>
            <a:ext cx="7688688" cy="5355312"/>
          </a:xfrm>
          <a:prstGeom prst="rect">
            <a:avLst/>
          </a:prstGeom>
        </p:spPr>
        <p:txBody>
          <a:bodyPr wrap="square">
            <a:spAutoFit/>
          </a:bodyPr>
          <a:lstStyle/>
          <a:p>
            <a:pPr algn="just"/>
            <a:r>
              <a:rPr lang="ru-RU" dirty="0">
                <a:solidFill>
                  <a:srgbClr val="6C0000"/>
                </a:solidFill>
              </a:rPr>
              <a:t>На опушке леса он увидел стадо и мальчика-пастуха. Это был </a:t>
            </a:r>
            <a:r>
              <a:rPr lang="ru-RU" dirty="0" err="1">
                <a:solidFill>
                  <a:srgbClr val="6C0000"/>
                </a:solidFill>
              </a:rPr>
              <a:t>Лю</a:t>
            </a:r>
            <a:r>
              <a:rPr lang="ru-RU" dirty="0">
                <a:solidFill>
                  <a:srgbClr val="6C0000"/>
                </a:solidFill>
              </a:rPr>
              <a:t>-пятый. Возле него спала красивая горная козочка. Правитель схватил свой лук, прицелился в нее. Испуганный </a:t>
            </a:r>
            <a:r>
              <a:rPr lang="ru-RU" dirty="0" err="1">
                <a:solidFill>
                  <a:srgbClr val="6C0000"/>
                </a:solidFill>
              </a:rPr>
              <a:t>Лю</a:t>
            </a:r>
            <a:r>
              <a:rPr lang="ru-RU" dirty="0">
                <a:solidFill>
                  <a:srgbClr val="6C0000"/>
                </a:solidFill>
              </a:rPr>
              <a:t> крикнул — козочка одним прыжком скрылась в лесу. Из чащи выглянул олень. </a:t>
            </a:r>
            <a:r>
              <a:rPr lang="ru-RU" dirty="0" err="1">
                <a:solidFill>
                  <a:srgbClr val="6C0000"/>
                </a:solidFill>
              </a:rPr>
              <a:t>Лю</a:t>
            </a:r>
            <a:r>
              <a:rPr lang="ru-RU" dirty="0">
                <a:solidFill>
                  <a:srgbClr val="6C0000"/>
                </a:solidFill>
              </a:rPr>
              <a:t> закричал ему на оленьем языке: «Спасайся!» — и олень исчез. На поляну выскочили веселые зайцы. </a:t>
            </a:r>
            <a:r>
              <a:rPr lang="ru-RU" dirty="0" err="1">
                <a:solidFill>
                  <a:srgbClr val="6C0000"/>
                </a:solidFill>
              </a:rPr>
              <a:t>Лю</a:t>
            </a:r>
            <a:r>
              <a:rPr lang="ru-RU" dirty="0">
                <a:solidFill>
                  <a:srgbClr val="6C0000"/>
                </a:solidFill>
              </a:rPr>
              <a:t> крикнул на заячьем языке — и зайцы ускакали. Все звери попрятались, лес опустел. Напрасно правитель стрелял из лука — только стрелы терял. Он был очень разгневан. А добрый </a:t>
            </a:r>
            <a:r>
              <a:rPr lang="ru-RU" dirty="0" err="1">
                <a:solidFill>
                  <a:srgbClr val="6C0000"/>
                </a:solidFill>
              </a:rPr>
              <a:t>Лю</a:t>
            </a:r>
            <a:r>
              <a:rPr lang="ru-RU" dirty="0">
                <a:solidFill>
                  <a:srgbClr val="6C0000"/>
                </a:solidFill>
              </a:rPr>
              <a:t> радовался, что успел помочь своим лесным друзьям.</a:t>
            </a:r>
          </a:p>
          <a:p>
            <a:pPr algn="just"/>
            <a:r>
              <a:rPr lang="ru-RU" dirty="0">
                <a:solidFill>
                  <a:srgbClr val="6C0000"/>
                </a:solidFill>
              </a:rPr>
              <a:t>Тогда злой правитель приказал схватить </a:t>
            </a:r>
            <a:r>
              <a:rPr lang="ru-RU" dirty="0" err="1">
                <a:solidFill>
                  <a:srgbClr val="6C0000"/>
                </a:solidFill>
              </a:rPr>
              <a:t>Лю</a:t>
            </a:r>
            <a:r>
              <a:rPr lang="ru-RU" dirty="0">
                <a:solidFill>
                  <a:srgbClr val="6C0000"/>
                </a:solidFill>
              </a:rPr>
              <a:t>-пятого. Его отвезли в город и бросили в клетку к голодному тигру. Правитель думал, что тигр разорвет смелого бедняка, но </a:t>
            </a:r>
            <a:r>
              <a:rPr lang="ru-RU" dirty="0" err="1">
                <a:solidFill>
                  <a:srgbClr val="6C0000"/>
                </a:solidFill>
              </a:rPr>
              <a:t>Лю</a:t>
            </a:r>
            <a:r>
              <a:rPr lang="ru-RU" dirty="0">
                <a:solidFill>
                  <a:srgbClr val="6C0000"/>
                </a:solidFill>
              </a:rPr>
              <a:t>-пятый заговорил с тигром на тигрином языке, и свирепый зверь не тронул его.</a:t>
            </a:r>
          </a:p>
          <a:p>
            <a:pPr algn="just"/>
            <a:r>
              <a:rPr lang="ru-RU" dirty="0">
                <a:solidFill>
                  <a:srgbClr val="6C0000"/>
                </a:solidFill>
              </a:rPr>
              <a:t>Узнал об этом правитель, озлобился еще больше. Он приказал отрубить </a:t>
            </a:r>
            <a:r>
              <a:rPr lang="ru-RU" dirty="0" err="1">
                <a:solidFill>
                  <a:srgbClr val="6C0000"/>
                </a:solidFill>
              </a:rPr>
              <a:t>Лю</a:t>
            </a:r>
            <a:r>
              <a:rPr lang="ru-RU" dirty="0">
                <a:solidFill>
                  <a:srgbClr val="6C0000"/>
                </a:solidFill>
              </a:rPr>
              <a:t>-пятому голову. Но тогда в тюрьму, куда отвели </a:t>
            </a:r>
            <a:r>
              <a:rPr lang="ru-RU" dirty="0" err="1">
                <a:solidFill>
                  <a:srgbClr val="6C0000"/>
                </a:solidFill>
              </a:rPr>
              <a:t>Лю</a:t>
            </a:r>
            <a:r>
              <a:rPr lang="ru-RU" dirty="0">
                <a:solidFill>
                  <a:srgbClr val="6C0000"/>
                </a:solidFill>
              </a:rPr>
              <a:t>-пятого, пробрался </a:t>
            </a:r>
            <a:r>
              <a:rPr lang="ru-RU" dirty="0" err="1">
                <a:solidFill>
                  <a:srgbClr val="6C0000"/>
                </a:solidFill>
              </a:rPr>
              <a:t>Лю</a:t>
            </a:r>
            <a:r>
              <a:rPr lang="ru-RU" dirty="0">
                <a:solidFill>
                  <a:srgbClr val="6C0000"/>
                </a:solidFill>
              </a:rPr>
              <a:t>-четвертый, у которого тело было крепче самого крепкого железа. Он остался в тюрьме вместо своего брата, а </a:t>
            </a:r>
            <a:r>
              <a:rPr lang="ru-RU" dirty="0" err="1">
                <a:solidFill>
                  <a:srgbClr val="6C0000"/>
                </a:solidFill>
              </a:rPr>
              <a:t>Лю</a:t>
            </a:r>
            <a:r>
              <a:rPr lang="ru-RU" dirty="0">
                <a:solidFill>
                  <a:srgbClr val="6C0000"/>
                </a:solidFill>
              </a:rPr>
              <a:t>-пятый спокойно вышел и отправился домой. Они были так похожи друг на друга, что никто ничего не заметил.</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447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1369" y="553792"/>
            <a:ext cx="7495503" cy="5632311"/>
          </a:xfrm>
          <a:prstGeom prst="rect">
            <a:avLst/>
          </a:prstGeom>
        </p:spPr>
        <p:txBody>
          <a:bodyPr wrap="square">
            <a:spAutoFit/>
          </a:bodyPr>
          <a:lstStyle/>
          <a:p>
            <a:pPr algn="just"/>
            <a:r>
              <a:rPr lang="ru-RU" dirty="0">
                <a:solidFill>
                  <a:srgbClr val="6C0000"/>
                </a:solidFill>
              </a:rPr>
              <a:t>На следующее утро </a:t>
            </a:r>
            <a:r>
              <a:rPr lang="ru-RU" dirty="0" err="1">
                <a:solidFill>
                  <a:srgbClr val="6C0000"/>
                </a:solidFill>
              </a:rPr>
              <a:t>Лю</a:t>
            </a:r>
            <a:r>
              <a:rPr lang="ru-RU" dirty="0">
                <a:solidFill>
                  <a:srgbClr val="6C0000"/>
                </a:solidFill>
              </a:rPr>
              <a:t>-четвертого вывели на городскую площадь. Палач хотел отрубить ему голову, но самый тяжелый и крепкий меч ударился о железную шею </a:t>
            </a:r>
            <a:r>
              <a:rPr lang="ru-RU" dirty="0" err="1">
                <a:solidFill>
                  <a:srgbClr val="6C0000"/>
                </a:solidFill>
              </a:rPr>
              <a:t>Лю</a:t>
            </a:r>
            <a:r>
              <a:rPr lang="ru-RU" dirty="0">
                <a:solidFill>
                  <a:srgbClr val="6C0000"/>
                </a:solidFill>
              </a:rPr>
              <a:t>-четвертого и разлетелся на куски. Тогда озлобленный правитель приказал отвести его в тюрьму, а наутро сбросить дерзкого бедняка с высокой скалы.</a:t>
            </a:r>
          </a:p>
          <a:p>
            <a:pPr algn="just"/>
            <a:r>
              <a:rPr lang="ru-RU" dirty="0">
                <a:solidFill>
                  <a:srgbClr val="6C0000"/>
                </a:solidFill>
              </a:rPr>
              <a:t>Ночью в тюрьму проник </a:t>
            </a:r>
            <a:r>
              <a:rPr lang="ru-RU" dirty="0" err="1">
                <a:solidFill>
                  <a:srgbClr val="6C0000"/>
                </a:solidFill>
              </a:rPr>
              <a:t>Лю</a:t>
            </a:r>
            <a:r>
              <a:rPr lang="ru-RU" dirty="0">
                <a:solidFill>
                  <a:srgbClr val="6C0000"/>
                </a:solidFill>
              </a:rPr>
              <a:t>-третий, который мог вытягивать свои ноги на любую длину, и остался там вместо своего брата. И опять никто ни о чем не догадался.</a:t>
            </a:r>
          </a:p>
          <a:p>
            <a:pPr algn="just"/>
            <a:r>
              <a:rPr lang="ru-RU" dirty="0">
                <a:solidFill>
                  <a:srgbClr val="6C0000"/>
                </a:solidFill>
              </a:rPr>
              <a:t>На заре </a:t>
            </a:r>
            <a:r>
              <a:rPr lang="ru-RU" dirty="0" err="1">
                <a:solidFill>
                  <a:srgbClr val="6C0000"/>
                </a:solidFill>
              </a:rPr>
              <a:t>Лю</a:t>
            </a:r>
            <a:r>
              <a:rPr lang="ru-RU" dirty="0">
                <a:solidFill>
                  <a:srgbClr val="6C0000"/>
                </a:solidFill>
              </a:rPr>
              <a:t>-третьего отвели на высокую скалу. Если человека бросали с той скалы, он разбивался </a:t>
            </a:r>
            <a:r>
              <a:rPr lang="ru-RU" dirty="0" err="1">
                <a:solidFill>
                  <a:srgbClr val="6C0000"/>
                </a:solidFill>
              </a:rPr>
              <a:t>насмерь</a:t>
            </a:r>
            <a:r>
              <a:rPr lang="ru-RU" dirty="0">
                <a:solidFill>
                  <a:srgbClr val="6C0000"/>
                </a:solidFill>
              </a:rPr>
              <a:t>.</a:t>
            </a:r>
          </a:p>
          <a:p>
            <a:pPr algn="just"/>
            <a:r>
              <a:rPr lang="ru-RU" dirty="0">
                <a:solidFill>
                  <a:srgbClr val="6C0000"/>
                </a:solidFill>
              </a:rPr>
              <a:t>Вот палачи столкнули вниз </a:t>
            </a:r>
            <a:r>
              <a:rPr lang="ru-RU" dirty="0" err="1">
                <a:solidFill>
                  <a:srgbClr val="6C0000"/>
                </a:solidFill>
              </a:rPr>
              <a:t>Лю</a:t>
            </a:r>
            <a:r>
              <a:rPr lang="ru-RU" dirty="0">
                <a:solidFill>
                  <a:srgbClr val="6C0000"/>
                </a:solidFill>
              </a:rPr>
              <a:t>-третьего, а он спокойно вытянул свои чудесные ноги и встал на них как ни в чем не бывало. Разъяренный правитель ускакал в свой дворец. В тот же день он приказал сжечь непокорного </a:t>
            </a:r>
            <a:r>
              <a:rPr lang="ru-RU" dirty="0" err="1">
                <a:solidFill>
                  <a:srgbClr val="6C0000"/>
                </a:solidFill>
              </a:rPr>
              <a:t>Лю</a:t>
            </a:r>
            <a:r>
              <a:rPr lang="ru-RU" dirty="0">
                <a:solidFill>
                  <a:srgbClr val="6C0000"/>
                </a:solidFill>
              </a:rPr>
              <a:t> на костре.</a:t>
            </a:r>
          </a:p>
          <a:p>
            <a:pPr algn="just"/>
            <a:r>
              <a:rPr lang="ru-RU" dirty="0">
                <a:solidFill>
                  <a:srgbClr val="6C0000"/>
                </a:solidFill>
              </a:rPr>
              <a:t>Палачи сложили на площади перед дворцом правителя огромный костер. Стража с луками и копьями окружила площадь. Толпы народа пришли со всех сторон.</a:t>
            </a:r>
          </a:p>
          <a:p>
            <a:pPr algn="just"/>
            <a:r>
              <a:rPr lang="ru-RU" dirty="0">
                <a:solidFill>
                  <a:srgbClr val="6C0000"/>
                </a:solidFill>
              </a:rPr>
              <a:t>Тем временем </a:t>
            </a:r>
            <a:r>
              <a:rPr lang="ru-RU" dirty="0" err="1">
                <a:solidFill>
                  <a:srgbClr val="6C0000"/>
                </a:solidFill>
              </a:rPr>
              <a:t>Лю</a:t>
            </a:r>
            <a:r>
              <a:rPr lang="ru-RU" dirty="0">
                <a:solidFill>
                  <a:srgbClr val="6C0000"/>
                </a:solidFill>
              </a:rPr>
              <a:t>-второй, который не боялся огня, пробрался в тюрьму и незаметно подменил </a:t>
            </a:r>
            <a:r>
              <a:rPr lang="ru-RU" dirty="0" err="1">
                <a:solidFill>
                  <a:srgbClr val="6C0000"/>
                </a:solidFill>
              </a:rPr>
              <a:t>Лю</a:t>
            </a:r>
            <a:r>
              <a:rPr lang="ru-RU" dirty="0">
                <a:solidFill>
                  <a:srgbClr val="6C0000"/>
                </a:solidFill>
              </a:rPr>
              <a:t>-третьего. Едва успел он это сделать — правитель подал знак начинать казнь.</a:t>
            </a:r>
          </a:p>
        </p:txBody>
      </p:sp>
      <p:sp>
        <p:nvSpPr>
          <p:cNvPr id="3" name="Управляющая кнопка: домой 2">
            <a:hlinkClick r:id="rId2" action="ppaction://hlinksldjump" highlightClick="1"/>
          </p:cNvPr>
          <p:cNvSpPr/>
          <p:nvPr/>
        </p:nvSpPr>
        <p:spPr>
          <a:xfrm>
            <a:off x="8191084" y="5832641"/>
            <a:ext cx="952916" cy="1030309"/>
          </a:xfrm>
          <a:prstGeom prst="actionButtonHome">
            <a:avLst/>
          </a:prstGeom>
          <a:blipFill>
            <a:blip r:embed="rId3" cstate="print">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9019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2301</TotalTime>
  <Words>7947</Words>
  <Application>Microsoft Office PowerPoint</Application>
  <PresentationFormat>Экран (4:3)</PresentationFormat>
  <Paragraphs>331</Paragraphs>
  <Slides>63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63</vt:i4>
      </vt:variant>
    </vt:vector>
  </HeadingPairs>
  <TitlesOfParts>
    <vt:vector size="69" baseType="lpstr">
      <vt:lpstr>a_PresentumCps</vt:lpstr>
      <vt:lpstr>Arial</vt:lpstr>
      <vt:lpstr>Calibri</vt:lpstr>
      <vt:lpstr>Calibri Light</vt:lpstr>
      <vt:lpstr>Times New Roman</vt:lpstr>
      <vt:lpstr>Тема Office</vt:lpstr>
      <vt:lpstr>Презентация PowerPoint</vt:lpstr>
      <vt:lpstr> СПИСОК  КИТАЙСКИХ НАРОДНЫХ СКАЗОК</vt:lpstr>
      <vt:lpstr>БОГИНЯ ПЕЧИ</vt:lpstr>
      <vt:lpstr>Презентация PowerPoint</vt:lpstr>
      <vt:lpstr>Презентация PowerPoint</vt:lpstr>
      <vt:lpstr>Презентация PowerPoint</vt:lpstr>
      <vt:lpstr>БРАТЬЯ ЛЮ</vt:lpstr>
      <vt:lpstr>Презентация PowerPoint</vt:lpstr>
      <vt:lpstr>Презентация PowerPoint</vt:lpstr>
      <vt:lpstr>Презентация PowerPoint</vt:lpstr>
      <vt:lpstr>Презентация PowerPoint</vt:lpstr>
      <vt:lpstr>ВОЛШЕБНЫЙ КОТЁЛ </vt:lpstr>
      <vt:lpstr>Презентация PowerPoint</vt:lpstr>
      <vt:lpstr>Презентация PowerPoint</vt:lpstr>
      <vt:lpstr>Презентация PowerPoint</vt:lpstr>
      <vt:lpstr>ВОЛШЕБНАЯ ТЫКВА</vt:lpstr>
      <vt:lpstr>Презентация PowerPoint</vt:lpstr>
      <vt:lpstr>Презентация PowerPoint</vt:lpstr>
      <vt:lpstr>Презентация PowerPoint</vt:lpstr>
      <vt:lpstr>Презентация PowerPoint</vt:lpstr>
      <vt:lpstr>ГЛУПЫЙ МУЖИК</vt:lpstr>
      <vt:lpstr>Презентация PowerPoint</vt:lpstr>
      <vt:lpstr>Презентация PowerPoint</vt:lpstr>
      <vt:lpstr>Презентация PowerPoint</vt:lpstr>
      <vt:lpstr>Презентация PowerPoint</vt:lpstr>
      <vt:lpstr>ЖЁЛТЫЙ АИСТ</vt:lpstr>
      <vt:lpstr>Презентация PowerPoint</vt:lpstr>
      <vt:lpstr>Презентация PowerPoint</vt:lpstr>
      <vt:lpstr>ЖАДНЫЙ ПОМЕЩИК</vt:lpstr>
      <vt:lpstr>Презентация PowerPoint</vt:lpstr>
      <vt:lpstr>Презентация PowerPoint</vt:lpstr>
      <vt:lpstr>КАК СОБАКА С КОШКОЙ  ВРАЖДАВАТЬ СТАЛИ</vt:lpstr>
      <vt:lpstr>Презентация PowerPoint</vt:lpstr>
      <vt:lpstr>Презентация PowerPoint</vt:lpstr>
      <vt:lpstr>Презентация PowerPoint</vt:lpstr>
      <vt:lpstr>Презентация PowerPoint</vt:lpstr>
      <vt:lpstr>Презентация PowerPoint</vt:lpstr>
      <vt:lpstr>КРАСНАЯ ЛИЛИЯ</vt:lpstr>
      <vt:lpstr>Презентация PowerPoint</vt:lpstr>
      <vt:lpstr>Презентация PowerPoint</vt:lpstr>
      <vt:lpstr>Презентация PowerPoint</vt:lpstr>
      <vt:lpstr>Презентация PowerPoint</vt:lpstr>
      <vt:lpstr>Презентация PowerPoint</vt:lpstr>
      <vt:lpstr>ПОСЛУШНЫЙ УЧЕНИК</vt:lpstr>
      <vt:lpstr>Презентация PowerPoint</vt:lpstr>
      <vt:lpstr>СКАЗКА О ЧАЕ</vt:lpstr>
      <vt:lpstr>Презентация PowerPoint</vt:lpstr>
      <vt:lpstr>Презентация PowerPoint</vt:lpstr>
      <vt:lpstr>Презентация PowerPoint</vt:lpstr>
      <vt:lpstr>Презентация PowerPoint</vt:lpstr>
      <vt:lpstr>ТИГР И БУЙВОЛ</vt:lpstr>
      <vt:lpstr>Презентация PowerPoint</vt:lpstr>
      <vt:lpstr>Презентация PowerPoint</vt:lpstr>
      <vt:lpstr>Презентация PowerPoint</vt:lpstr>
      <vt:lpstr>ЦАРЬ БАЧА И МУРАВЬИ</vt:lpstr>
      <vt:lpstr>Презентация PowerPoint</vt:lpstr>
      <vt:lpstr>ЧУДЕСНОЕ ЛЕКАРСТВО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259</cp:revision>
  <dcterms:created xsi:type="dcterms:W3CDTF">2020-01-02T11:02:31Z</dcterms:created>
  <dcterms:modified xsi:type="dcterms:W3CDTF">2020-02-03T03:55:34Z</dcterms:modified>
</cp:coreProperties>
</file>