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1" r:id="rId3"/>
    <p:sldId id="268" r:id="rId4"/>
    <p:sldId id="269" r:id="rId5"/>
    <p:sldId id="262" r:id="rId6"/>
    <p:sldId id="278" r:id="rId7"/>
    <p:sldId id="263" r:id="rId8"/>
    <p:sldId id="257" r:id="rId9"/>
    <p:sldId id="264" r:id="rId10"/>
    <p:sldId id="275" r:id="rId11"/>
    <p:sldId id="276" r:id="rId12"/>
    <p:sldId id="266" r:id="rId13"/>
    <p:sldId id="270" r:id="rId14"/>
    <p:sldId id="271" r:id="rId15"/>
    <p:sldId id="272" r:id="rId16"/>
    <p:sldId id="273" r:id="rId17"/>
    <p:sldId id="277"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8DD3F-E471-4C3C-AE03-1753C93C1BD7}" type="datetimeFigureOut">
              <a:rPr lang="ru-RU" smtClean="0"/>
              <a:t>21.07.2021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52625-022B-4366-80D6-2201F84207CF}" type="slidenum">
              <a:rPr lang="ru-RU" smtClean="0"/>
              <a:t>‹#›</a:t>
            </a:fld>
            <a:endParaRPr lang="ru-RU"/>
          </a:p>
        </p:txBody>
      </p:sp>
    </p:spTree>
    <p:extLst>
      <p:ext uri="{BB962C8B-B14F-4D97-AF65-F5344CB8AC3E}">
        <p14:creationId xmlns:p14="http://schemas.microsoft.com/office/powerpoint/2010/main" val="241342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8154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9896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82703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06149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85592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193D9-0C5E-4E17-A74A-58B888C1F3B6}" type="datetimeFigureOut">
              <a:rPr lang="ru-RU" smtClean="0"/>
              <a:t>21.07.2021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86903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193D9-0C5E-4E17-A74A-58B888C1F3B6}" type="datetimeFigureOut">
              <a:rPr lang="ru-RU" smtClean="0"/>
              <a:t>21.07.2021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88501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193D9-0C5E-4E17-A74A-58B888C1F3B6}" type="datetimeFigureOut">
              <a:rPr lang="ru-RU" smtClean="0"/>
              <a:t>21.07.2021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208957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193D9-0C5E-4E17-A74A-58B888C1F3B6}" type="datetimeFigureOut">
              <a:rPr lang="ru-RU" smtClean="0"/>
              <a:t>21.07.2021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0667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193D9-0C5E-4E17-A74A-58B888C1F3B6}" type="datetimeFigureOut">
              <a:rPr lang="ru-RU" smtClean="0"/>
              <a:t>21.07.2021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17064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193D9-0C5E-4E17-A74A-58B888C1F3B6}" type="datetimeFigureOut">
              <a:rPr lang="ru-RU" smtClean="0"/>
              <a:t>21.07.2021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482213-C96F-46AB-BB28-BDCA308905D8}" type="slidenum">
              <a:rPr lang="ru-RU" smtClean="0"/>
              <a:t>‹#›</a:t>
            </a:fld>
            <a:endParaRPr lang="ru-RU"/>
          </a:p>
        </p:txBody>
      </p:sp>
    </p:spTree>
    <p:extLst>
      <p:ext uri="{BB962C8B-B14F-4D97-AF65-F5344CB8AC3E}">
        <p14:creationId xmlns:p14="http://schemas.microsoft.com/office/powerpoint/2010/main" val="38806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193D9-0C5E-4E17-A74A-58B888C1F3B6}" type="datetimeFigureOut">
              <a:rPr lang="ru-RU" smtClean="0"/>
              <a:t>21.07.2021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2213-C96F-46AB-BB28-BDCA308905D8}" type="slidenum">
              <a:rPr lang="ru-RU" smtClean="0"/>
              <a:t>‹#›</a:t>
            </a:fld>
            <a:endParaRPr lang="ru-RU"/>
          </a:p>
        </p:txBody>
      </p:sp>
    </p:spTree>
    <p:extLst>
      <p:ext uri="{BB962C8B-B14F-4D97-AF65-F5344CB8AC3E}">
        <p14:creationId xmlns:p14="http://schemas.microsoft.com/office/powerpoint/2010/main" val="115314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8160"/>
          <a:stretch/>
        </p:blipFill>
        <p:spPr>
          <a:xfrm>
            <a:off x="1490883" y="1916832"/>
            <a:ext cx="6197054" cy="4271155"/>
          </a:xfrm>
          <a:prstGeom prst="rect">
            <a:avLst/>
          </a:prstGeom>
        </p:spPr>
      </p:pic>
      <p:sp>
        <p:nvSpPr>
          <p:cNvPr id="3" name="TextBox 2"/>
          <p:cNvSpPr txBox="1"/>
          <p:nvPr/>
        </p:nvSpPr>
        <p:spPr>
          <a:xfrm>
            <a:off x="1331640" y="548680"/>
            <a:ext cx="6480721" cy="584775"/>
          </a:xfrm>
          <a:prstGeom prst="rect">
            <a:avLst/>
          </a:prstGeom>
          <a:noFill/>
        </p:spPr>
        <p:txBody>
          <a:bodyPr wrap="square" rtlCol="0">
            <a:spAutoFit/>
          </a:bodyPr>
          <a:lstStyle/>
          <a:p>
            <a:pPr algn="ctr"/>
            <a:r>
              <a:rPr lang="ru-RU" sz="3200" b="1" dirty="0" smtClean="0">
                <a:solidFill>
                  <a:srgbClr val="008000"/>
                </a:solidFill>
                <a:latin typeface="Times New Roman" panose="02020603050405020304" pitchFamily="18" charset="0"/>
                <a:cs typeface="Times New Roman" panose="02020603050405020304" pitchFamily="18" charset="0"/>
              </a:rPr>
              <a:t>ДОБРО ПОЖАЛОВАТЬ!</a:t>
            </a:r>
          </a:p>
        </p:txBody>
      </p:sp>
      <p:pic>
        <p:nvPicPr>
          <p:cNvPr id="4" name="Рисунок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4128" y="4450455"/>
            <a:ext cx="2736304" cy="1993212"/>
          </a:xfrm>
          <a:prstGeom prst="rect">
            <a:avLst/>
          </a:prstGeom>
        </p:spPr>
      </p:pic>
      <p:sp>
        <p:nvSpPr>
          <p:cNvPr id="5" name="TextBox 4"/>
          <p:cNvSpPr txBox="1"/>
          <p:nvPr/>
        </p:nvSpPr>
        <p:spPr>
          <a:xfrm>
            <a:off x="467544" y="1332057"/>
            <a:ext cx="8568952" cy="584775"/>
          </a:xfrm>
          <a:prstGeom prst="rect">
            <a:avLst/>
          </a:prstGeom>
          <a:noFill/>
        </p:spPr>
        <p:txBody>
          <a:bodyPr wrap="square" rtlCol="0">
            <a:spAutoFit/>
          </a:bodyPr>
          <a:lstStyle/>
          <a:p>
            <a:pPr algn="ctr"/>
            <a:r>
              <a:rPr lang="ru-RU" sz="3200" b="1" dirty="0" smtClean="0">
                <a:solidFill>
                  <a:srgbClr val="008000"/>
                </a:solidFill>
                <a:latin typeface="Times New Roman" panose="02020603050405020304" pitchFamily="18" charset="0"/>
                <a:cs typeface="Times New Roman" panose="02020603050405020304" pitchFamily="18" charset="0"/>
              </a:rPr>
              <a:t>«Детский сад №34»  города Владимира</a:t>
            </a:r>
            <a:endParaRPr lang="ru-RU"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070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93716"/>
            <a:ext cx="8640960" cy="5632311"/>
          </a:xfrm>
          <a:prstGeom prst="rect">
            <a:avLst/>
          </a:prstGeom>
          <a:noFill/>
        </p:spPr>
        <p:txBody>
          <a:bodyPr wrap="square" rtlCol="0">
            <a:spAutoFit/>
          </a:bodyPr>
          <a:lstStyle/>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О</a:t>
            </a:r>
            <a:r>
              <a:rPr lang="ru-RU" dirty="0" smtClean="0">
                <a:solidFill>
                  <a:srgbClr val="008000"/>
                </a:solidFill>
                <a:latin typeface="Times New Roman" panose="02020603050405020304" pitchFamily="18" charset="0"/>
                <a:cs typeface="Times New Roman" panose="02020603050405020304" pitchFamily="18" charset="0"/>
              </a:rPr>
              <a:t>дежда </a:t>
            </a:r>
            <a:r>
              <a:rPr lang="ru-RU" dirty="0">
                <a:solidFill>
                  <a:srgbClr val="008000"/>
                </a:solidFill>
                <a:latin typeface="Times New Roman" panose="02020603050405020304" pitchFamily="18" charset="0"/>
                <a:cs typeface="Times New Roman" panose="02020603050405020304" pitchFamily="18" charset="0"/>
              </a:rPr>
              <a:t>ребёнка должна соответствовать времени года и температуре воздуха;</a:t>
            </a:r>
          </a:p>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Н</a:t>
            </a:r>
            <a:r>
              <a:rPr lang="ru-RU" dirty="0" smtClean="0">
                <a:solidFill>
                  <a:srgbClr val="008000"/>
                </a:solidFill>
                <a:latin typeface="Times New Roman" panose="02020603050405020304" pitchFamily="18" charset="0"/>
                <a:cs typeface="Times New Roman" panose="02020603050405020304" pitchFamily="18" charset="0"/>
              </a:rPr>
              <a:t>е </a:t>
            </a:r>
            <a:r>
              <a:rPr lang="ru-RU" dirty="0">
                <a:solidFill>
                  <a:srgbClr val="008000"/>
                </a:solidFill>
                <a:latin typeface="Times New Roman" panose="02020603050405020304" pitchFamily="18" charset="0"/>
                <a:cs typeface="Times New Roman" panose="02020603050405020304" pitchFamily="18" charset="0"/>
              </a:rPr>
              <a:t>допускается ношение одной и той же пары джинсов, брюк как на прогулке, так и в помещениях детского сада. В группе у ребенка должна быть одежда, дающая возможность при необходимости одеться как полегче, так и потеплее. Активность детей в течение дня различна. Поэтому в одежде, в которой во время занятий ребенку было комфортно, может запросто стать жарко во время подвижных игр;</a:t>
            </a:r>
          </a:p>
          <a:p>
            <a:pPr marL="285750" indent="-285750" algn="just">
              <a:buFont typeface="Wingdings" panose="05000000000000000000" pitchFamily="2" charset="2"/>
              <a:buChar char="Ø"/>
            </a:pPr>
            <a:r>
              <a:rPr lang="ru-RU" dirty="0" smtClean="0">
                <a:solidFill>
                  <a:srgbClr val="008000"/>
                </a:solidFill>
                <a:latin typeface="Times New Roman" panose="02020603050405020304" pitchFamily="18" charset="0"/>
                <a:cs typeface="Times New Roman" panose="02020603050405020304" pitchFamily="18" charset="0"/>
              </a:rPr>
              <a:t>Одежда </a:t>
            </a:r>
            <a:r>
              <a:rPr lang="ru-RU" dirty="0">
                <a:solidFill>
                  <a:srgbClr val="008000"/>
                </a:solidFill>
                <a:latin typeface="Times New Roman" panose="02020603050405020304" pitchFamily="18" charset="0"/>
                <a:cs typeface="Times New Roman" panose="02020603050405020304" pitchFamily="18" charset="0"/>
              </a:rPr>
              <a:t>так же должна быть подобрана с учетом того, что ваш ребенок сможет по максимуму одеться </a:t>
            </a:r>
            <a:r>
              <a:rPr lang="ru-RU" dirty="0" smtClean="0">
                <a:solidFill>
                  <a:srgbClr val="008000"/>
                </a:solidFill>
                <a:latin typeface="Times New Roman" panose="02020603050405020304" pitchFamily="18" charset="0"/>
                <a:cs typeface="Times New Roman" panose="02020603050405020304" pitchFamily="18" charset="0"/>
              </a:rPr>
              <a:t>самостоятельно, </a:t>
            </a:r>
            <a:r>
              <a:rPr lang="ru-RU" dirty="0">
                <a:solidFill>
                  <a:srgbClr val="008000"/>
                </a:solidFill>
                <a:latin typeface="Times New Roman" panose="02020603050405020304" pitchFamily="18" charset="0"/>
                <a:cs typeface="Times New Roman" panose="02020603050405020304" pitchFamily="18" charset="0"/>
              </a:rPr>
              <a:t>предпочтите вещи с минимумом застежек и завязок, с широким воротом, не тугими резинками на поясе, без пуговиц на плечах и совсем под шеей, а так же такие вещи, чтобы определить, где «зад» и «перед», было как можно легче (например, картинки впереди). Кроме того, одежда должна быть максимально удобной и комфортной, помните, ваш ребенок проведет в ней почти целый день;</a:t>
            </a:r>
          </a:p>
          <a:p>
            <a:pPr marL="285750" indent="-285750" algn="just">
              <a:buFont typeface="Wingdings" panose="05000000000000000000" pitchFamily="2" charset="2"/>
              <a:buChar char="Ø"/>
            </a:pPr>
            <a:r>
              <a:rPr lang="ru-RU" dirty="0">
                <a:solidFill>
                  <a:srgbClr val="008000"/>
                </a:solidFill>
                <a:latin typeface="Times New Roman" panose="02020603050405020304" pitchFamily="18" charset="0"/>
                <a:cs typeface="Times New Roman" panose="02020603050405020304" pitchFamily="18" charset="0"/>
              </a:rPr>
              <a:t>О</a:t>
            </a:r>
            <a:r>
              <a:rPr lang="ru-RU" dirty="0" smtClean="0">
                <a:solidFill>
                  <a:srgbClr val="008000"/>
                </a:solidFill>
                <a:latin typeface="Times New Roman" panose="02020603050405020304" pitchFamily="18" charset="0"/>
                <a:cs typeface="Times New Roman" panose="02020603050405020304" pitchFamily="18" charset="0"/>
              </a:rPr>
              <a:t>бувь </a:t>
            </a:r>
            <a:r>
              <a:rPr lang="ru-RU" dirty="0">
                <a:solidFill>
                  <a:srgbClr val="008000"/>
                </a:solidFill>
                <a:latin typeface="Times New Roman" panose="02020603050405020304" pitchFamily="18" charset="0"/>
                <a:cs typeface="Times New Roman" panose="02020603050405020304" pitchFamily="18" charset="0"/>
              </a:rPr>
              <a:t>для детского сада (и для улицы, и для группы) лучше выбирать исходя из того, чтобы ребенок мог обуть ее и застегнуть сам. Это может быть обувь вообще без застежек, на липучках (особенно для малышей) или молнии, высший пилотаж для ребенка - шнурки, в общем, рассчитывайте на его возможности. Обувь без задников (шлёпанцы) в детском саду носить запрещается!!! Главное условие - удобная обувь с фиксируемой </a:t>
            </a:r>
            <a:r>
              <a:rPr lang="ru-RU" dirty="0" smtClean="0">
                <a:solidFill>
                  <a:srgbClr val="008000"/>
                </a:solidFill>
                <a:latin typeface="Times New Roman" panose="02020603050405020304" pitchFamily="18" charset="0"/>
                <a:cs typeface="Times New Roman" panose="02020603050405020304" pitchFamily="18" charset="0"/>
              </a:rPr>
              <a:t>пяткой.</a:t>
            </a:r>
            <a:endParaRPr lang="ru-RU" dirty="0">
              <a:solidFill>
                <a:srgbClr val="008000"/>
              </a:solidFill>
              <a:latin typeface="Times New Roman" panose="02020603050405020304" pitchFamily="18" charset="0"/>
              <a:cs typeface="Times New Roman" panose="02020603050405020304" pitchFamily="18" charset="0"/>
            </a:endParaRPr>
          </a:p>
          <a:p>
            <a:endParaRPr lang="ru-RU"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404664"/>
            <a:ext cx="7488831" cy="954107"/>
          </a:xfrm>
          <a:prstGeom prst="rect">
            <a:avLst/>
          </a:prstGeom>
          <a:noFill/>
        </p:spPr>
        <p:txBody>
          <a:bodyPr wrap="square" rtlCol="0">
            <a:spAutoFit/>
          </a:bodyPr>
          <a:lstStyle/>
          <a:p>
            <a:pPr algn="ctr"/>
            <a:r>
              <a:rPr lang="ru-RU" sz="2800" b="1" dirty="0" smtClean="0">
                <a:solidFill>
                  <a:srgbClr val="008000"/>
                </a:solidFill>
                <a:latin typeface="Times New Roman" panose="02020603050405020304" pitchFamily="18" charset="0"/>
                <a:cs typeface="Times New Roman" panose="02020603050405020304" pitchFamily="18" charset="0"/>
              </a:rPr>
              <a:t>Одежда</a:t>
            </a:r>
            <a:r>
              <a:rPr lang="en-US" sz="2800" b="1" dirty="0" smtClean="0">
                <a:solidFill>
                  <a:srgbClr val="008000"/>
                </a:solidFill>
                <a:latin typeface="Times New Roman" panose="02020603050405020304" pitchFamily="18" charset="0"/>
                <a:cs typeface="Times New Roman" panose="02020603050405020304" pitchFamily="18" charset="0"/>
              </a:rPr>
              <a:t> </a:t>
            </a:r>
            <a:r>
              <a:rPr lang="ru-RU" sz="2800" b="1" dirty="0" smtClean="0">
                <a:solidFill>
                  <a:srgbClr val="008000"/>
                </a:solidFill>
                <a:latin typeface="Times New Roman" panose="02020603050405020304" pitchFamily="18" charset="0"/>
                <a:cs typeface="Times New Roman" panose="02020603050405020304" pitchFamily="18" charset="0"/>
              </a:rPr>
              <a:t>ребенка должна соответствовать </a:t>
            </a:r>
            <a:r>
              <a:rPr lang="ru-RU" sz="2800" b="1" dirty="0">
                <a:solidFill>
                  <a:srgbClr val="008000"/>
                </a:solidFill>
                <a:latin typeface="Times New Roman" panose="02020603050405020304" pitchFamily="18" charset="0"/>
                <a:cs typeface="Times New Roman" panose="02020603050405020304" pitchFamily="18" charset="0"/>
              </a:rPr>
              <a:t>следующим требованиям:</a:t>
            </a:r>
          </a:p>
        </p:txBody>
      </p:sp>
    </p:spTree>
    <p:extLst>
      <p:ext uri="{BB962C8B-B14F-4D97-AF65-F5344CB8AC3E}">
        <p14:creationId xmlns:p14="http://schemas.microsoft.com/office/powerpoint/2010/main" val="4175730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8424936" cy="4708981"/>
          </a:xfrm>
          <a:prstGeom prst="rect">
            <a:avLst/>
          </a:prstGeom>
          <a:noFill/>
        </p:spPr>
        <p:txBody>
          <a:bodyPr wrap="square" rtlCol="0">
            <a:spAutoFit/>
          </a:bodyPr>
          <a:lstStyle/>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отдельный </a:t>
            </a:r>
            <a:r>
              <a:rPr lang="ru-RU" sz="2000" dirty="0">
                <a:solidFill>
                  <a:srgbClr val="008000"/>
                </a:solidFill>
                <a:latin typeface="Times New Roman" panose="02020603050405020304" pitchFamily="18" charset="0"/>
                <a:cs typeface="Times New Roman" panose="02020603050405020304" pitchFamily="18" charset="0"/>
              </a:rPr>
              <a:t>мешок со сменным запасом белья; отдельный чистый пакет для грязного белья; отдельный пакет со спортивной </a:t>
            </a:r>
            <a:r>
              <a:rPr lang="ru-RU" sz="2000" dirty="0" smtClean="0">
                <a:solidFill>
                  <a:srgbClr val="008000"/>
                </a:solidFill>
                <a:latin typeface="Times New Roman" panose="02020603050405020304" pitchFamily="18" charset="0"/>
                <a:cs typeface="Times New Roman" panose="02020603050405020304" pitchFamily="18" charset="0"/>
              </a:rPr>
              <a:t>формой: </a:t>
            </a:r>
            <a:r>
              <a:rPr lang="ru-RU" sz="2000" dirty="0">
                <a:solidFill>
                  <a:srgbClr val="008000"/>
                </a:solidFill>
                <a:latin typeface="Times New Roman" panose="02020603050405020304" pitchFamily="18" charset="0"/>
                <a:cs typeface="Times New Roman" panose="02020603050405020304" pitchFamily="18" charset="0"/>
              </a:rPr>
              <a:t>шорты, майка, обувь на прорезиненной подошве (не чешки);</a:t>
            </a: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комплект </a:t>
            </a:r>
            <a:r>
              <a:rPr lang="ru-RU" sz="2000" dirty="0">
                <a:solidFill>
                  <a:srgbClr val="008000"/>
                </a:solidFill>
                <a:latin typeface="Times New Roman" panose="02020603050405020304" pitchFamily="18" charset="0"/>
                <a:cs typeface="Times New Roman" panose="02020603050405020304" pitchFamily="18" charset="0"/>
              </a:rPr>
              <a:t>сменного белья: мальчикам - шорты, трусики, колготки, майка, футболка; девочкам - колготки, трусики, майка, футболка, юбка или платье. В теплое время - носки, гольфы;</a:t>
            </a: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к </a:t>
            </a:r>
            <a:r>
              <a:rPr lang="ru-RU" sz="2000" dirty="0">
                <a:solidFill>
                  <a:srgbClr val="008000"/>
                </a:solidFill>
                <a:latin typeface="Times New Roman" panose="02020603050405020304" pitchFamily="18" charset="0"/>
                <a:cs typeface="Times New Roman" panose="02020603050405020304" pitchFamily="18" charset="0"/>
              </a:rPr>
              <a:t>верхней одежде должны быть обязательно пришиты петельки;</a:t>
            </a: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носовой </a:t>
            </a:r>
            <a:r>
              <a:rPr lang="ru-RU" sz="2000" dirty="0">
                <a:solidFill>
                  <a:srgbClr val="008000"/>
                </a:solidFill>
                <a:latin typeface="Times New Roman" panose="02020603050405020304" pitchFamily="18" charset="0"/>
                <a:cs typeface="Times New Roman" panose="02020603050405020304" pitchFamily="18" charset="0"/>
              </a:rPr>
              <a:t>платок должен находиться как в верхней одежде, так и в одежде для группы;</a:t>
            </a: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белье</a:t>
            </a:r>
            <a:r>
              <a:rPr lang="ru-RU" sz="2000" dirty="0">
                <a:solidFill>
                  <a:srgbClr val="008000"/>
                </a:solidFill>
                <a:latin typeface="Times New Roman" panose="02020603050405020304" pitchFamily="18" charset="0"/>
                <a:cs typeface="Times New Roman" panose="02020603050405020304" pitchFamily="18" charset="0"/>
              </a:rPr>
              <a:t>, одежда и прочие вещи </a:t>
            </a:r>
            <a:r>
              <a:rPr lang="ru-RU" sz="2000" dirty="0" smtClean="0">
                <a:solidFill>
                  <a:srgbClr val="008000"/>
                </a:solidFill>
                <a:latin typeface="Times New Roman" panose="02020603050405020304" pitchFamily="18" charset="0"/>
                <a:cs typeface="Times New Roman" panose="02020603050405020304" pitchFamily="18" charset="0"/>
              </a:rPr>
              <a:t>лучше промаркировать;</a:t>
            </a:r>
            <a:endParaRPr lang="ru-RU" sz="2000" dirty="0">
              <a:solidFill>
                <a:srgbClr val="008000"/>
              </a:solidFill>
              <a:latin typeface="Times New Roman" panose="02020603050405020304" pitchFamily="18" charset="0"/>
              <a:cs typeface="Times New Roman" panose="02020603050405020304" pitchFamily="18" charset="0"/>
            </a:endParaRP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схема </a:t>
            </a:r>
            <a:r>
              <a:rPr lang="ru-RU" sz="2000" dirty="0">
                <a:solidFill>
                  <a:srgbClr val="008000"/>
                </a:solidFill>
                <a:latin typeface="Times New Roman" panose="02020603050405020304" pitchFamily="18" charset="0"/>
                <a:cs typeface="Times New Roman" panose="02020603050405020304" pitchFamily="18" charset="0"/>
              </a:rPr>
              <a:t>расположения вещей: на самой верхней полке лежат головные уборы, шарфы и перчатки. Верхняя одежда висит на крючке. На самой нижней полке стоит сменная </a:t>
            </a:r>
            <a:r>
              <a:rPr lang="ru-RU" sz="2000" dirty="0" smtClean="0">
                <a:solidFill>
                  <a:srgbClr val="008000"/>
                </a:solidFill>
                <a:latin typeface="Times New Roman" panose="02020603050405020304" pitchFamily="18" charset="0"/>
                <a:cs typeface="Times New Roman" panose="02020603050405020304" pitchFamily="18" charset="0"/>
              </a:rPr>
              <a:t>обувь;</a:t>
            </a:r>
            <a:endParaRPr lang="ru-RU" sz="2000" dirty="0">
              <a:solidFill>
                <a:srgbClr val="008000"/>
              </a:solidFill>
              <a:latin typeface="Times New Roman" panose="02020603050405020304" pitchFamily="18" charset="0"/>
              <a:cs typeface="Times New Roman" panose="02020603050405020304" pitchFamily="18" charset="0"/>
            </a:endParaRPr>
          </a:p>
          <a:p>
            <a:pPr marL="285750" indent="-285750" algn="justLow">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все </a:t>
            </a:r>
            <a:r>
              <a:rPr lang="ru-RU" sz="2000" dirty="0">
                <a:solidFill>
                  <a:srgbClr val="008000"/>
                </a:solidFill>
                <a:latin typeface="Times New Roman" panose="02020603050405020304" pitchFamily="18" charset="0"/>
                <a:cs typeface="Times New Roman" panose="02020603050405020304" pitchFamily="18" charset="0"/>
              </a:rPr>
              <a:t>остальное должно быть убрано в пакеты, которые тоже вешаются на крючки рядом с верхней одеждой.</a:t>
            </a:r>
          </a:p>
        </p:txBody>
      </p:sp>
      <p:sp>
        <p:nvSpPr>
          <p:cNvPr id="3" name="TextBox 2"/>
          <p:cNvSpPr txBox="1"/>
          <p:nvPr/>
        </p:nvSpPr>
        <p:spPr>
          <a:xfrm>
            <a:off x="899592" y="692696"/>
            <a:ext cx="7200800"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В шкафчике </a:t>
            </a:r>
            <a:r>
              <a:rPr lang="ru-RU" sz="3200" b="1" dirty="0" smtClean="0">
                <a:solidFill>
                  <a:srgbClr val="008000"/>
                </a:solidFill>
                <a:latin typeface="Times New Roman" panose="02020603050405020304" pitchFamily="18" charset="0"/>
                <a:cs typeface="Times New Roman" panose="02020603050405020304" pitchFamily="18" charset="0"/>
              </a:rPr>
              <a:t>должны </a:t>
            </a:r>
            <a:r>
              <a:rPr lang="ru-RU" sz="3200" b="1" dirty="0">
                <a:solidFill>
                  <a:srgbClr val="008000"/>
                </a:solidFill>
                <a:latin typeface="Times New Roman" panose="02020603050405020304" pitchFamily="18" charset="0"/>
                <a:cs typeface="Times New Roman" panose="02020603050405020304" pitchFamily="18" charset="0"/>
              </a:rPr>
              <a:t>находиться:</a:t>
            </a:r>
          </a:p>
        </p:txBody>
      </p:sp>
    </p:spTree>
    <p:extLst>
      <p:ext uri="{BB962C8B-B14F-4D97-AF65-F5344CB8AC3E}">
        <p14:creationId xmlns:p14="http://schemas.microsoft.com/office/powerpoint/2010/main" val="626267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937735"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Профилактика </a:t>
            </a:r>
            <a:endParaRPr lang="ru-RU" sz="3200" b="1" dirty="0" smtClean="0">
              <a:solidFill>
                <a:srgbClr val="008000"/>
              </a:solidFill>
              <a:latin typeface="Times New Roman" panose="02020603050405020304" pitchFamily="18" charset="0"/>
              <a:cs typeface="Times New Roman" panose="02020603050405020304" pitchFamily="18" charset="0"/>
            </a:endParaRPr>
          </a:p>
          <a:p>
            <a:pPr algn="ctr"/>
            <a:r>
              <a:rPr lang="ru-RU" sz="3200" b="1" dirty="0" smtClean="0">
                <a:solidFill>
                  <a:srgbClr val="008000"/>
                </a:solidFill>
                <a:latin typeface="Times New Roman" panose="02020603050405020304" pitchFamily="18" charset="0"/>
                <a:cs typeface="Times New Roman" panose="02020603050405020304" pitchFamily="18" charset="0"/>
              </a:rPr>
              <a:t>психоэмоционального </a:t>
            </a:r>
            <a:r>
              <a:rPr lang="ru-RU" sz="3200" b="1" dirty="0">
                <a:solidFill>
                  <a:srgbClr val="008000"/>
                </a:solidFill>
                <a:latin typeface="Times New Roman" panose="02020603050405020304" pitchFamily="18" charset="0"/>
                <a:cs typeface="Times New Roman" panose="02020603050405020304" pitchFamily="18" charset="0"/>
              </a:rPr>
              <a:t>напряжения </a:t>
            </a:r>
          </a:p>
        </p:txBody>
      </p:sp>
      <p:sp>
        <p:nvSpPr>
          <p:cNvPr id="3" name="TextBox 2"/>
          <p:cNvSpPr txBox="1"/>
          <p:nvPr/>
        </p:nvSpPr>
        <p:spPr>
          <a:xfrm>
            <a:off x="539552" y="1340768"/>
            <a:ext cx="7920880" cy="5293757"/>
          </a:xfrm>
          <a:prstGeom prst="rect">
            <a:avLst/>
          </a:prstGeom>
          <a:noFill/>
        </p:spPr>
        <p:txBody>
          <a:bodyPr wrap="square" rtlCol="0">
            <a:spAutoFit/>
          </a:bodyPr>
          <a:lstStyle/>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По возможности расширять круг общения с незнакомыми людьми, вызывать положительное отношение к ним.</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Помочь ребенку разобраться в игрушках: использовать показ действия с ними, вовлекать ребенка в совместную игру.</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Развивать подражательность действий ребенка: «полетаем, как воробушки», </a:t>
            </a:r>
            <a:r>
              <a:rPr lang="ru-RU" sz="2000" dirty="0" smtClean="0">
                <a:solidFill>
                  <a:srgbClr val="008000"/>
                </a:solidFill>
                <a:latin typeface="Times New Roman" panose="02020603050405020304" pitchFamily="18" charset="0"/>
                <a:cs typeface="Times New Roman" panose="02020603050405020304" pitchFamily="18" charset="0"/>
              </a:rPr>
              <a:t>«попрыгаем</a:t>
            </a:r>
            <a:r>
              <a:rPr lang="ru-RU" sz="2000" dirty="0">
                <a:solidFill>
                  <a:srgbClr val="008000"/>
                </a:solidFill>
                <a:latin typeface="Times New Roman" panose="02020603050405020304" pitchFamily="18" charset="0"/>
                <a:cs typeface="Times New Roman" panose="02020603050405020304" pitchFamily="18" charset="0"/>
              </a:rPr>
              <a:t>, как зайчики» и т.д.</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Не допускать высказываний сожаления о том, что приходиться отдавать ребенка в детский сад.</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Приучать к самообслуживанию.</a:t>
            </a:r>
          </a:p>
          <a:p>
            <a:pPr marL="342900" indent="-342900">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Учить обращаться к другому человеку.</a:t>
            </a:r>
          </a:p>
          <a:p>
            <a:r>
              <a:rPr lang="ru-RU" sz="2000" dirty="0" smtClean="0">
                <a:solidFill>
                  <a:srgbClr val="008000"/>
                </a:solidFill>
                <a:latin typeface="Times New Roman" panose="02020603050405020304" pitchFamily="18" charset="0"/>
                <a:cs typeface="Times New Roman" panose="02020603050405020304" pitchFamily="18" charset="0"/>
              </a:rPr>
              <a:t>      Постепенно </a:t>
            </a:r>
            <a:r>
              <a:rPr lang="ru-RU" sz="2000" dirty="0">
                <a:solidFill>
                  <a:srgbClr val="008000"/>
                </a:solidFill>
                <a:latin typeface="Times New Roman" panose="02020603050405020304" pitchFamily="18" charset="0"/>
                <a:cs typeface="Times New Roman" panose="02020603050405020304" pitchFamily="18" charset="0"/>
              </a:rPr>
              <a:t>подготавливайте ребенка к изменениям, которые произойдут в его жизни. Расскажите ему, что такое детский сад и зачем туда ходят дети. Объясните, что сад для ребенка – это показатель взросления. Постарайтесь заинтересовать его происходящим в детском саду. Расскажите, что у него появятся новые друзья. Новые интересные занятия, о том, что в саду много игрушек. </a:t>
            </a:r>
          </a:p>
          <a:p>
            <a:endParaRPr lang="ru-RU" dirty="0"/>
          </a:p>
        </p:txBody>
      </p:sp>
    </p:spTree>
    <p:extLst>
      <p:ext uri="{BB962C8B-B14F-4D97-AF65-F5344CB8AC3E}">
        <p14:creationId xmlns:p14="http://schemas.microsoft.com/office/powerpoint/2010/main" val="1937611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20688"/>
            <a:ext cx="6438622" cy="584775"/>
          </a:xfrm>
          <a:prstGeom prst="rect">
            <a:avLst/>
          </a:prstGeom>
          <a:noFill/>
        </p:spPr>
        <p:txBody>
          <a:bodyPr wrap="none" rtlCol="0">
            <a:spAutoFit/>
          </a:bodyPr>
          <a:lstStyle/>
          <a:p>
            <a:r>
              <a:rPr lang="ru-RU" sz="3200" b="1" dirty="0">
                <a:solidFill>
                  <a:srgbClr val="008000"/>
                </a:solidFill>
                <a:latin typeface="Times New Roman" panose="02020603050405020304" pitchFamily="18" charset="0"/>
                <a:cs typeface="Times New Roman" panose="02020603050405020304" pitchFamily="18" charset="0"/>
              </a:rPr>
              <a:t>Организация периода адаптации </a:t>
            </a:r>
          </a:p>
        </p:txBody>
      </p:sp>
      <p:sp>
        <p:nvSpPr>
          <p:cNvPr id="3" name="TextBox 2"/>
          <p:cNvSpPr txBox="1"/>
          <p:nvPr/>
        </p:nvSpPr>
        <p:spPr>
          <a:xfrm>
            <a:off x="607282" y="1731581"/>
            <a:ext cx="7817953" cy="4278094"/>
          </a:xfrm>
          <a:prstGeom prst="rect">
            <a:avLst/>
          </a:prstGeom>
          <a:noFill/>
        </p:spPr>
        <p:txBody>
          <a:bodyPr wrap="square" rtlCol="0">
            <a:spAutoFit/>
          </a:bodyPr>
          <a:lstStyle/>
          <a:p>
            <a:pPr algn="just"/>
            <a:r>
              <a:rPr lang="ru-RU" sz="2000" dirty="0">
                <a:solidFill>
                  <a:srgbClr val="008000"/>
                </a:solidFill>
                <a:latin typeface="Times New Roman" panose="02020603050405020304" pitchFamily="18" charset="0"/>
                <a:cs typeface="Times New Roman" panose="02020603050405020304" pitchFamily="18" charset="0"/>
              </a:rPr>
              <a:t>Детям всех возрастов, впервые поступающим в детский сад, рекомендуется укороченное время пребывания в ДОУ.</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первой неделе адаптации к ДОУ ребенок остается в детском саду на 2 часа.</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второй неделе ребенок обедает в детском саду.</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третьей неделе ребенок остается на «тихий час»</a:t>
            </a: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На четвертой неделе ребенок может остаться на полный день</a:t>
            </a:r>
            <a:r>
              <a:rPr lang="ru-RU" sz="2000" dirty="0" smtClean="0">
                <a:solidFill>
                  <a:srgbClr val="008000"/>
                </a:solidFill>
                <a:latin typeface="Times New Roman" panose="02020603050405020304" pitchFamily="18" charset="0"/>
                <a:cs typeface="Times New Roman" panose="02020603050405020304" pitchFamily="18" charset="0"/>
              </a:rPr>
              <a:t>.</a:t>
            </a:r>
          </a:p>
          <a:p>
            <a:endParaRPr lang="ru-RU" sz="2000" dirty="0">
              <a:solidFill>
                <a:srgbClr val="008000"/>
              </a:solidFill>
              <a:latin typeface="Times New Roman" panose="02020603050405020304" pitchFamily="18" charset="0"/>
              <a:cs typeface="Times New Roman" panose="02020603050405020304" pitchFamily="18" charset="0"/>
            </a:endParaRPr>
          </a:p>
          <a:p>
            <a:pPr algn="ctr"/>
            <a:r>
              <a:rPr lang="ru-RU" sz="2800" b="1" i="1" dirty="0" smtClean="0">
                <a:solidFill>
                  <a:srgbClr val="008000"/>
                </a:solidFill>
                <a:latin typeface="Times New Roman" panose="02020603050405020304" pitchFamily="18" charset="0"/>
                <a:cs typeface="Times New Roman" panose="02020603050405020304" pitchFamily="18" charset="0"/>
              </a:rPr>
              <a:t>Не </a:t>
            </a:r>
            <a:r>
              <a:rPr lang="ru-RU" sz="2800" b="1" i="1" dirty="0">
                <a:solidFill>
                  <a:srgbClr val="008000"/>
                </a:solidFill>
                <a:latin typeface="Times New Roman" panose="02020603050405020304" pitchFamily="18" charset="0"/>
                <a:cs typeface="Times New Roman" panose="02020603050405020304" pitchFamily="18" charset="0"/>
              </a:rPr>
              <a:t>старайтесь форсировать события: воспитатели подскажут вам, когда ребенка можно оставить до обеда, а затем и на дневной сон.</a:t>
            </a:r>
          </a:p>
        </p:txBody>
      </p:sp>
    </p:spTree>
    <p:extLst>
      <p:ext uri="{BB962C8B-B14F-4D97-AF65-F5344CB8AC3E}">
        <p14:creationId xmlns:p14="http://schemas.microsoft.com/office/powerpoint/2010/main" val="359158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404664"/>
            <a:ext cx="6624736"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Варианты течения </a:t>
            </a:r>
            <a:endParaRPr lang="ru-RU" sz="3200" b="1" dirty="0" smtClean="0">
              <a:solidFill>
                <a:srgbClr val="008000"/>
              </a:solidFill>
              <a:latin typeface="Times New Roman" panose="02020603050405020304" pitchFamily="18" charset="0"/>
              <a:cs typeface="Times New Roman" panose="02020603050405020304" pitchFamily="18" charset="0"/>
            </a:endParaRPr>
          </a:p>
          <a:p>
            <a:pPr algn="ctr"/>
            <a:r>
              <a:rPr lang="ru-RU" sz="3200" b="1" dirty="0" smtClean="0">
                <a:solidFill>
                  <a:srgbClr val="008000"/>
                </a:solidFill>
                <a:latin typeface="Times New Roman" panose="02020603050405020304" pitchFamily="18" charset="0"/>
                <a:cs typeface="Times New Roman" panose="02020603050405020304" pitchFamily="18" charset="0"/>
              </a:rPr>
              <a:t>адаптационного </a:t>
            </a:r>
            <a:r>
              <a:rPr lang="ru-RU" sz="3200" b="1" dirty="0">
                <a:solidFill>
                  <a:srgbClr val="008000"/>
                </a:solidFill>
                <a:latin typeface="Times New Roman" panose="02020603050405020304" pitchFamily="18" charset="0"/>
                <a:cs typeface="Times New Roman" panose="02020603050405020304" pitchFamily="18" charset="0"/>
              </a:rPr>
              <a:t>периода </a:t>
            </a:r>
          </a:p>
        </p:txBody>
      </p:sp>
      <p:sp>
        <p:nvSpPr>
          <p:cNvPr id="4" name="TextBox 3"/>
          <p:cNvSpPr txBox="1"/>
          <p:nvPr/>
        </p:nvSpPr>
        <p:spPr>
          <a:xfrm>
            <a:off x="359532" y="1481882"/>
            <a:ext cx="8280920" cy="4801314"/>
          </a:xfrm>
          <a:prstGeom prst="rect">
            <a:avLst/>
          </a:prstGeom>
          <a:noFill/>
        </p:spPr>
        <p:txBody>
          <a:bodyPr wrap="square" rtlCol="0">
            <a:spAutoFit/>
          </a:bodyPr>
          <a:lstStyle/>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Высокий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у ребенка преобладает радостное или устойчивое – 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p>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Средний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p>
          <a:p>
            <a:pPr marL="285750" indent="-285750" algn="just">
              <a:buFont typeface="Wingdings" panose="05000000000000000000" pitchFamily="2" charset="2"/>
              <a:buChar char="Ø"/>
            </a:pPr>
            <a:r>
              <a:rPr lang="ru-RU" b="1" dirty="0">
                <a:solidFill>
                  <a:srgbClr val="008000"/>
                </a:solidFill>
                <a:latin typeface="Times New Roman" panose="02020603050405020304" pitchFamily="18" charset="0"/>
                <a:cs typeface="Times New Roman" panose="02020603050405020304" pitchFamily="18" charset="0"/>
              </a:rPr>
              <a:t>Низкий уровень адаптированности </a:t>
            </a:r>
            <a:r>
              <a:rPr lang="ru-RU" dirty="0">
                <a:solidFill>
                  <a:srgbClr val="008000"/>
                </a:solidFill>
                <a:latin typeface="Times New Roman" panose="02020603050405020304" pitchFamily="18" charset="0"/>
                <a:cs typeface="Times New Roman" panose="02020603050405020304" pitchFamily="18" charset="0"/>
              </a:rPr>
              <a:t>– у ребенка преобладают агрессивно – 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 </a:t>
            </a:r>
          </a:p>
        </p:txBody>
      </p:sp>
    </p:spTree>
    <p:extLst>
      <p:ext uri="{BB962C8B-B14F-4D97-AF65-F5344CB8AC3E}">
        <p14:creationId xmlns:p14="http://schemas.microsoft.com/office/powerpoint/2010/main" val="3873722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1268760"/>
            <a:ext cx="8064896" cy="5078313"/>
          </a:xfrm>
          <a:prstGeom prst="rect">
            <a:avLst/>
          </a:prstGeom>
          <a:noFill/>
        </p:spPr>
        <p:txBody>
          <a:bodyPr wrap="square" rtlCol="0">
            <a:spAutoFit/>
          </a:bodyPr>
          <a:lstStyle/>
          <a:p>
            <a:pPr algn="just"/>
            <a:r>
              <a:rPr lang="ru-RU" b="1" dirty="0">
                <a:solidFill>
                  <a:srgbClr val="008000"/>
                </a:solidFill>
                <a:latin typeface="Times New Roman" panose="02020603050405020304" pitchFamily="18" charset="0"/>
                <a:cs typeface="Times New Roman" panose="02020603050405020304" pitchFamily="18" charset="0"/>
              </a:rPr>
              <a:t>Не делайте ошибок</a:t>
            </a:r>
          </a:p>
          <a:p>
            <a:pPr algn="just"/>
            <a:r>
              <a:rPr lang="ru-RU" dirty="0">
                <a:solidFill>
                  <a:srgbClr val="008000"/>
                </a:solidFill>
                <a:latin typeface="Times New Roman" panose="02020603050405020304" pitchFamily="18" charset="0"/>
                <a:cs typeface="Times New Roman" panose="02020603050405020304" pitchFamily="18" charset="0"/>
              </a:rPr>
              <a:t>К сожалению, иногда родители совершают серьезные ошибки, которые затрудняют адаптацию ребенка. </a:t>
            </a:r>
            <a:r>
              <a:rPr lang="ru-RU" b="1" dirty="0">
                <a:solidFill>
                  <a:srgbClr val="008000"/>
                </a:solidFill>
                <a:latin typeface="Times New Roman" panose="02020603050405020304" pitchFamily="18" charset="0"/>
                <a:cs typeface="Times New Roman" panose="02020603050405020304" pitchFamily="18" charset="0"/>
              </a:rPr>
              <a:t>Чего нельзя делать ни в коем случае: </a:t>
            </a:r>
          </a:p>
          <a:p>
            <a:pPr algn="just"/>
            <a:r>
              <a:rPr lang="ru-RU" b="1" dirty="0">
                <a:solidFill>
                  <a:srgbClr val="008000"/>
                </a:solidFill>
                <a:latin typeface="Times New Roman" panose="02020603050405020304" pitchFamily="18" charset="0"/>
                <a:cs typeface="Times New Roman" panose="02020603050405020304" pitchFamily="18" charset="0"/>
              </a:rPr>
              <a:t> </a:t>
            </a:r>
            <a:r>
              <a:rPr lang="ru-RU" b="1" dirty="0" smtClean="0">
                <a:solidFill>
                  <a:srgbClr val="008000"/>
                </a:solidFill>
                <a:latin typeface="Times New Roman" panose="02020603050405020304" pitchFamily="18" charset="0"/>
                <a:cs typeface="Times New Roman" panose="02020603050405020304" pitchFamily="18" charset="0"/>
              </a:rPr>
              <a:t>   Нельзя </a:t>
            </a:r>
            <a:r>
              <a:rPr lang="ru-RU" b="1" dirty="0">
                <a:solidFill>
                  <a:srgbClr val="008000"/>
                </a:solidFill>
                <a:latin typeface="Times New Roman" panose="02020603050405020304" pitchFamily="18" charset="0"/>
                <a:cs typeface="Times New Roman" panose="02020603050405020304" pitchFamily="18" charset="0"/>
              </a:rPr>
              <a:t>наказывать или сердиться на малыша </a:t>
            </a:r>
            <a:r>
              <a:rPr lang="ru-RU" dirty="0">
                <a:solidFill>
                  <a:srgbClr val="008000"/>
                </a:solidFill>
                <a:latin typeface="Times New Roman" panose="02020603050405020304" pitchFamily="18" charset="0"/>
                <a:cs typeface="Times New Roman" panose="02020603050405020304" pitchFamily="18" charset="0"/>
              </a:rPr>
              <a:t>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dirty="0" smtClean="0">
                <a:solidFill>
                  <a:srgbClr val="008000"/>
                </a:solidFill>
                <a:latin typeface="Times New Roman" panose="02020603050405020304" pitchFamily="18" charset="0"/>
                <a:cs typeface="Times New Roman" panose="02020603050405020304" pitchFamily="18" charset="0"/>
              </a:rPr>
              <a:t>   </a:t>
            </a:r>
            <a:r>
              <a:rPr lang="ru-RU" b="1" dirty="0" smtClean="0">
                <a:solidFill>
                  <a:srgbClr val="008000"/>
                </a:solidFill>
                <a:latin typeface="Times New Roman" panose="02020603050405020304" pitchFamily="18" charset="0"/>
                <a:cs typeface="Times New Roman" panose="02020603050405020304" pitchFamily="18" charset="0"/>
              </a:rPr>
              <a:t>Нельзя </a:t>
            </a:r>
            <a:r>
              <a:rPr lang="ru-RU" b="1" dirty="0">
                <a:solidFill>
                  <a:srgbClr val="008000"/>
                </a:solidFill>
                <a:latin typeface="Times New Roman" panose="02020603050405020304" pitchFamily="18" charset="0"/>
                <a:cs typeface="Times New Roman" panose="02020603050405020304" pitchFamily="18" charset="0"/>
              </a:rPr>
              <a:t>пугать детским садом </a:t>
            </a:r>
            <a:r>
              <a:rPr lang="ru-RU" dirty="0">
                <a:solidFill>
                  <a:srgbClr val="008000"/>
                </a:solidFill>
                <a:latin typeface="Times New Roman" panose="02020603050405020304" pitchFamily="18" charset="0"/>
                <a:cs typeface="Times New Roman" panose="02020603050405020304" pitchFamily="18" charset="0"/>
              </a:rPr>
              <a:t>(«Вот будешь себя плохо вести, опять в детский сад пойдешь!»). Место, которым пугают, никогда не станет ни любимым, ни безопасным.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dirty="0" smtClean="0">
                <a:solidFill>
                  <a:srgbClr val="008000"/>
                </a:solidFill>
                <a:latin typeface="Times New Roman" panose="02020603050405020304" pitchFamily="18" charset="0"/>
                <a:cs typeface="Times New Roman" panose="02020603050405020304" pitchFamily="18" charset="0"/>
              </a:rPr>
              <a:t>   </a:t>
            </a:r>
            <a:r>
              <a:rPr lang="ru-RU" b="1" dirty="0" smtClean="0">
                <a:solidFill>
                  <a:srgbClr val="008000"/>
                </a:solidFill>
                <a:latin typeface="Times New Roman" panose="02020603050405020304" pitchFamily="18" charset="0"/>
                <a:cs typeface="Times New Roman" panose="02020603050405020304" pitchFamily="18" charset="0"/>
              </a:rPr>
              <a:t>Нельзя </a:t>
            </a:r>
            <a:r>
              <a:rPr lang="ru-RU" b="1" dirty="0">
                <a:solidFill>
                  <a:srgbClr val="008000"/>
                </a:solidFill>
                <a:latin typeface="Times New Roman" panose="02020603050405020304" pitchFamily="18" charset="0"/>
                <a:cs typeface="Times New Roman" panose="02020603050405020304" pitchFamily="18" charset="0"/>
              </a:rPr>
              <a:t>плохо отзываться о воспитателях </a:t>
            </a:r>
            <a:r>
              <a:rPr lang="ru-RU" dirty="0">
                <a:solidFill>
                  <a:srgbClr val="008000"/>
                </a:solidFill>
                <a:latin typeface="Times New Roman" panose="02020603050405020304" pitchFamily="18" charset="0"/>
                <a:cs typeface="Times New Roman" panose="02020603050405020304" pitchFamily="18" charset="0"/>
              </a:rPr>
              <a:t>и саде при ребенке. Это может навести малыша на мысль, что сад – это нехорошее место и его окружают плохие люди. Тогда тревога не пройдет вообще. </a:t>
            </a:r>
          </a:p>
          <a:p>
            <a:pPr algn="just"/>
            <a:r>
              <a:rPr lang="ru-RU" dirty="0">
                <a:solidFill>
                  <a:srgbClr val="008000"/>
                </a:solidFill>
                <a:latin typeface="Times New Roman" panose="02020603050405020304" pitchFamily="18" charset="0"/>
                <a:cs typeface="Times New Roman" panose="02020603050405020304" pitchFamily="18" charset="0"/>
              </a:rPr>
              <a:t> </a:t>
            </a:r>
            <a:r>
              <a:rPr lang="ru-RU" dirty="0" smtClean="0">
                <a:solidFill>
                  <a:srgbClr val="008000"/>
                </a:solidFill>
                <a:latin typeface="Times New Roman" panose="02020603050405020304" pitchFamily="18" charset="0"/>
                <a:cs typeface="Times New Roman" panose="02020603050405020304" pitchFamily="18" charset="0"/>
              </a:rPr>
              <a:t>   </a:t>
            </a:r>
            <a:r>
              <a:rPr lang="ru-RU" b="1" dirty="0" smtClean="0">
                <a:solidFill>
                  <a:srgbClr val="008000"/>
                </a:solidFill>
                <a:latin typeface="Times New Roman" panose="02020603050405020304" pitchFamily="18" charset="0"/>
                <a:cs typeface="Times New Roman" panose="02020603050405020304" pitchFamily="18" charset="0"/>
              </a:rPr>
              <a:t>Нельзя </a:t>
            </a:r>
            <a:r>
              <a:rPr lang="ru-RU" b="1" dirty="0">
                <a:solidFill>
                  <a:srgbClr val="008000"/>
                </a:solidFill>
                <a:latin typeface="Times New Roman" panose="02020603050405020304" pitchFamily="18" charset="0"/>
                <a:cs typeface="Times New Roman" panose="02020603050405020304" pitchFamily="18" charset="0"/>
              </a:rPr>
              <a:t>обманывать ребенка</a:t>
            </a:r>
            <a:r>
              <a:rPr lang="ru-RU" dirty="0">
                <a:solidFill>
                  <a:srgbClr val="008000"/>
                </a:solidFill>
                <a:latin typeface="Times New Roman" panose="02020603050405020304" pitchFamily="18" charset="0"/>
                <a:cs typeface="Times New Roman" panose="02020603050405020304" pitchFamily="18" charset="0"/>
              </a:rPr>
              <a:t>,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p>
        </p:txBody>
      </p:sp>
    </p:spTree>
    <p:extLst>
      <p:ext uri="{BB962C8B-B14F-4D97-AF65-F5344CB8AC3E}">
        <p14:creationId xmlns:p14="http://schemas.microsoft.com/office/powerpoint/2010/main" val="211283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0"/>
            <a:ext cx="72008" cy="369332"/>
          </a:xfrm>
          <a:prstGeom prst="rect">
            <a:avLst/>
          </a:prstGeom>
          <a:noFill/>
        </p:spPr>
        <p:txBody>
          <a:bodyPr wrap="square" rtlCol="0">
            <a:spAutoFit/>
          </a:bodyPr>
          <a:lstStyle/>
          <a:p>
            <a:r>
              <a:rPr lang="ru-RU" dirty="0" smtClean="0"/>
              <a:t>    </a:t>
            </a:r>
            <a:endParaRPr lang="ru-RU" dirty="0"/>
          </a:p>
        </p:txBody>
      </p:sp>
      <p:sp>
        <p:nvSpPr>
          <p:cNvPr id="3" name="TextBox 2"/>
          <p:cNvSpPr txBox="1"/>
          <p:nvPr/>
        </p:nvSpPr>
        <p:spPr>
          <a:xfrm>
            <a:off x="395536" y="1268760"/>
            <a:ext cx="8352928" cy="1477328"/>
          </a:xfrm>
          <a:prstGeom prst="rect">
            <a:avLst/>
          </a:prstGeom>
          <a:noFill/>
        </p:spPr>
        <p:txBody>
          <a:bodyPr wrap="square" rtlCol="0">
            <a:spAutoFit/>
          </a:bodyPr>
          <a:lstStyle/>
          <a:p>
            <a:pPr algn="just"/>
            <a:r>
              <a:rPr lang="ru-RU" b="1" dirty="0">
                <a:solidFill>
                  <a:srgbClr val="008000"/>
                </a:solidFill>
                <a:latin typeface="Times New Roman" panose="02020603050405020304" pitchFamily="18" charset="0"/>
                <a:cs typeface="Times New Roman" panose="02020603050405020304" pitchFamily="18" charset="0"/>
              </a:rPr>
              <a:t>Рацион питания </a:t>
            </a:r>
            <a:r>
              <a:rPr lang="ru-RU" dirty="0">
                <a:solidFill>
                  <a:srgbClr val="008000"/>
                </a:solidFill>
                <a:latin typeface="Times New Roman" panose="02020603050405020304" pitchFamily="18" charset="0"/>
                <a:cs typeface="Times New Roman" panose="02020603050405020304" pitchFamily="18" charset="0"/>
              </a:rPr>
              <a:t>так же должен быть приближен к меню </a:t>
            </a:r>
            <a:r>
              <a:rPr lang="ru-RU" dirty="0" smtClean="0">
                <a:solidFill>
                  <a:srgbClr val="008000"/>
                </a:solidFill>
                <a:latin typeface="Times New Roman" panose="02020603050405020304" pitchFamily="18" charset="0"/>
                <a:cs typeface="Times New Roman" panose="02020603050405020304" pitchFamily="18" charset="0"/>
              </a:rPr>
              <a:t>детского сада. </a:t>
            </a:r>
            <a:r>
              <a:rPr lang="ru-RU" dirty="0">
                <a:solidFill>
                  <a:srgbClr val="008000"/>
                </a:solidFill>
                <a:latin typeface="Times New Roman" panose="02020603050405020304" pitchFamily="18" charset="0"/>
                <a:cs typeface="Times New Roman" panose="02020603050405020304" pitchFamily="18" charset="0"/>
              </a:rPr>
              <a:t>Если ребенок видит на тарелке более-менее привычную пищу, он быстрее начинает кушать в саду, а еда и питье – это залог более уравновешенного состояния. Основу рациона составляют каши, творожные запеканки и сырники, омлет, различные котлеты (мясные, куриные и рыбные), тушеные овощи и, конечно супы.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5" t="22604" r="71280" b="15478"/>
          <a:stretch/>
        </p:blipFill>
        <p:spPr bwMode="auto">
          <a:xfrm>
            <a:off x="3059832" y="2746088"/>
            <a:ext cx="2520280" cy="365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464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32" y="1772816"/>
            <a:ext cx="8280920" cy="3785652"/>
          </a:xfrm>
          <a:prstGeom prst="rect">
            <a:avLst/>
          </a:prstGeom>
          <a:noFill/>
        </p:spPr>
        <p:txBody>
          <a:bodyPr wrap="square" rtlCol="0">
            <a:spAutoFit/>
          </a:bodyPr>
          <a:lstStyle/>
          <a:p>
            <a:pPr marL="285750" indent="-28575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Родители обязаны предоставлять воспитателю группы, администрации достоверные сведения об анкетных данных, месте работы, занимаемой должности, адреса, телефонов городской и сотовой связи. Своевременно </a:t>
            </a:r>
            <a:r>
              <a:rPr lang="ru-RU" sz="2000" dirty="0" smtClean="0">
                <a:solidFill>
                  <a:srgbClr val="008000"/>
                </a:solidFill>
                <a:latin typeface="Times New Roman" panose="02020603050405020304" pitchFamily="18" charset="0"/>
                <a:cs typeface="Times New Roman" panose="02020603050405020304" pitchFamily="18" charset="0"/>
              </a:rPr>
              <a:t>информировать администрацию ДОУ и воспитателей группы  </a:t>
            </a:r>
            <a:r>
              <a:rPr lang="ru-RU" sz="2000" dirty="0">
                <a:solidFill>
                  <a:srgbClr val="008000"/>
                </a:solidFill>
                <a:latin typeface="Times New Roman" panose="02020603050405020304" pitchFamily="18" charset="0"/>
                <a:cs typeface="Times New Roman" panose="02020603050405020304" pitchFamily="18" charset="0"/>
              </a:rPr>
              <a:t>обо всех </a:t>
            </a:r>
            <a:r>
              <a:rPr lang="ru-RU" sz="2000" dirty="0" smtClean="0">
                <a:solidFill>
                  <a:srgbClr val="008000"/>
                </a:solidFill>
                <a:latin typeface="Times New Roman" panose="02020603050405020304" pitchFamily="18" charset="0"/>
                <a:cs typeface="Times New Roman" panose="02020603050405020304" pitchFamily="18" charset="0"/>
              </a:rPr>
              <a:t>изменениях в анкетных данных.</a:t>
            </a:r>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Своевременный </a:t>
            </a:r>
            <a:r>
              <a:rPr lang="ru-RU" sz="2000" dirty="0">
                <a:solidFill>
                  <a:srgbClr val="008000"/>
                </a:solidFill>
                <a:latin typeface="Times New Roman" panose="02020603050405020304" pitchFamily="18" charset="0"/>
                <a:cs typeface="Times New Roman" panose="02020603050405020304" pitchFamily="18" charset="0"/>
              </a:rPr>
              <a:t>приход в </a:t>
            </a:r>
            <a:r>
              <a:rPr lang="ru-RU" sz="2000" dirty="0" smtClean="0">
                <a:solidFill>
                  <a:srgbClr val="008000"/>
                </a:solidFill>
                <a:latin typeface="Times New Roman" panose="02020603050405020304" pitchFamily="18" charset="0"/>
                <a:cs typeface="Times New Roman" panose="02020603050405020304" pitchFamily="18" charset="0"/>
              </a:rPr>
              <a:t>учреждение и уход в </a:t>
            </a:r>
            <a:r>
              <a:rPr lang="ru-RU" sz="2000" dirty="0">
                <a:solidFill>
                  <a:srgbClr val="008000"/>
                </a:solidFill>
                <a:latin typeface="Times New Roman" panose="02020603050405020304" pitchFamily="18" charset="0"/>
                <a:cs typeface="Times New Roman" panose="02020603050405020304" pitchFamily="18" charset="0"/>
              </a:rPr>
              <a:t>соответствии с распорядком дня</a:t>
            </a:r>
            <a:r>
              <a:rPr lang="ru-RU" sz="2000" dirty="0" smtClean="0">
                <a:solidFill>
                  <a:srgbClr val="008000"/>
                </a:solidFill>
                <a:latin typeface="Times New Roman" panose="02020603050405020304" pitchFamily="18" charset="0"/>
                <a:cs typeface="Times New Roman" panose="02020603050405020304" pitchFamily="18" charset="0"/>
              </a:rPr>
              <a:t>.</a:t>
            </a:r>
            <a:endParaRPr lang="ru-RU" sz="2000" dirty="0">
              <a:solidFill>
                <a:srgbClr val="008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Запрещено </a:t>
            </a:r>
            <a:r>
              <a:rPr lang="ru-RU" sz="2000" dirty="0">
                <a:solidFill>
                  <a:srgbClr val="008000"/>
                </a:solidFill>
                <a:latin typeface="Times New Roman" panose="02020603050405020304" pitchFamily="18" charset="0"/>
                <a:cs typeface="Times New Roman" panose="02020603050405020304" pitchFamily="18" charset="0"/>
              </a:rPr>
              <a:t>приносить из </a:t>
            </a:r>
            <a:r>
              <a:rPr lang="ru-RU" sz="2000" dirty="0" smtClean="0">
                <a:solidFill>
                  <a:srgbClr val="008000"/>
                </a:solidFill>
                <a:latin typeface="Times New Roman" panose="02020603050405020304" pitchFamily="18" charset="0"/>
                <a:cs typeface="Times New Roman" panose="02020603050405020304" pitchFamily="18" charset="0"/>
              </a:rPr>
              <a:t>дома </a:t>
            </a:r>
            <a:r>
              <a:rPr lang="ru-RU" sz="2000" dirty="0">
                <a:solidFill>
                  <a:srgbClr val="008000"/>
                </a:solidFill>
                <a:latin typeface="Times New Roman" panose="02020603050405020304" pitchFamily="18" charset="0"/>
                <a:cs typeface="Times New Roman" panose="02020603050405020304" pitchFamily="18" charset="0"/>
              </a:rPr>
              <a:t>лекарства, продукты питания.</a:t>
            </a:r>
          </a:p>
          <a:p>
            <a:pPr marL="285750" indent="-285750" algn="just">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При </a:t>
            </a:r>
            <a:r>
              <a:rPr lang="ru-RU" sz="2000" dirty="0">
                <a:solidFill>
                  <a:srgbClr val="008000"/>
                </a:solidFill>
                <a:latin typeface="Times New Roman" panose="02020603050405020304" pitchFamily="18" charset="0"/>
                <a:cs typeface="Times New Roman" panose="02020603050405020304" pitchFamily="18" charset="0"/>
              </a:rPr>
              <a:t>посещении совместных с родителями культурно-массовых мероприятий (праздников, утренников и т.д.), проводимых в </a:t>
            </a:r>
            <a:r>
              <a:rPr lang="ru-RU" sz="2000" dirty="0" smtClean="0">
                <a:solidFill>
                  <a:srgbClr val="008000"/>
                </a:solidFill>
                <a:latin typeface="Times New Roman" panose="02020603050405020304" pitchFamily="18" charset="0"/>
                <a:cs typeface="Times New Roman" panose="02020603050405020304" pitchFamily="18" charset="0"/>
              </a:rPr>
              <a:t>музыкальном, физкультурном залах или  группах </a:t>
            </a:r>
            <a:r>
              <a:rPr lang="ru-RU" sz="2000" dirty="0">
                <a:solidFill>
                  <a:srgbClr val="008000"/>
                </a:solidFill>
                <a:latin typeface="Times New Roman" panose="02020603050405020304" pitchFamily="18" charset="0"/>
                <a:cs typeface="Times New Roman" panose="02020603050405020304" pitchFamily="18" charset="0"/>
              </a:rPr>
              <a:t>родители обязаны пользоваться сменной обувью или бахилами, снимать верхнюю одежду</a:t>
            </a:r>
            <a:r>
              <a:rPr lang="ru-RU" dirty="0" smtClean="0">
                <a:solidFill>
                  <a:srgbClr val="008000"/>
                </a:solidFill>
                <a:latin typeface="Times New Roman" panose="02020603050405020304" pitchFamily="18" charset="0"/>
                <a:cs typeface="Times New Roman" panose="02020603050405020304" pitchFamily="18" charset="0"/>
              </a:rPr>
              <a:t>.</a:t>
            </a:r>
            <a:endParaRPr lang="ru-RU"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692696"/>
            <a:ext cx="7344816" cy="584775"/>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Правила посещения детского сада</a:t>
            </a:r>
          </a:p>
        </p:txBody>
      </p:sp>
    </p:spTree>
    <p:extLst>
      <p:ext uri="{BB962C8B-B14F-4D97-AF65-F5344CB8AC3E}">
        <p14:creationId xmlns:p14="http://schemas.microsoft.com/office/powerpoint/2010/main" val="424988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00808"/>
            <a:ext cx="8136905" cy="4093428"/>
          </a:xfrm>
          <a:prstGeom prst="rect">
            <a:avLst/>
          </a:prstGeom>
          <a:noFill/>
        </p:spPr>
        <p:txBody>
          <a:bodyPr wrap="square" rtlCol="0">
            <a:spAutoFit/>
          </a:bodyPr>
          <a:lstStyle/>
          <a:p>
            <a:pPr algn="just"/>
            <a:r>
              <a:rPr lang="ru-RU" sz="2000" b="1" dirty="0" smtClean="0">
                <a:solidFill>
                  <a:srgbClr val="008000"/>
                </a:solidFill>
                <a:latin typeface="Times New Roman" panose="02020603050405020304" pitchFamily="18" charset="0"/>
                <a:cs typeface="Times New Roman" panose="02020603050405020304" pitchFamily="18" charset="0"/>
              </a:rPr>
              <a:t> Обратите внимание:</a:t>
            </a:r>
            <a:endParaRPr lang="ru-RU" sz="2000" b="1"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 педагогам группы, независимо от их возраста, необходимо обращаться на «Вы», по имени и отчеству.</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Конфликтные спорные ситуации необходимо разрешать в отсутствие детей.</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Если вы не смогли решить какой-либо вопрос с педагогами группы, обратитесь к заместителю заведующего по основной деятельности или заведующему.</a:t>
            </a:r>
          </a:p>
          <a:p>
            <a:pPr algn="just"/>
            <a:endParaRPr lang="ru-RU" sz="2000" dirty="0">
              <a:solidFill>
                <a:srgbClr val="008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dirty="0">
                <a:solidFill>
                  <a:srgbClr val="008000"/>
                </a:solidFill>
                <a:latin typeface="Times New Roman" panose="02020603050405020304" pitchFamily="18" charset="0"/>
                <a:cs typeface="Times New Roman" panose="02020603050405020304" pitchFamily="18" charset="0"/>
              </a:rPr>
              <a:t>В присутствии ребенка не следует обсуждать педагогов дошкольного учреждения с родственниками или знакомыми.</a:t>
            </a:r>
          </a:p>
        </p:txBody>
      </p:sp>
    </p:spTree>
    <p:extLst>
      <p:ext uri="{BB962C8B-B14F-4D97-AF65-F5344CB8AC3E}">
        <p14:creationId xmlns:p14="http://schemas.microsoft.com/office/powerpoint/2010/main" val="278938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8352927" cy="4708981"/>
          </a:xfrm>
          <a:prstGeom prst="rect">
            <a:avLst/>
          </a:prstGeom>
          <a:noFill/>
        </p:spPr>
        <p:txBody>
          <a:bodyPr wrap="square" rtlCol="0">
            <a:spAutoFit/>
          </a:bodyPr>
          <a:lstStyle/>
          <a:p>
            <a:r>
              <a:rPr lang="ru-RU" sz="2000" b="1" dirty="0" smtClean="0">
                <a:solidFill>
                  <a:srgbClr val="008000"/>
                </a:solidFill>
                <a:latin typeface="Times New Roman" panose="02020603050405020304" pitchFamily="18" charset="0"/>
                <a:cs typeface="Times New Roman" panose="02020603050405020304" pitchFamily="18" charset="0"/>
              </a:rPr>
              <a:t>Полное наименование образовательной организации</a:t>
            </a:r>
          </a:p>
          <a:p>
            <a:r>
              <a:rPr lang="ru-RU" sz="2000" dirty="0" smtClean="0">
                <a:solidFill>
                  <a:srgbClr val="00800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p>
          <a:p>
            <a:r>
              <a:rPr lang="ru-RU" sz="2000" dirty="0" smtClean="0">
                <a:solidFill>
                  <a:srgbClr val="008000"/>
                </a:solidFill>
                <a:latin typeface="Times New Roman" panose="02020603050405020304" pitchFamily="18" charset="0"/>
                <a:cs typeface="Times New Roman" panose="02020603050405020304" pitchFamily="18" charset="0"/>
              </a:rPr>
              <a:t>г. Владимира «Детский сад №34 комбинированного вида».</a:t>
            </a:r>
          </a:p>
          <a:p>
            <a:r>
              <a:rPr lang="ru-RU" sz="2000" b="1" dirty="0" smtClean="0">
                <a:solidFill>
                  <a:srgbClr val="008000"/>
                </a:solidFill>
                <a:latin typeface="Times New Roman" panose="02020603050405020304" pitchFamily="18" charset="0"/>
                <a:cs typeface="Times New Roman" panose="02020603050405020304" pitchFamily="18" charset="0"/>
              </a:rPr>
              <a:t>Дата создания образовательной организации</a:t>
            </a:r>
          </a:p>
          <a:p>
            <a:r>
              <a:rPr lang="ru-RU" sz="2000" dirty="0" smtClean="0">
                <a:solidFill>
                  <a:srgbClr val="008000"/>
                </a:solidFill>
                <a:latin typeface="Times New Roman" panose="02020603050405020304" pitchFamily="18" charset="0"/>
                <a:cs typeface="Times New Roman" panose="02020603050405020304" pitchFamily="18" charset="0"/>
              </a:rPr>
              <a:t>Детский сад №. 34 был построен Владимирским тракторным заводом в 1959 году. В последствии в 1975 году  был реконструирован и получил название — ясли-сад № 34. </a:t>
            </a:r>
          </a:p>
          <a:p>
            <a:r>
              <a:rPr lang="ru-RU" sz="2000" b="1" dirty="0" smtClean="0">
                <a:solidFill>
                  <a:srgbClr val="008000"/>
                </a:solidFill>
                <a:latin typeface="Times New Roman" panose="02020603050405020304" pitchFamily="18" charset="0"/>
                <a:cs typeface="Times New Roman" panose="02020603050405020304" pitchFamily="18" charset="0"/>
              </a:rPr>
              <a:t>Учредитель</a:t>
            </a:r>
          </a:p>
          <a:p>
            <a:r>
              <a:rPr lang="ru-RU" sz="2000" dirty="0" smtClean="0">
                <a:solidFill>
                  <a:srgbClr val="008000"/>
                </a:solidFill>
                <a:latin typeface="Times New Roman" panose="02020603050405020304" pitchFamily="18" charset="0"/>
                <a:cs typeface="Times New Roman" panose="02020603050405020304" pitchFamily="18" charset="0"/>
              </a:rPr>
              <a:t>Управление образования администрации г. Владимира.</a:t>
            </a:r>
          </a:p>
          <a:p>
            <a:r>
              <a:rPr lang="ru-RU" sz="2000" b="1" dirty="0" smtClean="0">
                <a:solidFill>
                  <a:srgbClr val="008000"/>
                </a:solidFill>
                <a:latin typeface="Times New Roman" panose="02020603050405020304" pitchFamily="18" charset="0"/>
                <a:cs typeface="Times New Roman" panose="02020603050405020304" pitchFamily="18" charset="0"/>
              </a:rPr>
              <a:t>Контактная информация:</a:t>
            </a:r>
          </a:p>
          <a:p>
            <a:r>
              <a:rPr lang="ru-RU" sz="2000" b="1" dirty="0" smtClean="0">
                <a:solidFill>
                  <a:srgbClr val="008000"/>
                </a:solidFill>
                <a:latin typeface="Times New Roman" panose="02020603050405020304" pitchFamily="18" charset="0"/>
                <a:cs typeface="Times New Roman" panose="02020603050405020304" pitchFamily="18" charset="0"/>
              </a:rPr>
              <a:t>Адрес: </a:t>
            </a:r>
            <a:r>
              <a:rPr lang="ru-RU" sz="2000" dirty="0" smtClean="0">
                <a:solidFill>
                  <a:srgbClr val="008000"/>
                </a:solidFill>
                <a:latin typeface="Times New Roman" panose="02020603050405020304" pitchFamily="18" charset="0"/>
                <a:cs typeface="Times New Roman" panose="02020603050405020304" pitchFamily="18" charset="0"/>
              </a:rPr>
              <a:t>600005, г. Владимир, ул. Горького, 58Б</a:t>
            </a:r>
          </a:p>
          <a:p>
            <a:r>
              <a:rPr lang="ru-RU" sz="2000" b="1" dirty="0" smtClean="0">
                <a:solidFill>
                  <a:srgbClr val="008000"/>
                </a:solidFill>
                <a:latin typeface="Times New Roman" panose="02020603050405020304" pitchFamily="18" charset="0"/>
                <a:cs typeface="Times New Roman" panose="02020603050405020304" pitchFamily="18" charset="0"/>
              </a:rPr>
              <a:t>Телефон</a:t>
            </a:r>
            <a:r>
              <a:rPr lang="ru-RU" sz="2000" dirty="0" smtClean="0">
                <a:solidFill>
                  <a:srgbClr val="008000"/>
                </a:solidFill>
                <a:latin typeface="Times New Roman" panose="02020603050405020304" pitchFamily="18" charset="0"/>
                <a:cs typeface="Times New Roman" panose="02020603050405020304" pitchFamily="18" charset="0"/>
              </a:rPr>
              <a:t>: +7(4922)53-73-78</a:t>
            </a:r>
          </a:p>
          <a:p>
            <a:r>
              <a:rPr lang="ru-RU" sz="2000" b="1" dirty="0" smtClean="0">
                <a:solidFill>
                  <a:srgbClr val="008000"/>
                </a:solidFill>
                <a:latin typeface="Times New Roman" panose="02020603050405020304" pitchFamily="18" charset="0"/>
                <a:cs typeface="Times New Roman" panose="02020603050405020304" pitchFamily="18" charset="0"/>
              </a:rPr>
              <a:t>Режим работы:</a:t>
            </a:r>
          </a:p>
          <a:p>
            <a:r>
              <a:rPr lang="ru-RU" sz="2000" dirty="0" smtClean="0">
                <a:solidFill>
                  <a:srgbClr val="008000"/>
                </a:solidFill>
                <a:latin typeface="Times New Roman" panose="02020603050405020304" pitchFamily="18" charset="0"/>
                <a:cs typeface="Times New Roman" panose="02020603050405020304" pitchFamily="18" charset="0"/>
              </a:rPr>
              <a:t>Понедельник – Пятница: 6.30 – 18.30</a:t>
            </a:r>
          </a:p>
          <a:p>
            <a:r>
              <a:rPr lang="ru-RU" sz="2000" dirty="0" smtClean="0">
                <a:solidFill>
                  <a:srgbClr val="008000"/>
                </a:solidFill>
                <a:latin typeface="Times New Roman" panose="02020603050405020304" pitchFamily="18" charset="0"/>
                <a:cs typeface="Times New Roman" panose="02020603050405020304" pitchFamily="18" charset="0"/>
              </a:rPr>
              <a:t>Суббота – Воскресенье: выходные дни</a:t>
            </a:r>
            <a:endParaRPr lang="ru-RU" sz="2000"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67744" y="404664"/>
            <a:ext cx="4712511" cy="584775"/>
          </a:xfrm>
          <a:prstGeom prst="rect">
            <a:avLst/>
          </a:prstGeom>
          <a:noFill/>
        </p:spPr>
        <p:txBody>
          <a:bodyPr wrap="square" rtlCol="0">
            <a:spAutoFit/>
          </a:bodyPr>
          <a:lstStyle/>
          <a:p>
            <a:r>
              <a:rPr lang="ru-RU" sz="3200" b="1" dirty="0" smtClean="0">
                <a:solidFill>
                  <a:srgbClr val="008000"/>
                </a:solidFill>
                <a:latin typeface="Times New Roman" panose="02020603050405020304" pitchFamily="18" charset="0"/>
                <a:cs typeface="Times New Roman" panose="02020603050405020304" pitchFamily="18" charset="0"/>
              </a:rPr>
              <a:t>Общая характеристика</a:t>
            </a:r>
            <a:endParaRPr lang="ru-RU" sz="3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1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44745"/>
            <a:ext cx="7776865" cy="3477875"/>
          </a:xfrm>
          <a:prstGeom prst="rect">
            <a:avLst/>
          </a:prstGeom>
          <a:noFill/>
        </p:spPr>
        <p:txBody>
          <a:bodyPr wrap="square" rtlCol="0">
            <a:spAutoFit/>
          </a:bodyPr>
          <a:lstStyle/>
          <a:p>
            <a:pPr algn="ctr"/>
            <a:r>
              <a:rPr lang="ru-RU" sz="2000" b="1" dirty="0" smtClean="0">
                <a:solidFill>
                  <a:srgbClr val="008000"/>
                </a:solidFill>
                <a:latin typeface="Times New Roman" panose="02020603050405020304" pitchFamily="18" charset="0"/>
                <a:cs typeface="Times New Roman" panose="02020603050405020304" pitchFamily="18" charset="0"/>
              </a:rPr>
              <a:t>В детском саду работает сплоченный  профессиональный коллектив  из 30 педагогов.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692" y="2204864"/>
            <a:ext cx="5832648" cy="3889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054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7704856" cy="707886"/>
          </a:xfrm>
          <a:prstGeom prst="rect">
            <a:avLst/>
          </a:prstGeom>
        </p:spPr>
        <p:txBody>
          <a:bodyPr wrap="square">
            <a:spAutoFit/>
          </a:bodyPr>
          <a:lstStyle/>
          <a:p>
            <a:r>
              <a:rPr lang="ru-RU" sz="2000" b="1" dirty="0">
                <a:solidFill>
                  <a:srgbClr val="008000"/>
                </a:solidFill>
                <a:latin typeface="Times New Roman" panose="02020603050405020304" pitchFamily="18" charset="0"/>
                <a:cs typeface="Times New Roman" panose="02020603050405020304" pitchFamily="18" charset="0"/>
              </a:rPr>
              <a:t>В дошкольном учреждении функционируют  12 групп, среди них </a:t>
            </a:r>
            <a:r>
              <a:rPr lang="ru-RU" sz="2000" b="1" dirty="0" smtClean="0">
                <a:solidFill>
                  <a:srgbClr val="008000"/>
                </a:solidFill>
                <a:latin typeface="Times New Roman" panose="02020603050405020304" pitchFamily="18" charset="0"/>
                <a:cs typeface="Times New Roman" panose="02020603050405020304" pitchFamily="18" charset="0"/>
              </a:rPr>
              <a:t>одна  группа </a:t>
            </a:r>
            <a:r>
              <a:rPr lang="ru-RU" sz="2000" b="1" dirty="0">
                <a:solidFill>
                  <a:srgbClr val="008000"/>
                </a:solidFill>
                <a:latin typeface="Times New Roman" panose="02020603050405020304" pitchFamily="18" charset="0"/>
                <a:cs typeface="Times New Roman" panose="02020603050405020304" pitchFamily="18" charset="0"/>
              </a:rPr>
              <a:t>для детей раннего возраста.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810" y="2220541"/>
            <a:ext cx="3530356" cy="2647767"/>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55576" y="5040195"/>
            <a:ext cx="7848872" cy="1323439"/>
          </a:xfrm>
          <a:prstGeom prst="rect">
            <a:avLst/>
          </a:prstGeom>
          <a:noFill/>
        </p:spPr>
        <p:txBody>
          <a:bodyPr wrap="square" rtlCol="0">
            <a:spAutoFit/>
          </a:bodyPr>
          <a:lstStyle/>
          <a:p>
            <a:r>
              <a:rPr lang="ru-RU" sz="2000" b="1" dirty="0" smtClean="0">
                <a:solidFill>
                  <a:srgbClr val="008000"/>
                </a:solidFill>
                <a:latin typeface="Times New Roman" panose="02020603050405020304" pitchFamily="18" charset="0"/>
                <a:cs typeface="Times New Roman" panose="02020603050405020304" pitchFamily="18" charset="0"/>
              </a:rPr>
              <a:t>Группа «Малыши» работает по  «Основной  образовательной программе ДО МБДОУ № 34», с использованием парциальной программы «Кроха» под редакцией Г.Г.Григорьевой, Н.П.Кочетовой, Г.В. Груба.</a:t>
            </a:r>
            <a:endParaRPr lang="ru-RU" sz="20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53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40768"/>
            <a:ext cx="7920880" cy="4401205"/>
          </a:xfrm>
          <a:prstGeom prst="rect">
            <a:avLst/>
          </a:prstGeom>
        </p:spPr>
        <p:txBody>
          <a:bodyPr wrap="square">
            <a:spAutoFit/>
          </a:bodyPr>
          <a:lstStyle/>
          <a:p>
            <a:r>
              <a:rPr lang="ru-RU" sz="2000" b="1" dirty="0" smtClean="0">
                <a:solidFill>
                  <a:srgbClr val="008000"/>
                </a:solidFill>
                <a:latin typeface="Times New Roman" panose="02020603050405020304" pitchFamily="18" charset="0"/>
                <a:cs typeface="Times New Roman" panose="02020603050405020304" pitchFamily="18" charset="0"/>
              </a:rPr>
              <a:t>В группе  «Малыши» с вашими детьми будут работать:</a:t>
            </a:r>
            <a:endParaRPr lang="en-US" sz="2000" b="1" dirty="0" smtClean="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r>
              <a:rPr lang="ru-RU" sz="2000" b="1" dirty="0" smtClean="0">
                <a:solidFill>
                  <a:srgbClr val="008000"/>
                </a:solidFill>
                <a:latin typeface="Times New Roman" panose="02020603050405020304" pitchFamily="18" charset="0"/>
                <a:cs typeface="Times New Roman" panose="02020603050405020304" pitchFamily="18" charset="0"/>
              </a:rPr>
              <a:t>Шауркина </a:t>
            </a:r>
            <a:r>
              <a:rPr lang="ru-RU" sz="2000" b="1" dirty="0">
                <a:solidFill>
                  <a:srgbClr val="008000"/>
                </a:solidFill>
                <a:latin typeface="Times New Roman" panose="02020603050405020304" pitchFamily="18" charset="0"/>
                <a:cs typeface="Times New Roman" panose="02020603050405020304" pitchFamily="18" charset="0"/>
              </a:rPr>
              <a:t>Наталья Сергеевна.</a:t>
            </a:r>
          </a:p>
          <a:p>
            <a:r>
              <a:rPr lang="ru-RU" sz="2000" dirty="0" smtClean="0">
                <a:solidFill>
                  <a:srgbClr val="008000"/>
                </a:solidFill>
                <a:latin typeface="Times New Roman" panose="02020603050405020304" pitchFamily="18" charset="0"/>
                <a:cs typeface="Times New Roman" panose="02020603050405020304" pitchFamily="18" charset="0"/>
              </a:rPr>
              <a:t>Педагогический </a:t>
            </a:r>
            <a:r>
              <a:rPr lang="ru-RU" sz="2000" dirty="0">
                <a:solidFill>
                  <a:srgbClr val="008000"/>
                </a:solidFill>
                <a:latin typeface="Times New Roman" panose="02020603050405020304" pitchFamily="18" charset="0"/>
                <a:cs typeface="Times New Roman" panose="02020603050405020304" pitchFamily="18" charset="0"/>
              </a:rPr>
              <a:t>стаж — </a:t>
            </a:r>
            <a:r>
              <a:rPr lang="ru-RU" sz="2000" dirty="0" smtClean="0">
                <a:solidFill>
                  <a:srgbClr val="008000"/>
                </a:solidFill>
                <a:latin typeface="Times New Roman" panose="02020603050405020304" pitchFamily="18" charset="0"/>
                <a:cs typeface="Times New Roman" panose="02020603050405020304" pitchFamily="18" charset="0"/>
              </a:rPr>
              <a:t>38 лет.</a:t>
            </a:r>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a:solidFill>
                  <a:srgbClr val="008000"/>
                </a:solidFill>
                <a:latin typeface="Times New Roman" panose="02020603050405020304" pitchFamily="18" charset="0"/>
                <a:cs typeface="Times New Roman" panose="02020603050405020304" pitchFamily="18" charset="0"/>
              </a:rPr>
              <a:t>Стаж работы в должности — </a:t>
            </a:r>
            <a:r>
              <a:rPr lang="ru-RU" sz="2000" dirty="0" smtClean="0">
                <a:solidFill>
                  <a:srgbClr val="008000"/>
                </a:solidFill>
                <a:latin typeface="Times New Roman" panose="02020603050405020304" pitchFamily="18" charset="0"/>
                <a:cs typeface="Times New Roman" panose="02020603050405020304" pitchFamily="18" charset="0"/>
              </a:rPr>
              <a:t>38 лет.</a:t>
            </a:r>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a:solidFill>
                  <a:srgbClr val="008000"/>
                </a:solidFill>
                <a:latin typeface="Times New Roman" panose="02020603050405020304" pitchFamily="18" charset="0"/>
                <a:cs typeface="Times New Roman" panose="02020603050405020304" pitchFamily="18" charset="0"/>
              </a:rPr>
              <a:t>Категория — </a:t>
            </a:r>
            <a:r>
              <a:rPr lang="ru-RU" sz="2000" dirty="0" smtClean="0">
                <a:solidFill>
                  <a:srgbClr val="008000"/>
                </a:solidFill>
                <a:latin typeface="Times New Roman" panose="02020603050405020304" pitchFamily="18" charset="0"/>
                <a:cs typeface="Times New Roman" panose="02020603050405020304" pitchFamily="18" charset="0"/>
              </a:rPr>
              <a:t>высшая.</a:t>
            </a:r>
            <a:endParaRPr lang="ru-RU" sz="2000" dirty="0">
              <a:solidFill>
                <a:srgbClr val="008000"/>
              </a:solidFill>
              <a:latin typeface="Times New Roman" panose="02020603050405020304" pitchFamily="18" charset="0"/>
              <a:cs typeface="Times New Roman" panose="02020603050405020304" pitchFamily="18" charset="0"/>
            </a:endParaRPr>
          </a:p>
          <a:p>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smtClean="0">
                <a:solidFill>
                  <a:srgbClr val="008000"/>
                </a:solidFill>
                <a:latin typeface="Times New Roman" panose="02020603050405020304" pitchFamily="18" charset="0"/>
                <a:cs typeface="Times New Roman" panose="02020603050405020304" pitchFamily="18" charset="0"/>
              </a:rPr>
              <a:t> </a:t>
            </a:r>
            <a:endParaRPr lang="en-US" sz="2000" dirty="0" smtClean="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endParaRPr lang="en-US" sz="2000" b="1" dirty="0">
              <a:solidFill>
                <a:srgbClr val="008000"/>
              </a:solidFill>
              <a:latin typeface="Times New Roman" panose="02020603050405020304" pitchFamily="18" charset="0"/>
              <a:cs typeface="Times New Roman" panose="02020603050405020304" pitchFamily="18" charset="0"/>
            </a:endParaRPr>
          </a:p>
          <a:p>
            <a:r>
              <a:rPr lang="ru-RU" sz="2000" b="1" dirty="0" smtClean="0">
                <a:solidFill>
                  <a:srgbClr val="008000"/>
                </a:solidFill>
                <a:latin typeface="Times New Roman" panose="02020603050405020304" pitchFamily="18" charset="0"/>
                <a:cs typeface="Times New Roman" panose="02020603050405020304" pitchFamily="18" charset="0"/>
              </a:rPr>
              <a:t>Егорова Татьяна Алексеевна</a:t>
            </a:r>
            <a:endParaRPr lang="ru-RU" sz="2000" b="1" dirty="0">
              <a:solidFill>
                <a:srgbClr val="008000"/>
              </a:solidFill>
              <a:latin typeface="Times New Roman" panose="02020603050405020304" pitchFamily="18" charset="0"/>
              <a:cs typeface="Times New Roman" panose="02020603050405020304" pitchFamily="18" charset="0"/>
            </a:endParaRPr>
          </a:p>
          <a:p>
            <a:r>
              <a:rPr lang="ru-RU" sz="2000" dirty="0" smtClean="0">
                <a:solidFill>
                  <a:srgbClr val="008000"/>
                </a:solidFill>
                <a:latin typeface="Times New Roman" panose="02020603050405020304" pitchFamily="18" charset="0"/>
                <a:cs typeface="Times New Roman" panose="02020603050405020304" pitchFamily="18" charset="0"/>
              </a:rPr>
              <a:t>Педагогический </a:t>
            </a:r>
            <a:r>
              <a:rPr lang="ru-RU" sz="2000" dirty="0">
                <a:solidFill>
                  <a:srgbClr val="008000"/>
                </a:solidFill>
                <a:latin typeface="Times New Roman" panose="02020603050405020304" pitchFamily="18" charset="0"/>
                <a:cs typeface="Times New Roman" panose="02020603050405020304" pitchFamily="18" charset="0"/>
              </a:rPr>
              <a:t>стаж — </a:t>
            </a:r>
            <a:r>
              <a:rPr lang="ru-RU" sz="2000" dirty="0" smtClean="0">
                <a:solidFill>
                  <a:srgbClr val="008000"/>
                </a:solidFill>
                <a:latin typeface="Times New Roman" panose="02020603050405020304" pitchFamily="18" charset="0"/>
                <a:cs typeface="Times New Roman" panose="02020603050405020304" pitchFamily="18" charset="0"/>
              </a:rPr>
              <a:t>4 года</a:t>
            </a:r>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a:solidFill>
                  <a:srgbClr val="008000"/>
                </a:solidFill>
                <a:latin typeface="Times New Roman" panose="02020603050405020304" pitchFamily="18" charset="0"/>
                <a:cs typeface="Times New Roman" panose="02020603050405020304" pitchFamily="18" charset="0"/>
              </a:rPr>
              <a:t>Стаж работы в должности — </a:t>
            </a:r>
            <a:r>
              <a:rPr lang="ru-RU" sz="2000" dirty="0" smtClean="0">
                <a:solidFill>
                  <a:srgbClr val="008000"/>
                </a:solidFill>
                <a:latin typeface="Times New Roman" panose="02020603050405020304" pitchFamily="18" charset="0"/>
                <a:cs typeface="Times New Roman" panose="02020603050405020304" pitchFamily="18" charset="0"/>
              </a:rPr>
              <a:t>4 года</a:t>
            </a:r>
            <a:endParaRPr lang="ru-RU" sz="2000" dirty="0">
              <a:solidFill>
                <a:srgbClr val="008000"/>
              </a:solidFill>
              <a:latin typeface="Times New Roman" panose="02020603050405020304" pitchFamily="18" charset="0"/>
              <a:cs typeface="Times New Roman" panose="02020603050405020304" pitchFamily="18" charset="0"/>
            </a:endParaRPr>
          </a:p>
          <a:p>
            <a:r>
              <a:rPr lang="ru-RU" sz="2000" dirty="0">
                <a:solidFill>
                  <a:srgbClr val="008000"/>
                </a:solidFill>
                <a:latin typeface="Times New Roman" panose="02020603050405020304" pitchFamily="18" charset="0"/>
                <a:cs typeface="Times New Roman" panose="02020603050405020304" pitchFamily="18" charset="0"/>
              </a:rPr>
              <a:t>Категория — </a:t>
            </a:r>
            <a:r>
              <a:rPr lang="ru-RU" sz="2000" dirty="0" smtClean="0">
                <a:solidFill>
                  <a:srgbClr val="008000"/>
                </a:solidFill>
                <a:latin typeface="Times New Roman" panose="02020603050405020304" pitchFamily="18" charset="0"/>
                <a:cs typeface="Times New Roman" panose="02020603050405020304" pitchFamily="18" charset="0"/>
              </a:rPr>
              <a:t>первая</a:t>
            </a:r>
            <a:endParaRPr lang="ru-RU" sz="2000" dirty="0">
              <a:solidFill>
                <a:srgbClr val="008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14155" b="21690"/>
          <a:stretch/>
        </p:blipFill>
        <p:spPr>
          <a:xfrm>
            <a:off x="6147772" y="1916833"/>
            <a:ext cx="2020323" cy="1728192"/>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286" r="19694" b="27556"/>
          <a:stretch/>
        </p:blipFill>
        <p:spPr>
          <a:xfrm>
            <a:off x="6147772" y="3949658"/>
            <a:ext cx="2162290" cy="1759283"/>
          </a:xfrm>
          <a:prstGeom prst="rect">
            <a:avLst/>
          </a:prstGeom>
          <a:ln w="57150">
            <a:solidFill>
              <a:srgbClr val="FFFF00"/>
            </a:solidFill>
          </a:ln>
        </p:spPr>
      </p:pic>
    </p:spTree>
    <p:extLst>
      <p:ext uri="{BB962C8B-B14F-4D97-AF65-F5344CB8AC3E}">
        <p14:creationId xmlns:p14="http://schemas.microsoft.com/office/powerpoint/2010/main" val="18337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0648"/>
            <a:ext cx="7128792" cy="1077218"/>
          </a:xfrm>
          <a:prstGeom prst="rect">
            <a:avLst/>
          </a:prstGeom>
          <a:noFill/>
        </p:spPr>
        <p:txBody>
          <a:bodyPr wrap="square" rtlCol="0">
            <a:spAutoFit/>
          </a:bodyPr>
          <a:lstStyle/>
          <a:p>
            <a:pPr algn="ctr"/>
            <a:r>
              <a:rPr lang="ru-RU" sz="3200" b="1" dirty="0">
                <a:solidFill>
                  <a:srgbClr val="008000"/>
                </a:solidFill>
                <a:latin typeface="Times New Roman" panose="02020603050405020304" pitchFamily="18" charset="0"/>
                <a:cs typeface="Times New Roman" panose="02020603050405020304" pitchFamily="18" charset="0"/>
              </a:rPr>
              <a:t>РАЗВИВАЮЩАЯ СРЕДА </a:t>
            </a:r>
            <a:r>
              <a:rPr lang="ru-RU" sz="3200" b="1" dirty="0" smtClean="0">
                <a:solidFill>
                  <a:srgbClr val="008000"/>
                </a:solidFill>
                <a:latin typeface="Times New Roman" panose="02020603050405020304" pitchFamily="18" charset="0"/>
                <a:cs typeface="Times New Roman" panose="02020603050405020304" pitchFamily="18" charset="0"/>
              </a:rPr>
              <a:t>ГРУППЫ</a:t>
            </a:r>
            <a:endParaRPr lang="en-US" sz="3200" b="1" dirty="0" smtClean="0">
              <a:solidFill>
                <a:srgbClr val="008000"/>
              </a:solidFill>
              <a:latin typeface="Times New Roman" panose="02020603050405020304" pitchFamily="18" charset="0"/>
              <a:cs typeface="Times New Roman" panose="02020603050405020304" pitchFamily="18" charset="0"/>
            </a:endParaRPr>
          </a:p>
          <a:p>
            <a:pPr algn="ctr"/>
            <a:r>
              <a:rPr lang="ru-RU" sz="3200" b="1" dirty="0" smtClean="0">
                <a:solidFill>
                  <a:srgbClr val="008000"/>
                </a:solidFill>
                <a:latin typeface="Times New Roman" panose="02020603050405020304" pitchFamily="18" charset="0"/>
                <a:cs typeface="Times New Roman" panose="02020603050405020304" pitchFamily="18" charset="0"/>
              </a:rPr>
              <a:t>«МАЛЫШИ»</a:t>
            </a:r>
            <a:endParaRPr lang="ru-RU" sz="3200" b="1" dirty="0">
              <a:solidFill>
                <a:srgbClr val="008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729" y="1292915"/>
            <a:ext cx="3114799" cy="232848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610" y="1292915"/>
            <a:ext cx="3116440" cy="233367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805766"/>
            <a:ext cx="3219207" cy="241753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805766"/>
            <a:ext cx="3133085" cy="2352862"/>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473" y="2927376"/>
            <a:ext cx="877751" cy="1078903"/>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1455" y="5670757"/>
            <a:ext cx="981375" cy="816797"/>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5445224"/>
            <a:ext cx="1048425" cy="1042330"/>
          </a:xfrm>
          <a:prstGeom prst="rect">
            <a:avLst/>
          </a:prstGeom>
        </p:spPr>
      </p:pic>
    </p:spTree>
    <p:extLst>
      <p:ext uri="{BB962C8B-B14F-4D97-AF65-F5344CB8AC3E}">
        <p14:creationId xmlns:p14="http://schemas.microsoft.com/office/powerpoint/2010/main" val="35910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340768"/>
            <a:ext cx="8208912" cy="4893647"/>
          </a:xfrm>
          <a:prstGeom prst="rect">
            <a:avLst/>
          </a:prstGeom>
          <a:noFill/>
        </p:spPr>
        <p:txBody>
          <a:bodyPr wrap="square" rtlCol="0">
            <a:spAutoFit/>
          </a:bodyPr>
          <a:lstStyle/>
          <a:p>
            <a:pPr algn="just"/>
            <a:r>
              <a:rPr lang="ru-RU" sz="2400" b="1" dirty="0" smtClean="0">
                <a:solidFill>
                  <a:srgbClr val="008000"/>
                </a:solidFill>
                <a:latin typeface="Times New Roman" panose="02020603050405020304" pitchFamily="18" charset="0"/>
                <a:cs typeface="Times New Roman" panose="02020603050405020304" pitchFamily="18" charset="0"/>
              </a:rPr>
              <a:t>При поступлении в детский сад необходимо  предоставить следующие документы:</a:t>
            </a:r>
          </a:p>
          <a:p>
            <a:pPr marL="342900" indent="-342900" algn="just">
              <a:buFontTx/>
              <a:buChar char="-"/>
            </a:pPr>
            <a:r>
              <a:rPr lang="ru-RU" sz="2400" dirty="0" smtClean="0">
                <a:solidFill>
                  <a:srgbClr val="008000"/>
                </a:solidFill>
                <a:latin typeface="Times New Roman" panose="02020603050405020304" pitchFamily="18" charset="0"/>
                <a:cs typeface="Times New Roman" panose="02020603050405020304" pitchFamily="18" charset="0"/>
              </a:rPr>
              <a:t>медицинская карта, которая оформляется в детской поликлинике;</a:t>
            </a:r>
          </a:p>
          <a:p>
            <a:pPr marL="342900" indent="-342900" algn="just">
              <a:buFontTx/>
              <a:buChar char="-"/>
            </a:pPr>
            <a:r>
              <a:rPr lang="ru-RU" sz="2400" dirty="0" smtClean="0">
                <a:solidFill>
                  <a:srgbClr val="008000"/>
                </a:solidFill>
                <a:latin typeface="Times New Roman" panose="02020603050405020304" pitchFamily="18" charset="0"/>
                <a:cs typeface="Times New Roman" panose="02020603050405020304" pitchFamily="18" charset="0"/>
              </a:rPr>
              <a:t>документ</a:t>
            </a:r>
            <a:r>
              <a:rPr lang="ru-RU" sz="2400" dirty="0">
                <a:solidFill>
                  <a:srgbClr val="008000"/>
                </a:solidFill>
                <a:latin typeface="Times New Roman" panose="02020603050405020304" pitchFamily="18" charset="0"/>
                <a:cs typeface="Times New Roman" panose="02020603050405020304" pitchFamily="18" charset="0"/>
              </a:rPr>
              <a:t>, удостоверяющий личность одного из родителей (законных представителей</a:t>
            </a:r>
            <a:r>
              <a:rPr lang="ru-RU" sz="2400" dirty="0" smtClean="0">
                <a:solidFill>
                  <a:srgbClr val="008000"/>
                </a:solidFill>
                <a:latin typeface="Times New Roman" panose="02020603050405020304" pitchFamily="18" charset="0"/>
                <a:cs typeface="Times New Roman" panose="02020603050405020304" pitchFamily="18" charset="0"/>
              </a:rPr>
              <a:t>).</a:t>
            </a:r>
          </a:p>
          <a:p>
            <a:pPr algn="just"/>
            <a:r>
              <a:rPr lang="ru-RU" sz="2400" dirty="0" smtClean="0">
                <a:solidFill>
                  <a:srgbClr val="008000"/>
                </a:solidFill>
                <a:latin typeface="Times New Roman" panose="02020603050405020304" pitchFamily="18" charset="0"/>
                <a:cs typeface="Times New Roman" panose="02020603050405020304" pitchFamily="18" charset="0"/>
              </a:rPr>
              <a:t>На каждого ребенка в МБДОУ формируется личное дело воспитанника, содержащее следующие документы:</a:t>
            </a:r>
          </a:p>
          <a:p>
            <a:pPr algn="just"/>
            <a:r>
              <a:rPr lang="ru-RU" sz="2400" dirty="0" smtClean="0">
                <a:solidFill>
                  <a:srgbClr val="008000"/>
                </a:solidFill>
                <a:latin typeface="Times New Roman" panose="02020603050405020304" pitchFamily="18" charset="0"/>
                <a:cs typeface="Times New Roman" panose="02020603050405020304" pitchFamily="18" charset="0"/>
              </a:rPr>
              <a:t>- заявление о приеме ребенка в МБДОУ на имя руководителя;</a:t>
            </a:r>
          </a:p>
          <a:p>
            <a:pPr algn="just"/>
            <a:r>
              <a:rPr lang="ru-RU" sz="2400" dirty="0" smtClean="0">
                <a:solidFill>
                  <a:srgbClr val="008000"/>
                </a:solidFill>
                <a:latin typeface="Times New Roman" panose="02020603050405020304" pitchFamily="18" charset="0"/>
                <a:cs typeface="Times New Roman" panose="02020603050405020304" pitchFamily="18" charset="0"/>
              </a:rPr>
              <a:t>- путевка в МБДОУ;</a:t>
            </a:r>
          </a:p>
          <a:p>
            <a:pPr algn="just"/>
            <a:r>
              <a:rPr lang="ru-RU" sz="2400" dirty="0" smtClean="0">
                <a:solidFill>
                  <a:srgbClr val="008000"/>
                </a:solidFill>
                <a:latin typeface="Times New Roman" panose="02020603050405020304" pitchFamily="18" charset="0"/>
                <a:cs typeface="Times New Roman" panose="02020603050405020304" pitchFamily="18" charset="0"/>
              </a:rPr>
              <a:t>- копия свидетельства о рождении ребенка;</a:t>
            </a:r>
          </a:p>
          <a:p>
            <a:pPr algn="just"/>
            <a:r>
              <a:rPr lang="ru-RU" sz="2400" dirty="0" smtClean="0">
                <a:solidFill>
                  <a:srgbClr val="008000"/>
                </a:solidFill>
                <a:latin typeface="Times New Roman" panose="02020603050405020304" pitchFamily="18" charset="0"/>
                <a:cs typeface="Times New Roman" panose="02020603050405020304" pitchFamily="18" charset="0"/>
              </a:rPr>
              <a:t>- договор об образовании между МБДОУ и  родителями (законными представителями) ребенка</a:t>
            </a:r>
            <a:r>
              <a:rPr lang="ru-RU" sz="2000" dirty="0">
                <a:solidFill>
                  <a:srgbClr val="008000"/>
                </a:solidFill>
                <a:latin typeface="Times New Roman" panose="02020603050405020304" pitchFamily="18" charset="0"/>
                <a:cs typeface="Times New Roman" panose="02020603050405020304" pitchFamily="18" charset="0"/>
              </a:rPr>
              <a:t>.</a:t>
            </a:r>
            <a:endParaRPr lang="ru-RU" sz="2000" dirty="0" smtClean="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28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476672"/>
            <a:ext cx="7560840" cy="584775"/>
          </a:xfrm>
          <a:prstGeom prst="rect">
            <a:avLst/>
          </a:prstGeom>
          <a:noFill/>
        </p:spPr>
        <p:txBody>
          <a:bodyPr wrap="square" rtlCol="0">
            <a:spAutoFit/>
          </a:bodyPr>
          <a:lstStyle/>
          <a:p>
            <a:r>
              <a:rPr lang="ru-RU" sz="3200" b="1" dirty="0" smtClean="0">
                <a:solidFill>
                  <a:srgbClr val="008000"/>
                </a:solidFill>
                <a:latin typeface="Times New Roman" panose="02020603050405020304" pitchFamily="18" charset="0"/>
                <a:cs typeface="Times New Roman" panose="02020603050405020304" pitchFamily="18" charset="0"/>
              </a:rPr>
              <a:t>Подготовка ребенка к новым условиям </a:t>
            </a:r>
            <a:endParaRPr lang="ru-RU" sz="32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67544" y="1772816"/>
            <a:ext cx="8064897" cy="3785652"/>
          </a:xfrm>
          <a:prstGeom prst="rect">
            <a:avLst/>
          </a:prstGeom>
          <a:noFill/>
        </p:spPr>
        <p:txBody>
          <a:bodyPr wrap="square" rtlCol="0">
            <a:spAutoFit/>
          </a:bodyPr>
          <a:lstStyle/>
          <a:p>
            <a:r>
              <a:rPr lang="ru-RU" sz="2000" i="1" dirty="0" smtClean="0">
                <a:solidFill>
                  <a:srgbClr val="008000"/>
                </a:solidFill>
                <a:latin typeface="Times New Roman" panose="02020603050405020304" pitchFamily="18" charset="0"/>
                <a:cs typeface="Times New Roman" panose="02020603050405020304" pitchFamily="18" charset="0"/>
              </a:rPr>
              <a:t>                                               </a:t>
            </a:r>
            <a:r>
              <a:rPr lang="ru-RU" sz="2000" b="1" i="1" dirty="0" smtClean="0">
                <a:solidFill>
                  <a:srgbClr val="008000"/>
                </a:solidFill>
                <a:latin typeface="Times New Roman" panose="02020603050405020304" pitchFamily="18" charset="0"/>
                <a:cs typeface="Times New Roman" panose="02020603050405020304" pitchFamily="18" charset="0"/>
              </a:rPr>
              <a:t>Облегчить ребенку вхождение в новые </a:t>
            </a:r>
          </a:p>
          <a:p>
            <a:r>
              <a:rPr lang="ru-RU" sz="2000" b="1" i="1" dirty="0">
                <a:solidFill>
                  <a:srgbClr val="008000"/>
                </a:solidFill>
                <a:latin typeface="Times New Roman" panose="02020603050405020304" pitchFamily="18" charset="0"/>
                <a:cs typeface="Times New Roman" panose="02020603050405020304" pitchFamily="18" charset="0"/>
              </a:rPr>
              <a:t> </a:t>
            </a:r>
            <a:r>
              <a:rPr lang="ru-RU" sz="2000" b="1" i="1" dirty="0" smtClean="0">
                <a:solidFill>
                  <a:srgbClr val="008000"/>
                </a:solidFill>
                <a:latin typeface="Times New Roman" panose="02020603050405020304" pitchFamily="18" charset="0"/>
                <a:cs typeface="Times New Roman" panose="02020603050405020304" pitchFamily="18" charset="0"/>
              </a:rPr>
              <a:t>                                               условия жизни – задача вполне посильная </a:t>
            </a:r>
          </a:p>
          <a:p>
            <a:r>
              <a:rPr lang="ru-RU" sz="2000" b="1" i="1" dirty="0">
                <a:solidFill>
                  <a:srgbClr val="008000"/>
                </a:solidFill>
                <a:latin typeface="Times New Roman" panose="02020603050405020304" pitchFamily="18" charset="0"/>
                <a:cs typeface="Times New Roman" panose="02020603050405020304" pitchFamily="18" charset="0"/>
              </a:rPr>
              <a:t> </a:t>
            </a:r>
            <a:r>
              <a:rPr lang="ru-RU" sz="2000" b="1" i="1" dirty="0" smtClean="0">
                <a:solidFill>
                  <a:srgbClr val="008000"/>
                </a:solidFill>
                <a:latin typeface="Times New Roman" panose="02020603050405020304" pitchFamily="18" charset="0"/>
                <a:cs typeface="Times New Roman" panose="02020603050405020304" pitchFamily="18" charset="0"/>
              </a:rPr>
              <a:t>                                               для всех родителей.</a:t>
            </a:r>
          </a:p>
          <a:p>
            <a:endParaRPr lang="ru-RU" sz="2000" b="1" dirty="0" smtClean="0">
              <a:solidFill>
                <a:srgbClr val="008000"/>
              </a:solidFill>
              <a:latin typeface="Times New Roman" panose="02020603050405020304" pitchFamily="18" charset="0"/>
              <a:cs typeface="Times New Roman" panose="02020603050405020304" pitchFamily="18" charset="0"/>
            </a:endParaRPr>
          </a:p>
          <a:p>
            <a:endParaRPr lang="ru-RU" sz="2000" b="1" dirty="0">
              <a:solidFill>
                <a:srgbClr val="008000"/>
              </a:solidFill>
              <a:latin typeface="Times New Roman" panose="02020603050405020304" pitchFamily="18" charset="0"/>
              <a:cs typeface="Times New Roman" panose="02020603050405020304" pitchFamily="18" charset="0"/>
            </a:endParaRPr>
          </a:p>
          <a:p>
            <a:r>
              <a:rPr lang="ru-RU" sz="2000" b="1" dirty="0" smtClean="0">
                <a:solidFill>
                  <a:srgbClr val="008000"/>
                </a:solidFill>
                <a:latin typeface="Times New Roman" panose="02020603050405020304" pitchFamily="18" charset="0"/>
                <a:cs typeface="Times New Roman" panose="02020603050405020304" pitchFamily="18" charset="0"/>
              </a:rPr>
              <a:t>Обратите внимание на:</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Режим дня</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Одежду ребенку</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Питание</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Владение навыками самообслуживания</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Профилактику психоэмоционального напряжения</a:t>
            </a:r>
          </a:p>
          <a:p>
            <a:pPr marL="342900" indent="-342900">
              <a:buFont typeface="Wingdings" panose="05000000000000000000" pitchFamily="2" charset="2"/>
              <a:buChar char="Ø"/>
            </a:pPr>
            <a:r>
              <a:rPr lang="ru-RU" sz="2000" dirty="0" smtClean="0">
                <a:solidFill>
                  <a:srgbClr val="008000"/>
                </a:solidFill>
                <a:latin typeface="Times New Roman" panose="02020603050405020304" pitchFamily="18" charset="0"/>
                <a:cs typeface="Times New Roman" panose="02020603050405020304" pitchFamily="18" charset="0"/>
              </a:rPr>
              <a:t>Организацию процесса адаптации в детском саду</a:t>
            </a:r>
            <a:endParaRPr lang="ru-RU" sz="20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250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620688"/>
            <a:ext cx="3168352" cy="584775"/>
          </a:xfrm>
          <a:prstGeom prst="rect">
            <a:avLst/>
          </a:prstGeom>
          <a:noFill/>
        </p:spPr>
        <p:txBody>
          <a:bodyPr wrap="square" rtlCol="0">
            <a:spAutoFit/>
          </a:bodyPr>
          <a:lstStyle/>
          <a:p>
            <a:r>
              <a:rPr lang="ru-RU" sz="3200" b="1" dirty="0" smtClean="0">
                <a:solidFill>
                  <a:srgbClr val="008000"/>
                </a:solidFill>
                <a:latin typeface="Times New Roman" panose="02020603050405020304" pitchFamily="18" charset="0"/>
                <a:cs typeface="Times New Roman" panose="02020603050405020304" pitchFamily="18" charset="0"/>
              </a:rPr>
              <a:t>Режим дня</a:t>
            </a:r>
            <a:endParaRPr lang="ru-RU" sz="3200" b="1"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1340768"/>
            <a:ext cx="7776864" cy="707886"/>
          </a:xfrm>
          <a:prstGeom prst="rect">
            <a:avLst/>
          </a:prstGeom>
          <a:noFill/>
        </p:spPr>
        <p:txBody>
          <a:bodyPr wrap="square" rtlCol="0">
            <a:spAutoFit/>
          </a:bodyPr>
          <a:lstStyle/>
          <a:p>
            <a:pPr algn="ctr"/>
            <a:r>
              <a:rPr lang="ru-RU" sz="2000" b="1" dirty="0" smtClean="0">
                <a:solidFill>
                  <a:srgbClr val="008000"/>
                </a:solidFill>
                <a:latin typeface="Times New Roman" panose="02020603050405020304" pitchFamily="18" charset="0"/>
                <a:cs typeface="Times New Roman" panose="02020603050405020304" pitchFamily="18" charset="0"/>
              </a:rPr>
              <a:t>Дома нужно создать такие условия, которые были бы максимально приближены к условиям дошкольного учреждения.</a:t>
            </a:r>
          </a:p>
        </p:txBody>
      </p:sp>
      <p:graphicFrame>
        <p:nvGraphicFramePr>
          <p:cNvPr id="4" name="Таблица 3"/>
          <p:cNvGraphicFramePr>
            <a:graphicFrameLocks noGrp="1"/>
          </p:cNvGraphicFramePr>
          <p:nvPr>
            <p:extLst>
              <p:ext uri="{D42A27DB-BD31-4B8C-83A1-F6EECF244321}">
                <p14:modId xmlns:p14="http://schemas.microsoft.com/office/powerpoint/2010/main" val="2596371410"/>
              </p:ext>
            </p:extLst>
          </p:nvPr>
        </p:nvGraphicFramePr>
        <p:xfrm>
          <a:off x="611560" y="2276873"/>
          <a:ext cx="7920880" cy="4032774"/>
        </p:xfrm>
        <a:graphic>
          <a:graphicData uri="http://schemas.openxmlformats.org/drawingml/2006/table">
            <a:tbl>
              <a:tblPr firstRow="1" bandRow="1"/>
              <a:tblGrid>
                <a:gridCol w="6138680"/>
                <a:gridCol w="1782200"/>
              </a:tblGrid>
              <a:tr h="662455">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2000" b="1" dirty="0" smtClean="0">
                          <a:solidFill>
                            <a:srgbClr val="008000"/>
                          </a:solidFill>
                          <a:latin typeface="Times New Roman" panose="02020603050405020304" pitchFamily="18" charset="0"/>
                          <a:cs typeface="Times New Roman" panose="02020603050405020304" pitchFamily="18" charset="0"/>
                        </a:rPr>
                        <a:t>Примерный режим дня ребенка  дома</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hMerge="1">
                  <a:txBody>
                    <a:bodyPr/>
                    <a:lstStyle/>
                    <a:p>
                      <a:endParaRPr lang="ru-RU" dirty="0"/>
                    </a:p>
                  </a:txBody>
                  <a:tcPr/>
                </a:tc>
              </a:tr>
              <a:tr h="310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УТРЕННИЙ ПОДЪЕМ</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6.30 – 8.00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ЗАВТРАК</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8.00 – 8.30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ВТОРОЙ   ЗАВТРАК</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10.00 – 10.20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ПРОГУЛКА</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smtClean="0">
                          <a:solidFill>
                            <a:srgbClr val="008000"/>
                          </a:solidFill>
                          <a:latin typeface="Times New Roman" panose="02020603050405020304" pitchFamily="18" charset="0"/>
                          <a:cs typeface="Times New Roman" panose="02020603050405020304" pitchFamily="18" charset="0"/>
                        </a:rPr>
                        <a:t>10.20 </a:t>
                      </a:r>
                      <a:r>
                        <a:rPr lang="ru-RU" sz="1400" b="1" dirty="0" smtClean="0">
                          <a:solidFill>
                            <a:srgbClr val="008000"/>
                          </a:solidFill>
                          <a:latin typeface="Times New Roman" panose="02020603050405020304" pitchFamily="18" charset="0"/>
                          <a:cs typeface="Times New Roman" panose="02020603050405020304" pitchFamily="18" charset="0"/>
                        </a:rPr>
                        <a:t>– 11.30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ОБЕД</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11.55 – 12.30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ysClr val="window" lastClr="FFFFFF"/>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ДНЕВНОЙ  СОН</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12.30 – 15.00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4103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ПОСТЕПЕННЫЙ ПОДЪЁМ,</a:t>
                      </a:r>
                      <a:r>
                        <a:rPr lang="ru-RU" sz="1400" b="1" baseline="0" dirty="0" smtClean="0">
                          <a:solidFill>
                            <a:srgbClr val="008000"/>
                          </a:solidFill>
                          <a:latin typeface="Times New Roman" panose="02020603050405020304" pitchFamily="18" charset="0"/>
                          <a:cs typeface="Times New Roman" panose="02020603050405020304" pitchFamily="18" charset="0"/>
                        </a:rPr>
                        <a:t> ИГРЫ.</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15.00 – 15.45</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r>
              <a:tr h="292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 ПОЛДНИК</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15.45</a:t>
                      </a:r>
                      <a:r>
                        <a:rPr lang="ru-RU" sz="1400" b="1" baseline="0" dirty="0" smtClean="0">
                          <a:solidFill>
                            <a:srgbClr val="008000"/>
                          </a:solidFill>
                          <a:latin typeface="Times New Roman" panose="02020603050405020304" pitchFamily="18" charset="0"/>
                          <a:cs typeface="Times New Roman" panose="02020603050405020304" pitchFamily="18" charset="0"/>
                        </a:rPr>
                        <a:t> – 16.15</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4103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ПРОГУЛКА, ИГРЫ</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400" b="1" dirty="0" smtClean="0">
                          <a:solidFill>
                            <a:srgbClr val="008000"/>
                          </a:solidFill>
                          <a:latin typeface="Times New Roman" panose="02020603050405020304" pitchFamily="18" charset="0"/>
                          <a:cs typeface="Times New Roman" panose="02020603050405020304" pitchFamily="18" charset="0"/>
                        </a:rPr>
                        <a:t>16.15</a:t>
                      </a:r>
                      <a:r>
                        <a:rPr lang="ru-RU" sz="1400" b="1" baseline="0" dirty="0" smtClean="0">
                          <a:solidFill>
                            <a:srgbClr val="008000"/>
                          </a:solidFill>
                          <a:latin typeface="Times New Roman" panose="02020603050405020304" pitchFamily="18" charset="0"/>
                          <a:cs typeface="Times New Roman" panose="02020603050405020304" pitchFamily="18" charset="0"/>
                        </a:rPr>
                        <a:t> – 18.30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10393">
                <a:tc>
                  <a:txBody>
                    <a:bodyPr/>
                    <a:lstStyle/>
                    <a:p>
                      <a:r>
                        <a:rPr lang="ru-RU" sz="1400" b="1" dirty="0" smtClean="0">
                          <a:solidFill>
                            <a:srgbClr val="008000"/>
                          </a:solidFill>
                          <a:latin typeface="Times New Roman" panose="02020603050405020304" pitchFamily="18" charset="0"/>
                          <a:cs typeface="Times New Roman" panose="02020603050405020304" pitchFamily="18" charset="0"/>
                        </a:rPr>
                        <a:t>ОТХОД КО СНУ </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mpd="sng">
                      <a:solidFill>
                        <a:srgbClr val="F79646"/>
                      </a:solidFill>
                    </a:lnL>
                    <a:lnR w="12700" cap="flat" cmpd="sng" algn="ctr">
                      <a:solidFill>
                        <a:srgbClr val="F79646">
                          <a:lumMod val="75000"/>
                        </a:srgbClr>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p>
                      <a:r>
                        <a:rPr lang="ru-RU" sz="1400" b="1" dirty="0" smtClean="0">
                          <a:solidFill>
                            <a:srgbClr val="008000"/>
                          </a:solidFill>
                          <a:latin typeface="Times New Roman" panose="02020603050405020304" pitchFamily="18" charset="0"/>
                          <a:cs typeface="Times New Roman" panose="02020603050405020304" pitchFamily="18" charset="0"/>
                        </a:rPr>
                        <a:t>20.30</a:t>
                      </a:r>
                      <a:endParaRPr lang="ru-RU" sz="1400" b="1" dirty="0">
                        <a:solidFill>
                          <a:srgbClr val="008000"/>
                        </a:solidFill>
                        <a:latin typeface="Times New Roman" panose="02020603050405020304" pitchFamily="18" charset="0"/>
                        <a:cs typeface="Times New Roman" panose="02020603050405020304" pitchFamily="18" charset="0"/>
                      </a:endParaRPr>
                    </a:p>
                  </a:txBody>
                  <a:tcPr>
                    <a:lnL w="12700" cap="flat" cmpd="sng" algn="ctr">
                      <a:solidFill>
                        <a:srgbClr val="F79646">
                          <a:lumMod val="75000"/>
                        </a:srgbClr>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14815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1687</Words>
  <Application>Microsoft Office PowerPoint</Application>
  <PresentationFormat>Экран (4:3)</PresentationFormat>
  <Paragraphs>143</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Учетная запись Майкрософт</cp:lastModifiedBy>
  <cp:revision>47</cp:revision>
  <dcterms:created xsi:type="dcterms:W3CDTF">2018-05-03T17:59:20Z</dcterms:created>
  <dcterms:modified xsi:type="dcterms:W3CDTF">2021-07-21T08:22:10Z</dcterms:modified>
</cp:coreProperties>
</file>